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handoutMasterIdLst>
    <p:handoutMasterId r:id="rId16"/>
  </p:handoutMasterIdLst>
  <p:sldIdLst>
    <p:sldId id="256" r:id="rId2"/>
    <p:sldId id="283" r:id="rId3"/>
    <p:sldId id="293" r:id="rId4"/>
    <p:sldId id="281" r:id="rId5"/>
    <p:sldId id="290" r:id="rId6"/>
    <p:sldId id="289" r:id="rId7"/>
    <p:sldId id="291" r:id="rId8"/>
    <p:sldId id="287" r:id="rId9"/>
    <p:sldId id="294" r:id="rId10"/>
    <p:sldId id="257" r:id="rId11"/>
    <p:sldId id="279" r:id="rId12"/>
    <p:sldId id="280" r:id="rId13"/>
    <p:sldId id="278" r:id="rId14"/>
    <p:sldId id="295" r:id="rId15"/>
  </p:sldIdLst>
  <p:sldSz cx="12192000" cy="6858000"/>
  <p:notesSz cx="6669088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1CA0DD-5B98-4A60-A58E-0CD1A70B5B0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7C69A-59A4-4E06-A40E-6495A0A23B53}">
      <dgm:prSet phldrT="[Текст]"/>
      <dgm:spPr/>
      <dgm:t>
        <a:bodyPr/>
        <a:lstStyle/>
        <a:p>
          <a:r>
            <a:rPr lang="ru-RU" dirty="0" smtClean="0"/>
            <a:t>Принципы </a:t>
          </a:r>
          <a:endParaRPr lang="ru-RU" dirty="0"/>
        </a:p>
      </dgm:t>
    </dgm:pt>
    <dgm:pt modelId="{9474D000-7C45-4CD2-AAB2-D5BA268B98B9}" type="parTrans" cxnId="{4CE42003-7CD7-4C9D-957E-ADEE0828FFD7}">
      <dgm:prSet/>
      <dgm:spPr/>
      <dgm:t>
        <a:bodyPr/>
        <a:lstStyle/>
        <a:p>
          <a:endParaRPr lang="ru-RU"/>
        </a:p>
      </dgm:t>
    </dgm:pt>
    <dgm:pt modelId="{F4CCE79B-C436-4C4A-B806-8ACF44D13F31}" type="sibTrans" cxnId="{4CE42003-7CD7-4C9D-957E-ADEE0828FFD7}">
      <dgm:prSet/>
      <dgm:spPr/>
      <dgm:t>
        <a:bodyPr/>
        <a:lstStyle/>
        <a:p>
          <a:endParaRPr lang="ru-RU"/>
        </a:p>
      </dgm:t>
    </dgm:pt>
    <dgm:pt modelId="{AE1324B6-A143-440B-8E2C-38ED67FDA77B}">
      <dgm:prSet phldrT="[Текст]"/>
      <dgm:spPr/>
      <dgm:t>
        <a:bodyPr/>
        <a:lstStyle/>
        <a:p>
          <a:r>
            <a:rPr lang="ru-RU" dirty="0" smtClean="0"/>
            <a:t>Принципы статистики ЕАЭС представлены в статье 24 Договора о ЕАЭС. </a:t>
          </a:r>
          <a:endParaRPr lang="ru-RU" dirty="0"/>
        </a:p>
      </dgm:t>
    </dgm:pt>
    <dgm:pt modelId="{019AE259-AD5B-4719-A4EF-89C8A30BCD63}" type="parTrans" cxnId="{1394CA04-1395-4FFC-8514-1475C1DE4AA4}">
      <dgm:prSet/>
      <dgm:spPr/>
      <dgm:t>
        <a:bodyPr/>
        <a:lstStyle/>
        <a:p>
          <a:endParaRPr lang="ru-RU"/>
        </a:p>
      </dgm:t>
    </dgm:pt>
    <dgm:pt modelId="{A49D20BE-FEF3-4D4D-9B77-A26EC4CD1E90}" type="sibTrans" cxnId="{1394CA04-1395-4FFC-8514-1475C1DE4AA4}">
      <dgm:prSet/>
      <dgm:spPr/>
      <dgm:t>
        <a:bodyPr/>
        <a:lstStyle/>
        <a:p>
          <a:endParaRPr lang="ru-RU"/>
        </a:p>
      </dgm:t>
    </dgm:pt>
    <dgm:pt modelId="{49A0773B-FC86-4632-9229-DD6CCABC0049}">
      <dgm:prSet phldrT="[Текст]"/>
      <dgm:spPr/>
      <dgm:t>
        <a:bodyPr/>
        <a:lstStyle/>
        <a:p>
          <a:r>
            <a:rPr lang="ru-RU" dirty="0" smtClean="0"/>
            <a:t>Критерии </a:t>
          </a:r>
          <a:endParaRPr lang="ru-RU" dirty="0"/>
        </a:p>
      </dgm:t>
    </dgm:pt>
    <dgm:pt modelId="{A529622B-5ED6-47A2-8C02-D34424080D6F}" type="parTrans" cxnId="{441E458A-DD02-48E6-95E0-92044DF5A123}">
      <dgm:prSet/>
      <dgm:spPr/>
      <dgm:t>
        <a:bodyPr/>
        <a:lstStyle/>
        <a:p>
          <a:endParaRPr lang="ru-RU"/>
        </a:p>
      </dgm:t>
    </dgm:pt>
    <dgm:pt modelId="{650C644E-6874-4666-B09B-3418607448B4}" type="sibTrans" cxnId="{441E458A-DD02-48E6-95E0-92044DF5A123}">
      <dgm:prSet/>
      <dgm:spPr/>
      <dgm:t>
        <a:bodyPr/>
        <a:lstStyle/>
        <a:p>
          <a:endParaRPr lang="ru-RU"/>
        </a:p>
      </dgm:t>
    </dgm:pt>
    <dgm:pt modelId="{D18B7F52-BEF3-495C-8D26-620C4E635E5D}">
      <dgm:prSet phldrT="[Текст]"/>
      <dgm:spPr/>
      <dgm:t>
        <a:bodyPr/>
        <a:lstStyle/>
        <a:p>
          <a:r>
            <a:rPr lang="ru-RU" dirty="0" smtClean="0"/>
            <a:t>В рамках СОК с учетом принципов официальной статистики определены 4 базовых критерия  в целях ведения СОК:</a:t>
          </a:r>
          <a:endParaRPr lang="ru-RU" dirty="0"/>
        </a:p>
      </dgm:t>
    </dgm:pt>
    <dgm:pt modelId="{7C2E507F-C219-4281-B49F-C37CDA6E64EF}" type="parTrans" cxnId="{80DF80AA-7155-4148-AA3F-84A1F5A04A92}">
      <dgm:prSet/>
      <dgm:spPr/>
      <dgm:t>
        <a:bodyPr/>
        <a:lstStyle/>
        <a:p>
          <a:endParaRPr lang="ru-RU"/>
        </a:p>
      </dgm:t>
    </dgm:pt>
    <dgm:pt modelId="{CCE7ECD4-351F-4CAC-879F-36190D7CBDB9}" type="sibTrans" cxnId="{80DF80AA-7155-4148-AA3F-84A1F5A04A92}">
      <dgm:prSet/>
      <dgm:spPr/>
      <dgm:t>
        <a:bodyPr/>
        <a:lstStyle/>
        <a:p>
          <a:endParaRPr lang="ru-RU"/>
        </a:p>
      </dgm:t>
    </dgm:pt>
    <dgm:pt modelId="{FC6D48F4-37C8-4CA0-821A-00AF31A36357}">
      <dgm:prSet phldrT="[Текст]"/>
      <dgm:spPr/>
      <dgm:t>
        <a:bodyPr/>
        <a:lstStyle/>
        <a:p>
          <a:r>
            <a:rPr lang="ru-RU" dirty="0" smtClean="0"/>
            <a:t>Индикаторы</a:t>
          </a:r>
          <a:endParaRPr lang="ru-RU" dirty="0"/>
        </a:p>
      </dgm:t>
    </dgm:pt>
    <dgm:pt modelId="{820F96BC-ACA5-4395-A40E-D9D56F21FEA5}" type="parTrans" cxnId="{AB75DFAB-5D6F-4597-BDBB-235114DEDDAF}">
      <dgm:prSet/>
      <dgm:spPr/>
      <dgm:t>
        <a:bodyPr/>
        <a:lstStyle/>
        <a:p>
          <a:endParaRPr lang="ru-RU"/>
        </a:p>
      </dgm:t>
    </dgm:pt>
    <dgm:pt modelId="{9FE614ED-BDED-495F-8BF9-F543F5693BB6}" type="sibTrans" cxnId="{AB75DFAB-5D6F-4597-BDBB-235114DEDDAF}">
      <dgm:prSet/>
      <dgm:spPr/>
      <dgm:t>
        <a:bodyPr/>
        <a:lstStyle/>
        <a:p>
          <a:endParaRPr lang="ru-RU"/>
        </a:p>
      </dgm:t>
    </dgm:pt>
    <dgm:pt modelId="{F2CEDB70-ED76-4CB9-ACB7-89406768A653}">
      <dgm:prSet phldrT="[Текст]"/>
      <dgm:spPr/>
      <dgm:t>
        <a:bodyPr/>
        <a:lstStyle/>
        <a:p>
          <a:r>
            <a:rPr lang="ru-RU" dirty="0" smtClean="0"/>
            <a:t>Каждому критерию соответствуют несколько индикаторов, по которым формируются количественные оценки. В настоящее время принято:</a:t>
          </a:r>
          <a:endParaRPr lang="ru-RU" dirty="0"/>
        </a:p>
      </dgm:t>
    </dgm:pt>
    <dgm:pt modelId="{763DA2F9-5CB9-4781-BA59-7624FC434D05}" type="parTrans" cxnId="{B9D7A846-7B1B-49D6-8A5C-7AAD81620F3F}">
      <dgm:prSet/>
      <dgm:spPr/>
      <dgm:t>
        <a:bodyPr/>
        <a:lstStyle/>
        <a:p>
          <a:endParaRPr lang="ru-RU"/>
        </a:p>
      </dgm:t>
    </dgm:pt>
    <dgm:pt modelId="{E3DB691D-4FDD-4244-B1BD-82B5056A1985}" type="sibTrans" cxnId="{B9D7A846-7B1B-49D6-8A5C-7AAD81620F3F}">
      <dgm:prSet/>
      <dgm:spPr/>
      <dgm:t>
        <a:bodyPr/>
        <a:lstStyle/>
        <a:p>
          <a:endParaRPr lang="ru-RU"/>
        </a:p>
      </dgm:t>
    </dgm:pt>
    <dgm:pt modelId="{B08F084A-42FB-42F6-9726-53A46AFFB2A3}">
      <dgm:prSet phldrT="[Текст]"/>
      <dgm:spPr/>
      <dgm:t>
        <a:bodyPr/>
        <a:lstStyle/>
        <a:p>
          <a:r>
            <a:rPr lang="ru-RU" dirty="0" smtClean="0"/>
            <a:t> Полнота и достоверность;</a:t>
          </a:r>
          <a:endParaRPr lang="ru-RU" dirty="0"/>
        </a:p>
      </dgm:t>
    </dgm:pt>
    <dgm:pt modelId="{CEF140B0-337D-4143-BC61-0FA782DB00EB}" type="parTrans" cxnId="{D09FAEDF-A080-4608-9167-89C0D3666F5E}">
      <dgm:prSet/>
      <dgm:spPr/>
    </dgm:pt>
    <dgm:pt modelId="{F4AF8AFA-BF1D-48EF-8D9A-B7BABDB1B72C}" type="sibTrans" cxnId="{D09FAEDF-A080-4608-9167-89C0D3666F5E}">
      <dgm:prSet/>
      <dgm:spPr/>
    </dgm:pt>
    <dgm:pt modelId="{DC8B31AA-20F6-4966-9EF4-A7C2EB6DDB52}">
      <dgm:prSet phldrT="[Текст]"/>
      <dgm:spPr/>
      <dgm:t>
        <a:bodyPr/>
        <a:lstStyle/>
        <a:p>
          <a:r>
            <a:rPr lang="ru-RU" dirty="0" smtClean="0"/>
            <a:t> Актуальность и своевременность;</a:t>
          </a:r>
          <a:endParaRPr lang="ru-RU" dirty="0"/>
        </a:p>
      </dgm:t>
    </dgm:pt>
    <dgm:pt modelId="{D3E4498E-FD77-4FC6-A6D0-17409575CD64}" type="parTrans" cxnId="{0ECF46DB-353D-4782-978D-A3F710DA62F6}">
      <dgm:prSet/>
      <dgm:spPr/>
    </dgm:pt>
    <dgm:pt modelId="{1651F72E-A84A-4655-BEAF-999AC17D9FD0}" type="sibTrans" cxnId="{0ECF46DB-353D-4782-978D-A3F710DA62F6}">
      <dgm:prSet/>
      <dgm:spPr/>
    </dgm:pt>
    <dgm:pt modelId="{19F08854-D831-4138-A550-3D3FDBA3B590}">
      <dgm:prSet phldrT="[Текст]"/>
      <dgm:spPr/>
      <dgm:t>
        <a:bodyPr/>
        <a:lstStyle/>
        <a:p>
          <a:r>
            <a:rPr lang="ru-RU" dirty="0" smtClean="0"/>
            <a:t> Открытость и общедоступность</a:t>
          </a:r>
          <a:endParaRPr lang="ru-RU" dirty="0"/>
        </a:p>
      </dgm:t>
    </dgm:pt>
    <dgm:pt modelId="{DF832BEA-3C47-487B-939E-AFBE1947DA4A}" type="parTrans" cxnId="{487C3CB4-77EA-4230-98F0-E3CA1758E106}">
      <dgm:prSet/>
      <dgm:spPr/>
    </dgm:pt>
    <dgm:pt modelId="{B963B80F-6BAC-4192-84C4-73E270EE59BE}" type="sibTrans" cxnId="{487C3CB4-77EA-4230-98F0-E3CA1758E106}">
      <dgm:prSet/>
      <dgm:spPr/>
    </dgm:pt>
    <dgm:pt modelId="{F15B44E5-405C-4415-9540-EA7A8621EB64}">
      <dgm:prSet phldrT="[Текст]"/>
      <dgm:spPr/>
      <dgm:t>
        <a:bodyPr/>
        <a:lstStyle/>
        <a:p>
          <a:r>
            <a:rPr lang="ru-RU" dirty="0" smtClean="0"/>
            <a:t>В своей деятельности статистика ЕАЭС также руководствуется Основополагающими принципами официальной статистики и международными стандартами.</a:t>
          </a:r>
          <a:endParaRPr lang="ru-RU" dirty="0"/>
        </a:p>
      </dgm:t>
    </dgm:pt>
    <dgm:pt modelId="{2B32DF90-671F-403D-A488-16093953A3E9}" type="parTrans" cxnId="{F02797C2-C21B-4837-A846-7D34A0DA6B6C}">
      <dgm:prSet/>
      <dgm:spPr/>
    </dgm:pt>
    <dgm:pt modelId="{229CC29D-1920-4F51-9EDC-269925427E1F}" type="sibTrans" cxnId="{F02797C2-C21B-4837-A846-7D34A0DA6B6C}">
      <dgm:prSet/>
      <dgm:spPr/>
    </dgm:pt>
    <dgm:pt modelId="{FC5FA088-69FE-4E21-9B94-E8602AB5D507}">
      <dgm:prSet phldrT="[Текст]"/>
      <dgm:spPr/>
      <dgm:t>
        <a:bodyPr/>
        <a:lstStyle/>
        <a:p>
          <a:r>
            <a:rPr lang="ru-RU" dirty="0" smtClean="0"/>
            <a:t> Научная обоснованность и сопоставимость;</a:t>
          </a:r>
          <a:endParaRPr lang="ru-RU" dirty="0"/>
        </a:p>
      </dgm:t>
    </dgm:pt>
    <dgm:pt modelId="{B12BB168-693B-4A86-BDC7-E1F6DCE69CA6}" type="parTrans" cxnId="{D790F054-D87C-4B70-9498-E412356472F4}">
      <dgm:prSet/>
      <dgm:spPr/>
    </dgm:pt>
    <dgm:pt modelId="{D83E8F5D-25C7-44EF-BC35-592128D41F05}" type="sibTrans" cxnId="{D790F054-D87C-4B70-9498-E412356472F4}">
      <dgm:prSet/>
      <dgm:spPr/>
    </dgm:pt>
    <dgm:pt modelId="{FA8624F6-45D1-4047-A745-DD71534E0C27}">
      <dgm:prSet/>
      <dgm:spPr/>
      <dgm:t>
        <a:bodyPr/>
        <a:lstStyle/>
        <a:p>
          <a:r>
            <a:rPr lang="ru-RU" smtClean="0"/>
            <a:t>2 критерия научной обоснованности и сопоставимости;</a:t>
          </a:r>
          <a:endParaRPr lang="ru-RU" dirty="0"/>
        </a:p>
      </dgm:t>
    </dgm:pt>
    <dgm:pt modelId="{4D75E6EA-F6EC-49A6-8D01-97B3990C4D76}" type="parTrans" cxnId="{C0EA9200-E9D1-4466-8543-75EBFAFBB0A5}">
      <dgm:prSet/>
      <dgm:spPr/>
      <dgm:t>
        <a:bodyPr/>
        <a:lstStyle/>
        <a:p>
          <a:endParaRPr lang="ru-RU"/>
        </a:p>
      </dgm:t>
    </dgm:pt>
    <dgm:pt modelId="{099C31C7-6E4C-40DA-9B4D-3B44EFD2C56A}" type="sibTrans" cxnId="{C0EA9200-E9D1-4466-8543-75EBFAFBB0A5}">
      <dgm:prSet/>
      <dgm:spPr/>
      <dgm:t>
        <a:bodyPr/>
        <a:lstStyle/>
        <a:p>
          <a:endParaRPr lang="ru-RU"/>
        </a:p>
      </dgm:t>
    </dgm:pt>
    <dgm:pt modelId="{6171475E-DD16-415E-AF6F-86ABE2E188DD}">
      <dgm:prSet/>
      <dgm:spPr/>
      <dgm:t>
        <a:bodyPr/>
        <a:lstStyle/>
        <a:p>
          <a:r>
            <a:rPr lang="ru-RU" smtClean="0"/>
            <a:t>4 критерия полноты и достоверности;</a:t>
          </a:r>
          <a:endParaRPr lang="ru-RU" dirty="0"/>
        </a:p>
      </dgm:t>
    </dgm:pt>
    <dgm:pt modelId="{45A17F75-F403-4CCE-A0CB-36DA6F2BBFBE}" type="parTrans" cxnId="{C2BDC4D9-AE95-45BF-92DA-9553DFE70E35}">
      <dgm:prSet/>
      <dgm:spPr/>
      <dgm:t>
        <a:bodyPr/>
        <a:lstStyle/>
        <a:p>
          <a:endParaRPr lang="ru-RU"/>
        </a:p>
      </dgm:t>
    </dgm:pt>
    <dgm:pt modelId="{BCF3EADD-5E3F-4E95-8570-CE20E49530A4}" type="sibTrans" cxnId="{C2BDC4D9-AE95-45BF-92DA-9553DFE70E35}">
      <dgm:prSet/>
      <dgm:spPr/>
      <dgm:t>
        <a:bodyPr/>
        <a:lstStyle/>
        <a:p>
          <a:endParaRPr lang="ru-RU"/>
        </a:p>
      </dgm:t>
    </dgm:pt>
    <dgm:pt modelId="{3934CF67-AA51-4C97-ACA4-65BA70B88783}">
      <dgm:prSet/>
      <dgm:spPr/>
      <dgm:t>
        <a:bodyPr/>
        <a:lstStyle/>
        <a:p>
          <a:r>
            <a:rPr lang="ru-RU" smtClean="0"/>
            <a:t>5 критериев актуальности и своевременности;</a:t>
          </a:r>
          <a:endParaRPr lang="ru-RU" dirty="0"/>
        </a:p>
      </dgm:t>
    </dgm:pt>
    <dgm:pt modelId="{57B79882-F288-45F8-A6EE-8E81D12EF0B0}" type="parTrans" cxnId="{3CAA3295-EDD0-4D2F-936B-CA4755DBC563}">
      <dgm:prSet/>
      <dgm:spPr/>
      <dgm:t>
        <a:bodyPr/>
        <a:lstStyle/>
        <a:p>
          <a:endParaRPr lang="ru-RU"/>
        </a:p>
      </dgm:t>
    </dgm:pt>
    <dgm:pt modelId="{D6554DFE-1FDF-4511-A1B3-454F25E9CFB5}" type="sibTrans" cxnId="{3CAA3295-EDD0-4D2F-936B-CA4755DBC563}">
      <dgm:prSet/>
      <dgm:spPr/>
      <dgm:t>
        <a:bodyPr/>
        <a:lstStyle/>
        <a:p>
          <a:endParaRPr lang="ru-RU"/>
        </a:p>
      </dgm:t>
    </dgm:pt>
    <dgm:pt modelId="{85DE284D-CB9E-4EB6-8743-D0B06CA6DC26}">
      <dgm:prSet/>
      <dgm:spPr/>
      <dgm:t>
        <a:bodyPr/>
        <a:lstStyle/>
        <a:p>
          <a:r>
            <a:rPr lang="ru-RU" dirty="0" smtClean="0"/>
            <a:t>3 критерия открытости и общедоступности</a:t>
          </a:r>
          <a:endParaRPr lang="ru-RU" dirty="0"/>
        </a:p>
      </dgm:t>
    </dgm:pt>
    <dgm:pt modelId="{3B63CDBA-3646-4BDA-A692-C98B82491CC0}" type="parTrans" cxnId="{D0336F93-4370-4623-A773-6A2122380642}">
      <dgm:prSet/>
      <dgm:spPr/>
      <dgm:t>
        <a:bodyPr/>
        <a:lstStyle/>
        <a:p>
          <a:endParaRPr lang="ru-RU"/>
        </a:p>
      </dgm:t>
    </dgm:pt>
    <dgm:pt modelId="{7CA6455A-9223-4B64-A4C7-0A29671BE517}" type="sibTrans" cxnId="{D0336F93-4370-4623-A773-6A2122380642}">
      <dgm:prSet/>
      <dgm:spPr/>
      <dgm:t>
        <a:bodyPr/>
        <a:lstStyle/>
        <a:p>
          <a:endParaRPr lang="ru-RU"/>
        </a:p>
      </dgm:t>
    </dgm:pt>
    <dgm:pt modelId="{55F92C4D-1709-48F8-A6D4-11B9CE0D7F21}" type="pres">
      <dgm:prSet presAssocID="{361CA0DD-5B98-4A60-A58E-0CD1A70B5B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5F725F-ECB5-4425-B468-12946DCB4BDE}" type="pres">
      <dgm:prSet presAssocID="{1427C69A-59A4-4E06-A40E-6495A0A23B53}" presName="composite" presStyleCnt="0"/>
      <dgm:spPr/>
    </dgm:pt>
    <dgm:pt modelId="{6189BF74-48CC-4A2A-B537-6E15B403FA37}" type="pres">
      <dgm:prSet presAssocID="{1427C69A-59A4-4E06-A40E-6495A0A23B53}" presName="parentText" presStyleLbl="alignNode1" presStyleIdx="0" presStyleCnt="3" custLinFactNeighborX="2899" custLinFactNeighborY="-100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228C9-D534-40BF-8095-5EE60ED052D7}" type="pres">
      <dgm:prSet presAssocID="{1427C69A-59A4-4E06-A40E-6495A0A23B5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1935B-2576-43E9-A888-83323981A64B}" type="pres">
      <dgm:prSet presAssocID="{F4CCE79B-C436-4C4A-B806-8ACF44D13F31}" presName="sp" presStyleCnt="0"/>
      <dgm:spPr/>
    </dgm:pt>
    <dgm:pt modelId="{14D82EFD-EDA4-44CC-9045-4EEA36525CC9}" type="pres">
      <dgm:prSet presAssocID="{49A0773B-FC86-4632-9229-DD6CCABC0049}" presName="composite" presStyleCnt="0"/>
      <dgm:spPr/>
    </dgm:pt>
    <dgm:pt modelId="{FA532FC9-FED1-48A1-BFC0-0F5375D675E2}" type="pres">
      <dgm:prSet presAssocID="{49A0773B-FC86-4632-9229-DD6CCABC004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47E78-7BB8-4AA9-9796-319FF51858A5}" type="pres">
      <dgm:prSet presAssocID="{49A0773B-FC86-4632-9229-DD6CCABC004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2C594F-3881-4B4A-B536-8B4E51159DB8}" type="pres">
      <dgm:prSet presAssocID="{650C644E-6874-4666-B09B-3418607448B4}" presName="sp" presStyleCnt="0"/>
      <dgm:spPr/>
    </dgm:pt>
    <dgm:pt modelId="{9CE2A5D0-5405-414A-A79A-BBF5EB99FDB9}" type="pres">
      <dgm:prSet presAssocID="{FC6D48F4-37C8-4CA0-821A-00AF31A36357}" presName="composite" presStyleCnt="0"/>
      <dgm:spPr/>
    </dgm:pt>
    <dgm:pt modelId="{14EAF0BA-4479-4399-9D02-CC14D1999E3C}" type="pres">
      <dgm:prSet presAssocID="{FC6D48F4-37C8-4CA0-821A-00AF31A3635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8567B-BBD4-4033-877F-EC9CE65C90F6}" type="pres">
      <dgm:prSet presAssocID="{FC6D48F4-37C8-4CA0-821A-00AF31A3635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FA2B94-49CA-4764-8950-69901439155C}" type="presOf" srcId="{FA8624F6-45D1-4047-A745-DD71534E0C27}" destId="{41B8567B-BBD4-4033-877F-EC9CE65C90F6}" srcOrd="0" destOrd="1" presId="urn:microsoft.com/office/officeart/2005/8/layout/chevron2"/>
    <dgm:cxn modelId="{7B9F00B3-C5A7-432F-99F6-C0149315078C}" type="presOf" srcId="{FC6D48F4-37C8-4CA0-821A-00AF31A36357}" destId="{14EAF0BA-4479-4399-9D02-CC14D1999E3C}" srcOrd="0" destOrd="0" presId="urn:microsoft.com/office/officeart/2005/8/layout/chevron2"/>
    <dgm:cxn modelId="{441E458A-DD02-48E6-95E0-92044DF5A123}" srcId="{361CA0DD-5B98-4A60-A58E-0CD1A70B5B03}" destId="{49A0773B-FC86-4632-9229-DD6CCABC0049}" srcOrd="1" destOrd="0" parTransId="{A529622B-5ED6-47A2-8C02-D34424080D6F}" sibTransId="{650C644E-6874-4666-B09B-3418607448B4}"/>
    <dgm:cxn modelId="{D09FAEDF-A080-4608-9167-89C0D3666F5E}" srcId="{49A0773B-FC86-4632-9229-DD6CCABC0049}" destId="{B08F084A-42FB-42F6-9726-53A46AFFB2A3}" srcOrd="2" destOrd="0" parTransId="{CEF140B0-337D-4143-BC61-0FA782DB00EB}" sibTransId="{F4AF8AFA-BF1D-48EF-8D9A-B7BABDB1B72C}"/>
    <dgm:cxn modelId="{D790F054-D87C-4B70-9498-E412356472F4}" srcId="{49A0773B-FC86-4632-9229-DD6CCABC0049}" destId="{FC5FA088-69FE-4E21-9B94-E8602AB5D507}" srcOrd="1" destOrd="0" parTransId="{B12BB168-693B-4A86-BDC7-E1F6DCE69CA6}" sibTransId="{D83E8F5D-25C7-44EF-BC35-592128D41F05}"/>
    <dgm:cxn modelId="{7278C7C2-7405-4D98-8F4F-5427D705394E}" type="presOf" srcId="{3934CF67-AA51-4C97-ACA4-65BA70B88783}" destId="{41B8567B-BBD4-4033-877F-EC9CE65C90F6}" srcOrd="0" destOrd="3" presId="urn:microsoft.com/office/officeart/2005/8/layout/chevron2"/>
    <dgm:cxn modelId="{1C4FB313-A075-41B7-892F-2932F4B9F90B}" type="presOf" srcId="{19F08854-D831-4138-A550-3D3FDBA3B590}" destId="{05147E78-7BB8-4AA9-9796-319FF51858A5}" srcOrd="0" destOrd="4" presId="urn:microsoft.com/office/officeart/2005/8/layout/chevron2"/>
    <dgm:cxn modelId="{C0EA9200-E9D1-4466-8543-75EBFAFBB0A5}" srcId="{FC6D48F4-37C8-4CA0-821A-00AF31A36357}" destId="{FA8624F6-45D1-4047-A745-DD71534E0C27}" srcOrd="1" destOrd="0" parTransId="{4D75E6EA-F6EC-49A6-8D01-97B3990C4D76}" sibTransId="{099C31C7-6E4C-40DA-9B4D-3B44EFD2C56A}"/>
    <dgm:cxn modelId="{FE11F48D-0491-4190-9D90-9ED3E2960350}" type="presOf" srcId="{D18B7F52-BEF3-495C-8D26-620C4E635E5D}" destId="{05147E78-7BB8-4AA9-9796-319FF51858A5}" srcOrd="0" destOrd="0" presId="urn:microsoft.com/office/officeart/2005/8/layout/chevron2"/>
    <dgm:cxn modelId="{A8FBA4D0-60E4-40A2-B0AF-1592FDB353C1}" type="presOf" srcId="{F15B44E5-405C-4415-9540-EA7A8621EB64}" destId="{341228C9-D534-40BF-8095-5EE60ED052D7}" srcOrd="0" destOrd="1" presId="urn:microsoft.com/office/officeart/2005/8/layout/chevron2"/>
    <dgm:cxn modelId="{D0336F93-4370-4623-A773-6A2122380642}" srcId="{FC6D48F4-37C8-4CA0-821A-00AF31A36357}" destId="{85DE284D-CB9E-4EB6-8743-D0B06CA6DC26}" srcOrd="4" destOrd="0" parTransId="{3B63CDBA-3646-4BDA-A692-C98B82491CC0}" sibTransId="{7CA6455A-9223-4B64-A4C7-0A29671BE517}"/>
    <dgm:cxn modelId="{B9D7A846-7B1B-49D6-8A5C-7AAD81620F3F}" srcId="{FC6D48F4-37C8-4CA0-821A-00AF31A36357}" destId="{F2CEDB70-ED76-4CB9-ACB7-89406768A653}" srcOrd="0" destOrd="0" parTransId="{763DA2F9-5CB9-4781-BA59-7624FC434D05}" sibTransId="{E3DB691D-4FDD-4244-B1BD-82B5056A1985}"/>
    <dgm:cxn modelId="{CED28F24-40C1-4CA4-8FE5-58597018119C}" type="presOf" srcId="{361CA0DD-5B98-4A60-A58E-0CD1A70B5B03}" destId="{55F92C4D-1709-48F8-A6D4-11B9CE0D7F21}" srcOrd="0" destOrd="0" presId="urn:microsoft.com/office/officeart/2005/8/layout/chevron2"/>
    <dgm:cxn modelId="{C2BDC4D9-AE95-45BF-92DA-9553DFE70E35}" srcId="{FC6D48F4-37C8-4CA0-821A-00AF31A36357}" destId="{6171475E-DD16-415E-AF6F-86ABE2E188DD}" srcOrd="2" destOrd="0" parTransId="{45A17F75-F403-4CCE-A0CB-36DA6F2BBFBE}" sibTransId="{BCF3EADD-5E3F-4E95-8570-CE20E49530A4}"/>
    <dgm:cxn modelId="{55FBF767-492A-4FA5-9116-67FE1D4B2C27}" type="presOf" srcId="{1427C69A-59A4-4E06-A40E-6495A0A23B53}" destId="{6189BF74-48CC-4A2A-B537-6E15B403FA37}" srcOrd="0" destOrd="0" presId="urn:microsoft.com/office/officeart/2005/8/layout/chevron2"/>
    <dgm:cxn modelId="{F02797C2-C21B-4837-A846-7D34A0DA6B6C}" srcId="{1427C69A-59A4-4E06-A40E-6495A0A23B53}" destId="{F15B44E5-405C-4415-9540-EA7A8621EB64}" srcOrd="1" destOrd="0" parTransId="{2B32DF90-671F-403D-A488-16093953A3E9}" sibTransId="{229CC29D-1920-4F51-9EDC-269925427E1F}"/>
    <dgm:cxn modelId="{0ECF46DB-353D-4782-978D-A3F710DA62F6}" srcId="{49A0773B-FC86-4632-9229-DD6CCABC0049}" destId="{DC8B31AA-20F6-4966-9EF4-A7C2EB6DDB52}" srcOrd="3" destOrd="0" parTransId="{D3E4498E-FD77-4FC6-A6D0-17409575CD64}" sibTransId="{1651F72E-A84A-4655-BEAF-999AC17D9FD0}"/>
    <dgm:cxn modelId="{487C3CB4-77EA-4230-98F0-E3CA1758E106}" srcId="{49A0773B-FC86-4632-9229-DD6CCABC0049}" destId="{19F08854-D831-4138-A550-3D3FDBA3B590}" srcOrd="4" destOrd="0" parTransId="{DF832BEA-3C47-487B-939E-AFBE1947DA4A}" sibTransId="{B963B80F-6BAC-4192-84C4-73E270EE59BE}"/>
    <dgm:cxn modelId="{86CEDEC8-7B22-4841-9C4F-84D76A4A68D1}" type="presOf" srcId="{FC5FA088-69FE-4E21-9B94-E8602AB5D507}" destId="{05147E78-7BB8-4AA9-9796-319FF51858A5}" srcOrd="0" destOrd="1" presId="urn:microsoft.com/office/officeart/2005/8/layout/chevron2"/>
    <dgm:cxn modelId="{4CE42003-7CD7-4C9D-957E-ADEE0828FFD7}" srcId="{361CA0DD-5B98-4A60-A58E-0CD1A70B5B03}" destId="{1427C69A-59A4-4E06-A40E-6495A0A23B53}" srcOrd="0" destOrd="0" parTransId="{9474D000-7C45-4CD2-AAB2-D5BA268B98B9}" sibTransId="{F4CCE79B-C436-4C4A-B806-8ACF44D13F31}"/>
    <dgm:cxn modelId="{AB75DFAB-5D6F-4597-BDBB-235114DEDDAF}" srcId="{361CA0DD-5B98-4A60-A58E-0CD1A70B5B03}" destId="{FC6D48F4-37C8-4CA0-821A-00AF31A36357}" srcOrd="2" destOrd="0" parTransId="{820F96BC-ACA5-4395-A40E-D9D56F21FEA5}" sibTransId="{9FE614ED-BDED-495F-8BF9-F543F5693BB6}"/>
    <dgm:cxn modelId="{139A4382-42F2-4755-96BC-A910360D2D8E}" type="presOf" srcId="{AE1324B6-A143-440B-8E2C-38ED67FDA77B}" destId="{341228C9-D534-40BF-8095-5EE60ED052D7}" srcOrd="0" destOrd="0" presId="urn:microsoft.com/office/officeart/2005/8/layout/chevron2"/>
    <dgm:cxn modelId="{E7780F0C-E7DB-40B7-A0E2-6C5AB9582402}" type="presOf" srcId="{DC8B31AA-20F6-4966-9EF4-A7C2EB6DDB52}" destId="{05147E78-7BB8-4AA9-9796-319FF51858A5}" srcOrd="0" destOrd="3" presId="urn:microsoft.com/office/officeart/2005/8/layout/chevron2"/>
    <dgm:cxn modelId="{3CAA3295-EDD0-4D2F-936B-CA4755DBC563}" srcId="{FC6D48F4-37C8-4CA0-821A-00AF31A36357}" destId="{3934CF67-AA51-4C97-ACA4-65BA70B88783}" srcOrd="3" destOrd="0" parTransId="{57B79882-F288-45F8-A6EE-8E81D12EF0B0}" sibTransId="{D6554DFE-1FDF-4511-A1B3-454F25E9CFB5}"/>
    <dgm:cxn modelId="{E0AA8E36-B1CB-4710-A890-60141BB68584}" type="presOf" srcId="{B08F084A-42FB-42F6-9726-53A46AFFB2A3}" destId="{05147E78-7BB8-4AA9-9796-319FF51858A5}" srcOrd="0" destOrd="2" presId="urn:microsoft.com/office/officeart/2005/8/layout/chevron2"/>
    <dgm:cxn modelId="{B609BDF2-68EF-46BC-9B0A-1A93B43946C8}" type="presOf" srcId="{6171475E-DD16-415E-AF6F-86ABE2E188DD}" destId="{41B8567B-BBD4-4033-877F-EC9CE65C90F6}" srcOrd="0" destOrd="2" presId="urn:microsoft.com/office/officeart/2005/8/layout/chevron2"/>
    <dgm:cxn modelId="{E0E28823-3D15-407E-8857-1924FCEAB4BC}" type="presOf" srcId="{F2CEDB70-ED76-4CB9-ACB7-89406768A653}" destId="{41B8567B-BBD4-4033-877F-EC9CE65C90F6}" srcOrd="0" destOrd="0" presId="urn:microsoft.com/office/officeart/2005/8/layout/chevron2"/>
    <dgm:cxn modelId="{1394CA04-1395-4FFC-8514-1475C1DE4AA4}" srcId="{1427C69A-59A4-4E06-A40E-6495A0A23B53}" destId="{AE1324B6-A143-440B-8E2C-38ED67FDA77B}" srcOrd="0" destOrd="0" parTransId="{019AE259-AD5B-4719-A4EF-89C8A30BCD63}" sibTransId="{A49D20BE-FEF3-4D4D-9B77-A26EC4CD1E90}"/>
    <dgm:cxn modelId="{80DF80AA-7155-4148-AA3F-84A1F5A04A92}" srcId="{49A0773B-FC86-4632-9229-DD6CCABC0049}" destId="{D18B7F52-BEF3-495C-8D26-620C4E635E5D}" srcOrd="0" destOrd="0" parTransId="{7C2E507F-C219-4281-B49F-C37CDA6E64EF}" sibTransId="{CCE7ECD4-351F-4CAC-879F-36190D7CBDB9}"/>
    <dgm:cxn modelId="{1C5AD0BF-4FD9-414B-AD3B-E09469ABDBC9}" type="presOf" srcId="{49A0773B-FC86-4632-9229-DD6CCABC0049}" destId="{FA532FC9-FED1-48A1-BFC0-0F5375D675E2}" srcOrd="0" destOrd="0" presId="urn:microsoft.com/office/officeart/2005/8/layout/chevron2"/>
    <dgm:cxn modelId="{2CE43614-E238-4E3E-A4C6-5A0E54542CDB}" type="presOf" srcId="{85DE284D-CB9E-4EB6-8743-D0B06CA6DC26}" destId="{41B8567B-BBD4-4033-877F-EC9CE65C90F6}" srcOrd="0" destOrd="4" presId="urn:microsoft.com/office/officeart/2005/8/layout/chevron2"/>
    <dgm:cxn modelId="{15C079CC-EA39-435C-9473-84706571B6FD}" type="presParOf" srcId="{55F92C4D-1709-48F8-A6D4-11B9CE0D7F21}" destId="{855F725F-ECB5-4425-B468-12946DCB4BDE}" srcOrd="0" destOrd="0" presId="urn:microsoft.com/office/officeart/2005/8/layout/chevron2"/>
    <dgm:cxn modelId="{E09522BF-5A6E-4CCF-A8FF-C9067E47330A}" type="presParOf" srcId="{855F725F-ECB5-4425-B468-12946DCB4BDE}" destId="{6189BF74-48CC-4A2A-B537-6E15B403FA37}" srcOrd="0" destOrd="0" presId="urn:microsoft.com/office/officeart/2005/8/layout/chevron2"/>
    <dgm:cxn modelId="{4564601B-7452-4275-8556-3E94D1653DAD}" type="presParOf" srcId="{855F725F-ECB5-4425-B468-12946DCB4BDE}" destId="{341228C9-D534-40BF-8095-5EE60ED052D7}" srcOrd="1" destOrd="0" presId="urn:microsoft.com/office/officeart/2005/8/layout/chevron2"/>
    <dgm:cxn modelId="{975CEE16-1BC1-4C72-BAC3-D3C5812D6202}" type="presParOf" srcId="{55F92C4D-1709-48F8-A6D4-11B9CE0D7F21}" destId="{EAE1935B-2576-43E9-A888-83323981A64B}" srcOrd="1" destOrd="0" presId="urn:microsoft.com/office/officeart/2005/8/layout/chevron2"/>
    <dgm:cxn modelId="{4442BB15-C299-4EF2-9412-C278AE857E26}" type="presParOf" srcId="{55F92C4D-1709-48F8-A6D4-11B9CE0D7F21}" destId="{14D82EFD-EDA4-44CC-9045-4EEA36525CC9}" srcOrd="2" destOrd="0" presId="urn:microsoft.com/office/officeart/2005/8/layout/chevron2"/>
    <dgm:cxn modelId="{E9F37B71-FA59-4A18-BA6D-4A677F7FABA0}" type="presParOf" srcId="{14D82EFD-EDA4-44CC-9045-4EEA36525CC9}" destId="{FA532FC9-FED1-48A1-BFC0-0F5375D675E2}" srcOrd="0" destOrd="0" presId="urn:microsoft.com/office/officeart/2005/8/layout/chevron2"/>
    <dgm:cxn modelId="{5FBD1EF7-E081-46E4-9091-E6DFF8628EAC}" type="presParOf" srcId="{14D82EFD-EDA4-44CC-9045-4EEA36525CC9}" destId="{05147E78-7BB8-4AA9-9796-319FF51858A5}" srcOrd="1" destOrd="0" presId="urn:microsoft.com/office/officeart/2005/8/layout/chevron2"/>
    <dgm:cxn modelId="{4082B008-A44C-4920-B4D9-E3174EA721E8}" type="presParOf" srcId="{55F92C4D-1709-48F8-A6D4-11B9CE0D7F21}" destId="{922C594F-3881-4B4A-B536-8B4E51159DB8}" srcOrd="3" destOrd="0" presId="urn:microsoft.com/office/officeart/2005/8/layout/chevron2"/>
    <dgm:cxn modelId="{1A77F998-BCF5-4045-98C2-16D619E397D2}" type="presParOf" srcId="{55F92C4D-1709-48F8-A6D4-11B9CE0D7F21}" destId="{9CE2A5D0-5405-414A-A79A-BBF5EB99FDB9}" srcOrd="4" destOrd="0" presId="urn:microsoft.com/office/officeart/2005/8/layout/chevron2"/>
    <dgm:cxn modelId="{2C9CC111-5113-445F-B6E8-FD522766CC40}" type="presParOf" srcId="{9CE2A5D0-5405-414A-A79A-BBF5EB99FDB9}" destId="{14EAF0BA-4479-4399-9D02-CC14D1999E3C}" srcOrd="0" destOrd="0" presId="urn:microsoft.com/office/officeart/2005/8/layout/chevron2"/>
    <dgm:cxn modelId="{C235EF6F-A598-4BB4-8C9D-4CC74567CFE6}" type="presParOf" srcId="{9CE2A5D0-5405-414A-A79A-BBF5EB99FDB9}" destId="{41B8567B-BBD4-4033-877F-EC9CE65C90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1A137E-C4BE-4B98-A89D-1DC7791FD53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ECE5B1-F254-4545-842D-5FF6A5BD91AB}">
      <dgm:prSet phldrT="[Текст]"/>
      <dgm:spPr/>
      <dgm:t>
        <a:bodyPr/>
        <a:lstStyle/>
        <a:p>
          <a:r>
            <a:rPr lang="ru-RU" dirty="0" smtClean="0"/>
            <a:t>ООН, МВФ, ОЭСР, ВБ, </a:t>
          </a:r>
          <a:endParaRPr lang="ru-RU" dirty="0"/>
        </a:p>
      </dgm:t>
    </dgm:pt>
    <dgm:pt modelId="{35C8950F-D542-42EB-BF87-4253BCF7347E}" type="parTrans" cxnId="{C87A2031-DDA3-4946-B99C-DFF549B64FEC}">
      <dgm:prSet/>
      <dgm:spPr/>
      <dgm:t>
        <a:bodyPr/>
        <a:lstStyle/>
        <a:p>
          <a:endParaRPr lang="ru-RU"/>
        </a:p>
      </dgm:t>
    </dgm:pt>
    <dgm:pt modelId="{FABB3AA0-1B31-4A80-90D8-9ED41F487819}" type="sibTrans" cxnId="{C87A2031-DDA3-4946-B99C-DFF549B64FEC}">
      <dgm:prSet/>
      <dgm:spPr/>
      <dgm:t>
        <a:bodyPr/>
        <a:lstStyle/>
        <a:p>
          <a:endParaRPr lang="ru-RU"/>
        </a:p>
      </dgm:t>
    </dgm:pt>
    <dgm:pt modelId="{5A17A2E0-495C-40F4-926B-3109A12D0E52}">
      <dgm:prSet phldrT="[Текст]"/>
      <dgm:spPr/>
      <dgm:t>
        <a:bodyPr/>
        <a:lstStyle/>
        <a:p>
          <a:r>
            <a:rPr lang="ru-RU" dirty="0" smtClean="0"/>
            <a:t>Международный</a:t>
          </a:r>
        </a:p>
        <a:p>
          <a:r>
            <a:rPr lang="ru-RU" dirty="0" smtClean="0"/>
            <a:t>стандарт </a:t>
          </a:r>
        </a:p>
        <a:p>
          <a:endParaRPr lang="ru-RU" dirty="0" smtClean="0"/>
        </a:p>
        <a:p>
          <a:r>
            <a:rPr lang="ru-RU" dirty="0" smtClean="0"/>
            <a:t>Определение показателя</a:t>
          </a:r>
          <a:endParaRPr lang="ru-RU" dirty="0"/>
        </a:p>
      </dgm:t>
    </dgm:pt>
    <dgm:pt modelId="{421F9CD8-773A-4090-B516-81256D91BA2D}" type="parTrans" cxnId="{91BCAA31-2B82-4E15-918E-FACBC2CFE344}">
      <dgm:prSet/>
      <dgm:spPr/>
      <dgm:t>
        <a:bodyPr/>
        <a:lstStyle/>
        <a:p>
          <a:endParaRPr lang="ru-RU"/>
        </a:p>
      </dgm:t>
    </dgm:pt>
    <dgm:pt modelId="{99B2143A-05AB-4666-AA2E-81D7B3759ABB}" type="sibTrans" cxnId="{91BCAA31-2B82-4E15-918E-FACBC2CFE344}">
      <dgm:prSet/>
      <dgm:spPr/>
      <dgm:t>
        <a:bodyPr/>
        <a:lstStyle/>
        <a:p>
          <a:endParaRPr lang="ru-RU"/>
        </a:p>
      </dgm:t>
    </dgm:pt>
    <dgm:pt modelId="{4676EA8D-7ED2-4A22-8297-580D992A8EC3}">
      <dgm:prSet phldrT="[Текст]"/>
      <dgm:spPr/>
      <dgm:t>
        <a:bodyPr/>
        <a:lstStyle/>
        <a:p>
          <a:r>
            <a:rPr lang="ru-RU" dirty="0" smtClean="0"/>
            <a:t>ЕЭК</a:t>
          </a:r>
          <a:endParaRPr lang="ru-RU" dirty="0"/>
        </a:p>
      </dgm:t>
    </dgm:pt>
    <dgm:pt modelId="{6C66B6DC-ED93-4470-A95F-AD8E1D59CECF}" type="parTrans" cxnId="{AC6F1774-BC90-410E-81C5-A56B9EAE67AB}">
      <dgm:prSet/>
      <dgm:spPr/>
      <dgm:t>
        <a:bodyPr/>
        <a:lstStyle/>
        <a:p>
          <a:endParaRPr lang="ru-RU"/>
        </a:p>
      </dgm:t>
    </dgm:pt>
    <dgm:pt modelId="{C00D94E2-93F1-4294-A602-4C97CBCA4EB1}" type="sibTrans" cxnId="{AC6F1774-BC90-410E-81C5-A56B9EAE67AB}">
      <dgm:prSet/>
      <dgm:spPr/>
      <dgm:t>
        <a:bodyPr/>
        <a:lstStyle/>
        <a:p>
          <a:endParaRPr lang="ru-RU"/>
        </a:p>
      </dgm:t>
    </dgm:pt>
    <dgm:pt modelId="{10C1E497-884B-4EC2-B52B-2E1A4D9B26FA}">
      <dgm:prSet phldrT="[Текст]"/>
      <dgm:spPr/>
      <dgm:t>
        <a:bodyPr/>
        <a:lstStyle/>
        <a:p>
          <a:r>
            <a:rPr lang="ru-RU" dirty="0" smtClean="0"/>
            <a:t>Формат  утвержденный</a:t>
          </a:r>
        </a:p>
        <a:p>
          <a:endParaRPr lang="ru-RU" dirty="0" smtClean="0"/>
        </a:p>
        <a:p>
          <a:r>
            <a:rPr lang="ru-RU" dirty="0" smtClean="0"/>
            <a:t>Определение показателя</a:t>
          </a:r>
          <a:endParaRPr lang="ru-RU" dirty="0"/>
        </a:p>
      </dgm:t>
    </dgm:pt>
    <dgm:pt modelId="{2EB6CBFB-B46A-4622-BCE6-78A73E43106F}" type="parTrans" cxnId="{CB72EDE7-6EDB-4B1A-A2BD-68FD6F8EAD4F}">
      <dgm:prSet/>
      <dgm:spPr/>
      <dgm:t>
        <a:bodyPr/>
        <a:lstStyle/>
        <a:p>
          <a:endParaRPr lang="ru-RU"/>
        </a:p>
      </dgm:t>
    </dgm:pt>
    <dgm:pt modelId="{EB2BAB8B-2673-48DF-B980-34F3A2C95A29}" type="sibTrans" cxnId="{CB72EDE7-6EDB-4B1A-A2BD-68FD6F8EAD4F}">
      <dgm:prSet/>
      <dgm:spPr/>
      <dgm:t>
        <a:bodyPr/>
        <a:lstStyle/>
        <a:p>
          <a:endParaRPr lang="ru-RU"/>
        </a:p>
      </dgm:t>
    </dgm:pt>
    <dgm:pt modelId="{49699C25-FFA6-44E0-B12A-9E26537800D7}">
      <dgm:prSet phldrT="[Текст]"/>
      <dgm:spPr/>
      <dgm:t>
        <a:bodyPr/>
        <a:lstStyle/>
        <a:p>
          <a:r>
            <a:rPr lang="ru-RU" dirty="0" smtClean="0"/>
            <a:t>РА, РБ, РК, КР, РФ</a:t>
          </a:r>
          <a:endParaRPr lang="ru-RU" dirty="0"/>
        </a:p>
      </dgm:t>
    </dgm:pt>
    <dgm:pt modelId="{E40583F2-45A0-454F-A17A-6CF13C48381A}" type="parTrans" cxnId="{51CF30A9-0F51-4D35-8BFA-963EA726DE14}">
      <dgm:prSet/>
      <dgm:spPr/>
      <dgm:t>
        <a:bodyPr/>
        <a:lstStyle/>
        <a:p>
          <a:endParaRPr lang="ru-RU"/>
        </a:p>
      </dgm:t>
    </dgm:pt>
    <dgm:pt modelId="{A0B9F235-BC09-4EBC-8D61-250386F82457}" type="sibTrans" cxnId="{51CF30A9-0F51-4D35-8BFA-963EA726DE14}">
      <dgm:prSet/>
      <dgm:spPr/>
      <dgm:t>
        <a:bodyPr/>
        <a:lstStyle/>
        <a:p>
          <a:endParaRPr lang="ru-RU"/>
        </a:p>
      </dgm:t>
    </dgm:pt>
    <dgm:pt modelId="{A77528BB-69F5-4D3E-8905-AAD6C0FFFCBF}">
      <dgm:prSet phldrT="[Текст]"/>
      <dgm:spPr/>
      <dgm:t>
        <a:bodyPr/>
        <a:lstStyle/>
        <a:p>
          <a:r>
            <a:rPr lang="ru-RU" dirty="0" smtClean="0"/>
            <a:t>Формат</a:t>
          </a:r>
        </a:p>
        <a:p>
          <a:r>
            <a:rPr lang="ru-RU" dirty="0" smtClean="0"/>
            <a:t>заполненный</a:t>
          </a:r>
        </a:p>
        <a:p>
          <a:endParaRPr lang="ru-RU" dirty="0" smtClean="0"/>
        </a:p>
        <a:p>
          <a:r>
            <a:rPr lang="ru-RU" dirty="0" smtClean="0"/>
            <a:t>Определение показателя</a:t>
          </a:r>
          <a:endParaRPr lang="ru-RU" dirty="0"/>
        </a:p>
      </dgm:t>
    </dgm:pt>
    <dgm:pt modelId="{91EBF1D4-5ECB-4E95-95D3-0BE0D2B9E19A}" type="parTrans" cxnId="{EFF5F64C-B70F-45B5-9D6B-4B2A6895B1CD}">
      <dgm:prSet/>
      <dgm:spPr/>
      <dgm:t>
        <a:bodyPr/>
        <a:lstStyle/>
        <a:p>
          <a:endParaRPr lang="ru-RU"/>
        </a:p>
      </dgm:t>
    </dgm:pt>
    <dgm:pt modelId="{185DA7BE-D1C3-44FF-88D6-FB5AE4E3BE46}" type="sibTrans" cxnId="{EFF5F64C-B70F-45B5-9D6B-4B2A6895B1CD}">
      <dgm:prSet/>
      <dgm:spPr/>
      <dgm:t>
        <a:bodyPr/>
        <a:lstStyle/>
        <a:p>
          <a:endParaRPr lang="ru-RU"/>
        </a:p>
      </dgm:t>
    </dgm:pt>
    <dgm:pt modelId="{107CAEAD-652C-4284-AFC0-33F26364DF94}" type="pres">
      <dgm:prSet presAssocID="{AB1A137E-C4BE-4B98-A89D-1DC7791FD53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841D7CF-2976-482E-8764-9E54BF6DD0CC}" type="pres">
      <dgm:prSet presAssocID="{59ECE5B1-F254-4545-842D-5FF6A5BD91AB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58017-20BE-49D1-9F96-371FD57F8F5B}" type="pres">
      <dgm:prSet presAssocID="{59ECE5B1-F254-4545-842D-5FF6A5BD91A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C2B12-9E67-4EF0-801E-6917449CDE76}" type="pres">
      <dgm:prSet presAssocID="{4676EA8D-7ED2-4A22-8297-580D992A8EC3}" presName="parentText2" presStyleLbl="node1" presStyleIdx="1" presStyleCnt="3" custScaleX="100031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8ACEA-FC95-4159-94FB-86D9F6C77FB0}" type="pres">
      <dgm:prSet presAssocID="{4676EA8D-7ED2-4A22-8297-580D992A8EC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0D0A2-C268-4720-81B9-2B24F24B4C12}" type="pres">
      <dgm:prSet presAssocID="{49699C25-FFA6-44E0-B12A-9E26537800D7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A8BEF-5A78-42EA-8EFB-3343CB4CC550}" type="pres">
      <dgm:prSet presAssocID="{49699C25-FFA6-44E0-B12A-9E26537800D7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72EDE7-6EDB-4B1A-A2BD-68FD6F8EAD4F}" srcId="{4676EA8D-7ED2-4A22-8297-580D992A8EC3}" destId="{10C1E497-884B-4EC2-B52B-2E1A4D9B26FA}" srcOrd="0" destOrd="0" parTransId="{2EB6CBFB-B46A-4622-BCE6-78A73E43106F}" sibTransId="{EB2BAB8B-2673-48DF-B980-34F3A2C95A29}"/>
    <dgm:cxn modelId="{40821831-3EEA-454B-A716-65865B0EC56B}" type="presOf" srcId="{59ECE5B1-F254-4545-842D-5FF6A5BD91AB}" destId="{0841D7CF-2976-482E-8764-9E54BF6DD0CC}" srcOrd="0" destOrd="0" presId="urn:microsoft.com/office/officeart/2009/3/layout/IncreasingArrowsProcess"/>
    <dgm:cxn modelId="{5E795872-CF98-4176-9DD0-F6C2BD5ACC8F}" type="presOf" srcId="{49699C25-FFA6-44E0-B12A-9E26537800D7}" destId="{F320D0A2-C268-4720-81B9-2B24F24B4C12}" srcOrd="0" destOrd="0" presId="urn:microsoft.com/office/officeart/2009/3/layout/IncreasingArrowsProcess"/>
    <dgm:cxn modelId="{64BDB856-ECA0-443E-9143-640255A06A51}" type="presOf" srcId="{5A17A2E0-495C-40F4-926B-3109A12D0E52}" destId="{07058017-20BE-49D1-9F96-371FD57F8F5B}" srcOrd="0" destOrd="0" presId="urn:microsoft.com/office/officeart/2009/3/layout/IncreasingArrowsProcess"/>
    <dgm:cxn modelId="{EFF5F64C-B70F-45B5-9D6B-4B2A6895B1CD}" srcId="{49699C25-FFA6-44E0-B12A-9E26537800D7}" destId="{A77528BB-69F5-4D3E-8905-AAD6C0FFFCBF}" srcOrd="0" destOrd="0" parTransId="{91EBF1D4-5ECB-4E95-95D3-0BE0D2B9E19A}" sibTransId="{185DA7BE-D1C3-44FF-88D6-FB5AE4E3BE46}"/>
    <dgm:cxn modelId="{67A51AF6-6613-4969-B274-5122AD5AAF5B}" type="presOf" srcId="{4676EA8D-7ED2-4A22-8297-580D992A8EC3}" destId="{167C2B12-9E67-4EF0-801E-6917449CDE76}" srcOrd="0" destOrd="0" presId="urn:microsoft.com/office/officeart/2009/3/layout/IncreasingArrowsProcess"/>
    <dgm:cxn modelId="{91BCAA31-2B82-4E15-918E-FACBC2CFE344}" srcId="{59ECE5B1-F254-4545-842D-5FF6A5BD91AB}" destId="{5A17A2E0-495C-40F4-926B-3109A12D0E52}" srcOrd="0" destOrd="0" parTransId="{421F9CD8-773A-4090-B516-81256D91BA2D}" sibTransId="{99B2143A-05AB-4666-AA2E-81D7B3759ABB}"/>
    <dgm:cxn modelId="{80524C41-E106-478D-A54F-9B6875F3EDAE}" type="presOf" srcId="{10C1E497-884B-4EC2-B52B-2E1A4D9B26FA}" destId="{1898ACEA-FC95-4159-94FB-86D9F6C77FB0}" srcOrd="0" destOrd="0" presId="urn:microsoft.com/office/officeart/2009/3/layout/IncreasingArrowsProcess"/>
    <dgm:cxn modelId="{C87A2031-DDA3-4946-B99C-DFF549B64FEC}" srcId="{AB1A137E-C4BE-4B98-A89D-1DC7791FD539}" destId="{59ECE5B1-F254-4545-842D-5FF6A5BD91AB}" srcOrd="0" destOrd="0" parTransId="{35C8950F-D542-42EB-BF87-4253BCF7347E}" sibTransId="{FABB3AA0-1B31-4A80-90D8-9ED41F487819}"/>
    <dgm:cxn modelId="{8EDCABCB-FB40-456C-88D6-88C9A0B3683A}" type="presOf" srcId="{AB1A137E-C4BE-4B98-A89D-1DC7791FD539}" destId="{107CAEAD-652C-4284-AFC0-33F26364DF94}" srcOrd="0" destOrd="0" presId="urn:microsoft.com/office/officeart/2009/3/layout/IncreasingArrowsProcess"/>
    <dgm:cxn modelId="{51CF30A9-0F51-4D35-8BFA-963EA726DE14}" srcId="{AB1A137E-C4BE-4B98-A89D-1DC7791FD539}" destId="{49699C25-FFA6-44E0-B12A-9E26537800D7}" srcOrd="2" destOrd="0" parTransId="{E40583F2-45A0-454F-A17A-6CF13C48381A}" sibTransId="{A0B9F235-BC09-4EBC-8D61-250386F82457}"/>
    <dgm:cxn modelId="{AC6F1774-BC90-410E-81C5-A56B9EAE67AB}" srcId="{AB1A137E-C4BE-4B98-A89D-1DC7791FD539}" destId="{4676EA8D-7ED2-4A22-8297-580D992A8EC3}" srcOrd="1" destOrd="0" parTransId="{6C66B6DC-ED93-4470-A95F-AD8E1D59CECF}" sibTransId="{C00D94E2-93F1-4294-A602-4C97CBCA4EB1}"/>
    <dgm:cxn modelId="{001F65A2-9D32-411B-A77C-F3EE54D3FD3E}" type="presOf" srcId="{A77528BB-69F5-4D3E-8905-AAD6C0FFFCBF}" destId="{CA6A8BEF-5A78-42EA-8EFB-3343CB4CC550}" srcOrd="0" destOrd="0" presId="urn:microsoft.com/office/officeart/2009/3/layout/IncreasingArrowsProcess"/>
    <dgm:cxn modelId="{01056204-0ED8-4F19-995A-01E6B6214699}" type="presParOf" srcId="{107CAEAD-652C-4284-AFC0-33F26364DF94}" destId="{0841D7CF-2976-482E-8764-9E54BF6DD0CC}" srcOrd="0" destOrd="0" presId="urn:microsoft.com/office/officeart/2009/3/layout/IncreasingArrowsProcess"/>
    <dgm:cxn modelId="{977C60BA-0438-4004-9539-89346B426750}" type="presParOf" srcId="{107CAEAD-652C-4284-AFC0-33F26364DF94}" destId="{07058017-20BE-49D1-9F96-371FD57F8F5B}" srcOrd="1" destOrd="0" presId="urn:microsoft.com/office/officeart/2009/3/layout/IncreasingArrowsProcess"/>
    <dgm:cxn modelId="{D19D3CEC-C261-4553-A120-AAC2DBBFD8D2}" type="presParOf" srcId="{107CAEAD-652C-4284-AFC0-33F26364DF94}" destId="{167C2B12-9E67-4EF0-801E-6917449CDE76}" srcOrd="2" destOrd="0" presId="urn:microsoft.com/office/officeart/2009/3/layout/IncreasingArrowsProcess"/>
    <dgm:cxn modelId="{3D2CEF7D-353D-4E02-ABD0-5E96D5553E59}" type="presParOf" srcId="{107CAEAD-652C-4284-AFC0-33F26364DF94}" destId="{1898ACEA-FC95-4159-94FB-86D9F6C77FB0}" srcOrd="3" destOrd="0" presId="urn:microsoft.com/office/officeart/2009/3/layout/IncreasingArrowsProcess"/>
    <dgm:cxn modelId="{A41BABE8-9D79-4629-9C40-039A02D8C8A3}" type="presParOf" srcId="{107CAEAD-652C-4284-AFC0-33F26364DF94}" destId="{F320D0A2-C268-4720-81B9-2B24F24B4C12}" srcOrd="4" destOrd="0" presId="urn:microsoft.com/office/officeart/2009/3/layout/IncreasingArrowsProcess"/>
    <dgm:cxn modelId="{E64C5F8C-9E34-4C10-8A4D-A1D7ABC84C14}" type="presParOf" srcId="{107CAEAD-652C-4284-AFC0-33F26364DF94}" destId="{CA6A8BEF-5A78-42EA-8EFB-3343CB4CC550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9BF74-48CC-4A2A-B537-6E15B403FA37}">
      <dsp:nvSpPr>
        <dsp:cNvPr id="0" name=""/>
        <dsp:cNvSpPr/>
      </dsp:nvSpPr>
      <dsp:spPr>
        <a:xfrm rot="5400000">
          <a:off x="-250523" y="289718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Принципы </a:t>
          </a:r>
          <a:endParaRPr lang="ru-RU" sz="1800" kern="1200" dirty="0"/>
        </a:p>
      </dsp:txBody>
      <dsp:txXfrm rot="-5400000">
        <a:off x="39196" y="676009"/>
        <a:ext cx="1352020" cy="579438"/>
      </dsp:txXfrm>
    </dsp:sp>
    <dsp:sp modelId="{341228C9-D534-40BF-8095-5EE60ED052D7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Принципы статистики ЕАЭС представлены в статье 24 Договора о ЕАЭС.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 своей деятельности статистика ЕАЭС также руководствуется Основополагающими принципами официальной статистики и международными стандартами.</a:t>
          </a:r>
          <a:endParaRPr lang="ru-RU" sz="1200" kern="1200" dirty="0"/>
        </a:p>
      </dsp:txBody>
      <dsp:txXfrm rot="-5400000">
        <a:off x="1352020" y="64373"/>
        <a:ext cx="6714693" cy="1132875"/>
      </dsp:txXfrm>
    </dsp:sp>
    <dsp:sp modelId="{FA532FC9-FED1-48A1-BFC0-0F5375D675E2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Критерии </a:t>
          </a:r>
          <a:endParaRPr lang="ru-RU" sz="1800" kern="1200" dirty="0"/>
        </a:p>
      </dsp:txBody>
      <dsp:txXfrm rot="-5400000">
        <a:off x="1" y="2419614"/>
        <a:ext cx="1352020" cy="579438"/>
      </dsp:txXfrm>
    </dsp:sp>
    <dsp:sp modelId="{05147E78-7BB8-4AA9-9796-319FF51858A5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 рамках СОК с учетом принципов официальной статистики определены 4 базовых критерия  в целях ведения СОК: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 Научная обоснованность и сопоставимость;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 Полнота и достоверность;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 Актуальность и своевременность;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 Открытость и общедоступность</a:t>
          </a:r>
          <a:endParaRPr lang="ru-RU" sz="1200" kern="1200" dirty="0"/>
        </a:p>
      </dsp:txBody>
      <dsp:txXfrm rot="-5400000">
        <a:off x="1352020" y="1804891"/>
        <a:ext cx="6714693" cy="1132875"/>
      </dsp:txXfrm>
    </dsp:sp>
    <dsp:sp modelId="{14EAF0BA-4479-4399-9D02-CC14D1999E3C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Индикаторы</a:t>
          </a:r>
          <a:endParaRPr lang="ru-RU" sz="1800" kern="1200" dirty="0"/>
        </a:p>
      </dsp:txBody>
      <dsp:txXfrm rot="-5400000">
        <a:off x="1" y="4160131"/>
        <a:ext cx="1352020" cy="579438"/>
      </dsp:txXfrm>
    </dsp:sp>
    <dsp:sp modelId="{41B8567B-BBD4-4033-877F-EC9CE65C90F6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Каждому критерию соответствуют несколько индикаторов, по которым формируются количественные оценки. В настоящее время принято: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2 критерия научной обоснованности и сопоставимости;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4 критерия полноты и достоверности;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5 критериев актуальности и своевременности;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3 критерия открытости и общедоступности</a:t>
          </a:r>
          <a:endParaRPr lang="ru-RU" sz="1200" kern="1200" dirty="0"/>
        </a:p>
      </dsp:txBody>
      <dsp:txXfrm rot="-5400000">
        <a:off x="1352020" y="3545408"/>
        <a:ext cx="6714693" cy="1132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98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98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ECA67-91F9-4DA2-BF78-320D31405FF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6013"/>
            <a:ext cx="2889250" cy="4898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286013"/>
            <a:ext cx="2889250" cy="4898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AD8F9-C5BF-49FC-BC4D-36C87DF1B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76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14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5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4964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68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108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54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044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75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93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3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69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5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93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97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1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09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D122-7954-4E75-A656-2EDDEEB63DF4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5C190C-D2C4-493E-A927-8362794B2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79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4.emf"/><Relationship Id="rId4" Type="http://schemas.openxmlformats.org/officeDocument/2006/relationships/package" Target="../embeddings/_________Microsoft_Word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2.doc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9178" y="1413163"/>
            <a:ext cx="8489091" cy="3300351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/>
              <a:t>Особенности системы оценки качества </a:t>
            </a:r>
            <a:r>
              <a:rPr lang="ru-RU" sz="4000" b="1" dirty="0" smtClean="0"/>
              <a:t>статистики ЕАЭС </a:t>
            </a:r>
            <a:r>
              <a:rPr lang="ru-RU" sz="4000" b="1" dirty="0"/>
              <a:t>и перспективы ее развития в рамках Декларации ЕАЭС до 2030 года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713514"/>
            <a:ext cx="7766936" cy="434218"/>
          </a:xfrm>
        </p:spPr>
        <p:txBody>
          <a:bodyPr/>
          <a:lstStyle/>
          <a:p>
            <a:r>
              <a:rPr lang="ru-RU" dirty="0" smtClean="0"/>
              <a:t>Москва, 26 июня 2024г.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0535" y="5776856"/>
            <a:ext cx="3883510" cy="785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Кангро И.С. – заместитель директора</a:t>
            </a:r>
          </a:p>
          <a:p>
            <a:pPr algn="ctr"/>
            <a:r>
              <a:rPr lang="ru-RU" sz="16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Департамента статистики</a:t>
            </a:r>
            <a:endParaRPr lang="ru-RU" sz="160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59779" cy="128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3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379"/>
          </a:xfrm>
        </p:spPr>
        <p:txBody>
          <a:bodyPr>
            <a:normAutofit/>
          </a:bodyPr>
          <a:lstStyle/>
          <a:p>
            <a:r>
              <a:rPr lang="ru-RU" b="1" dirty="0" smtClean="0"/>
              <a:t>Структура отчета СОК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70617"/>
            <a:ext cx="8596668" cy="4927001"/>
          </a:xfrm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выполненные с целью повышения качества в отчетном году (в том числе с учетом рекомендаций СОК по итогам предшествующего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года)</a:t>
            </a:r>
          </a:p>
          <a:p>
            <a:pPr marL="400050" indent="-400050">
              <a:buAutoNum type="romanUcPeriod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индикаторам СОК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AutoNum type="romanUcPeriod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предложения по мероприятиям на предстоящий год на основе анализа индикаторов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 </a:t>
            </a:r>
          </a:p>
          <a:p>
            <a:pPr marL="400050" indent="-400050">
              <a:buAutoNum type="romanUcPeriod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  <a:p>
            <a:pPr marL="400050" indent="-400050">
              <a:buAutoNum type="romanUcPeriod"/>
            </a:pP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06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46886" y="741405"/>
            <a:ext cx="7364628" cy="654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1 к макету отчета: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Свод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оценок по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разделам статистики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436601"/>
              </p:ext>
            </p:extLst>
          </p:nvPr>
        </p:nvGraphicFramePr>
        <p:xfrm>
          <a:off x="728620" y="1809750"/>
          <a:ext cx="9251950" cy="504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Документ" r:id="rId4" imgW="9251280" imgH="5047940" progId="Word.Document.12">
                  <p:embed/>
                </p:oleObj>
              </mc:Choice>
              <mc:Fallback>
                <p:oleObj name="Документ" r:id="rId4" imgW="9251280" imgH="50479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8620" y="1809750"/>
                        <a:ext cx="9251950" cy="504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1214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9816" y="407773"/>
            <a:ext cx="7364628" cy="654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2 к  макету отчета: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сводной оценки по СОК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390886"/>
              </p:ext>
            </p:extLst>
          </p:nvPr>
        </p:nvGraphicFramePr>
        <p:xfrm>
          <a:off x="2038865" y="1439863"/>
          <a:ext cx="590653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Документ" r:id="rId4" imgW="6131432" imgH="8541503" progId="Word.Document.12">
                  <p:embed/>
                </p:oleObj>
              </mc:Choice>
              <mc:Fallback>
                <p:oleObj name="Документ" r:id="rId4" imgW="6131432" imgH="854150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38865" y="1439863"/>
                        <a:ext cx="590653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5719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Ожидаемый результат применения СОК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постоянной основе </a:t>
            </a:r>
            <a:r>
              <a:rPr lang="ru-RU" dirty="0" smtClean="0"/>
              <a:t>будет измеряться </a:t>
            </a:r>
            <a:r>
              <a:rPr lang="ru-RU" dirty="0"/>
              <a:t>соответствие официальной статистической информации Союза установленным в Договоре о Евразийском экономическом союзе принципам </a:t>
            </a:r>
            <a:r>
              <a:rPr lang="ru-RU" dirty="0" smtClean="0"/>
              <a:t>научной обоснованности </a:t>
            </a:r>
            <a:r>
              <a:rPr lang="ru-RU" dirty="0"/>
              <a:t>и </a:t>
            </a:r>
            <a:r>
              <a:rPr lang="ru-RU" dirty="0" smtClean="0"/>
              <a:t>сопоставимости, полноты </a:t>
            </a:r>
            <a:r>
              <a:rPr lang="ru-RU" dirty="0"/>
              <a:t>и </a:t>
            </a:r>
            <a:r>
              <a:rPr lang="ru-RU" dirty="0" smtClean="0"/>
              <a:t>достоверности, актуальности </a:t>
            </a:r>
            <a:r>
              <a:rPr lang="ru-RU" dirty="0"/>
              <a:t>и </a:t>
            </a:r>
            <a:r>
              <a:rPr lang="ru-RU" dirty="0" smtClean="0"/>
              <a:t>своевременности, открытости </a:t>
            </a:r>
            <a:r>
              <a:rPr lang="ru-RU" dirty="0"/>
              <a:t>и </a:t>
            </a:r>
            <a:r>
              <a:rPr lang="ru-RU" dirty="0" smtClean="0"/>
              <a:t>общедоступности. Будут применяться понятные и количественно измеряемые  индикаторы, характеризующие   отклонения в качестве данных, а также их динамику. С целью устранения выявленных ухудшений будут разрабатываться совместные мероприятия в рамках реализации Декларации ЕАЭС до 2030 года.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Шаг за шагом качество статистики ЕАЭС будет улучшаться.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Руководство по СОК станет новым инструментом развития интеграции в сфере статистики ЕАЭС.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158019" y="4203610"/>
            <a:ext cx="1202136" cy="2865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158019" y="4979235"/>
            <a:ext cx="1202136" cy="2865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987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Заключение: </a:t>
            </a:r>
            <a:br>
              <a:rPr lang="ru-RU" b="1" dirty="0" smtClean="0"/>
            </a:br>
            <a:r>
              <a:rPr lang="ru-RU" b="1" dirty="0" smtClean="0"/>
              <a:t>вопросы для обсуждения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Охват СОК – все разделы статистики ЕАЭС, формируемые 28 уполномоченными органами государств-членов  </a:t>
            </a:r>
          </a:p>
          <a:p>
            <a:r>
              <a:rPr lang="ru-RU" dirty="0" smtClean="0"/>
              <a:t>Охват систем качества на национальном уровне, как правило, в компетенции национальных статистических служб</a:t>
            </a:r>
          </a:p>
          <a:p>
            <a:endParaRPr lang="ru-RU" dirty="0"/>
          </a:p>
          <a:p>
            <a:endParaRPr lang="ru-RU" b="1" dirty="0" smtClean="0"/>
          </a:p>
          <a:p>
            <a:r>
              <a:rPr lang="ru-RU" b="1" dirty="0" smtClean="0"/>
              <a:t>Надо ли нам устранить  несоответствие по охвату систем менеджмента качества  на национальном и союзном уровнях?</a:t>
            </a:r>
            <a:endParaRPr lang="ru-RU" sz="3500" b="1" dirty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Отчет по СОК включает индикаторы, рассчитанные  ЕЭК</a:t>
            </a:r>
          </a:p>
          <a:p>
            <a:r>
              <a:rPr lang="ru-RU" dirty="0" smtClean="0"/>
              <a:t>На национальном уровне  проводятся аудиты качества, самооценки, глобальные оценки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/>
              <a:t>Надо ли нам включать в отчет </a:t>
            </a:r>
            <a:r>
              <a:rPr lang="ru-RU" b="1" smtClean="0"/>
              <a:t>по качеству СОК </a:t>
            </a:r>
            <a:r>
              <a:rPr lang="ru-RU" b="1" dirty="0" smtClean="0"/>
              <a:t>ЕАЭС оценки, обзоры  по качеству в национальных </a:t>
            </a:r>
            <a:r>
              <a:rPr lang="ru-RU" b="1" smtClean="0"/>
              <a:t>статистических системах?</a:t>
            </a:r>
            <a:endParaRPr lang="ru-RU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2269083" y="4100975"/>
            <a:ext cx="1202136" cy="4027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324743" y="4100975"/>
            <a:ext cx="1202136" cy="4027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?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646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460" y="100148"/>
            <a:ext cx="8596668" cy="1320800"/>
          </a:xfrm>
        </p:spPr>
        <p:txBody>
          <a:bodyPr/>
          <a:lstStyle/>
          <a:p>
            <a:r>
              <a:rPr lang="ru-RU" b="1" dirty="0" smtClean="0"/>
              <a:t>Принципиальный подход, использованный в СОК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43681212"/>
              </p:ext>
            </p:extLst>
          </p:nvPr>
        </p:nvGraphicFramePr>
        <p:xfrm>
          <a:off x="677334" y="164712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29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Базовые основы и документы Системы оценки качества ОСИ ЕАЭС (СОК)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Базовые основы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Руководство по национальным базовым принципам обеспечения качества официальной статистики (ООН, 2019 г.)</a:t>
            </a:r>
          </a:p>
          <a:p>
            <a:r>
              <a:rPr lang="ru-RU" dirty="0"/>
              <a:t>Национальные системы качества государств-членов ЕАЭС  </a:t>
            </a:r>
            <a:endParaRPr lang="en-US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Документы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Руководство по оценке качества официальной статистической информации ЕАЭС (утверждено </a:t>
            </a:r>
            <a:r>
              <a:rPr lang="en-US" dirty="0" smtClean="0"/>
              <a:t> 12</a:t>
            </a:r>
            <a:r>
              <a:rPr lang="ru-RU" dirty="0" smtClean="0"/>
              <a:t>.</a:t>
            </a:r>
            <a:r>
              <a:rPr lang="en-US" dirty="0" smtClean="0"/>
              <a:t>04</a:t>
            </a:r>
            <a:r>
              <a:rPr lang="ru-RU" dirty="0" smtClean="0"/>
              <a:t>.</a:t>
            </a:r>
            <a:r>
              <a:rPr lang="en-US" dirty="0" smtClean="0"/>
              <a:t>2023</a:t>
            </a:r>
            <a:r>
              <a:rPr lang="ru-RU" dirty="0" smtClean="0"/>
              <a:t> г.</a:t>
            </a:r>
            <a:r>
              <a:rPr lang="en-US" dirty="0" smtClean="0"/>
              <a:t> </a:t>
            </a:r>
            <a:r>
              <a:rPr lang="ru-RU" dirty="0" smtClean="0"/>
              <a:t>Членом </a:t>
            </a:r>
            <a:r>
              <a:rPr lang="ru-RU" dirty="0"/>
              <a:t>Коллегии (Министром) по интеграции и макроэкономике </a:t>
            </a:r>
            <a:r>
              <a:rPr lang="ru-RU" dirty="0" err="1"/>
              <a:t>С.Ю.Глазьевым</a:t>
            </a:r>
            <a:r>
              <a:rPr lang="ru-RU" dirty="0"/>
              <a:t> </a:t>
            </a:r>
          </a:p>
          <a:p>
            <a:r>
              <a:rPr lang="ru-RU" dirty="0"/>
              <a:t>Макет отчета по качеству официальной статистической информации ЕАЭС </a:t>
            </a:r>
            <a:r>
              <a:rPr lang="ru-RU" dirty="0" smtClean="0"/>
              <a:t>(согласован </a:t>
            </a:r>
            <a:r>
              <a:rPr lang="ru-RU" dirty="0"/>
              <a:t>на ККС от 2.10.2023г.)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368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Почему потребовалось разрабатывать СОК при наличии национальных систем?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Национальные системы </a:t>
            </a:r>
            <a:r>
              <a:rPr lang="ru-RU" dirty="0" smtClean="0"/>
              <a:t>предполагают </a:t>
            </a:r>
            <a:r>
              <a:rPr lang="ru-RU" dirty="0"/>
              <a:t>ведение большого массива описаний всех </a:t>
            </a:r>
            <a:r>
              <a:rPr lang="ru-RU" dirty="0" smtClean="0"/>
              <a:t>процессов производства </a:t>
            </a:r>
            <a:r>
              <a:rPr lang="ru-RU" dirty="0"/>
              <a:t>статистических данных. С учетом ограниченности трудовых ресурсов решено было отказаться от описательной практики и сделать систему на основе метаданных по стандарту </a:t>
            </a:r>
            <a:r>
              <a:rPr lang="en-US" dirty="0"/>
              <a:t>SDMX c</a:t>
            </a:r>
            <a:r>
              <a:rPr lang="ru-RU" dirty="0"/>
              <a:t> возможностью  автоматизированного учета качества данных</a:t>
            </a:r>
          </a:p>
          <a:p>
            <a:r>
              <a:rPr lang="ru-RU" dirty="0" smtClean="0"/>
              <a:t>Национальные модели производства ОСИ отличаются от модели производства </a:t>
            </a:r>
            <a:r>
              <a:rPr lang="ru-RU" dirty="0"/>
              <a:t>ОСИ </a:t>
            </a:r>
            <a:r>
              <a:rPr lang="ru-RU" dirty="0" smtClean="0"/>
              <a:t>ЕАЭС. </a:t>
            </a:r>
            <a:r>
              <a:rPr lang="ru-RU" dirty="0"/>
              <a:t>Исходной информацией для формирования статистики ЕАЭС являются </a:t>
            </a:r>
            <a:r>
              <a:rPr lang="ru-RU" dirty="0" smtClean="0"/>
              <a:t>данные </a:t>
            </a:r>
            <a:r>
              <a:rPr lang="ru-RU" dirty="0"/>
              <a:t>официальной статистики государств-членов. </a:t>
            </a:r>
          </a:p>
          <a:p>
            <a:r>
              <a:rPr lang="ru-RU" dirty="0" smtClean="0"/>
              <a:t>Национальные статистические службы имеют специализированные  подразделения и (или) специалистов по менеджменту качества. К </a:t>
            </a:r>
            <a:r>
              <a:rPr lang="ru-RU" dirty="0"/>
              <a:t>уполномоченным органам </a:t>
            </a:r>
            <a:r>
              <a:rPr lang="ru-RU" dirty="0" smtClean="0"/>
              <a:t>в сфере статистики </a:t>
            </a:r>
            <a:r>
              <a:rPr lang="ru-RU" dirty="0"/>
              <a:t>ЕАЭС </a:t>
            </a:r>
            <a:r>
              <a:rPr lang="ru-RU" dirty="0" smtClean="0"/>
              <a:t>относятся </a:t>
            </a:r>
            <a:r>
              <a:rPr lang="ru-RU" dirty="0"/>
              <a:t>национальные (центральные) банки, министерства финансов, казначейства и другие государственные органы, для которых статистическая деятельность не является </a:t>
            </a:r>
            <a:r>
              <a:rPr lang="ru-RU" dirty="0" smtClean="0"/>
              <a:t>основной. Требовалось создать понятную систему для всех участников формирования статистики ЕАЭС 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935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138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Задачи по внедрению СОК, решение которых должно способствовать повышению качества данных 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indent="450215" algn="just">
              <a:lnSpc>
                <a:spcPct val="130000"/>
              </a:lnSpc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Сделать СОК инструментом интеграции, усилить сотрудничество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респондентами на всех этапах разработки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реализации СОК</a:t>
            </a:r>
          </a:p>
          <a:p>
            <a:pPr indent="450215" algn="just">
              <a:lnSpc>
                <a:spcPct val="130000"/>
              </a:lnSpc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Повысить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мотивацию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респондентов к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повышению качества данных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30000"/>
              </a:lnSpc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Сделать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простую и понятную систему учета и формирования оценки качества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30000"/>
              </a:lnSpc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Минимизировать трудоемкость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ведения учета индикаторов качества и формирования оценки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58646" y="2160983"/>
            <a:ext cx="4185618" cy="576262"/>
          </a:xfrm>
        </p:spPr>
        <p:txBody>
          <a:bodyPr/>
          <a:lstStyle/>
          <a:p>
            <a:r>
              <a:rPr lang="ru-RU" dirty="0" smtClean="0"/>
              <a:t>Механизмы решения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79868" y="2737245"/>
            <a:ext cx="3813727" cy="3304117"/>
          </a:xfrm>
        </p:spPr>
        <p:txBody>
          <a:bodyPr>
            <a:normAutofit/>
          </a:bodyPr>
          <a:lstStyle/>
          <a:p>
            <a:pPr indent="450215" algn="just">
              <a:lnSpc>
                <a:spcPct val="110000"/>
              </a:lnSpc>
              <a:spcAft>
                <a:spcPts val="1200"/>
              </a:spcAft>
            </a:pP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Согласование </a:t>
            </a:r>
            <a:r>
              <a:rPr lang="ru-RU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подхода и процедур ведения СОК, </a:t>
            </a: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ежегодное обсуждение </a:t>
            </a:r>
            <a:r>
              <a:rPr lang="ru-RU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отчетов по </a:t>
            </a: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качеству и выработка мер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600"/>
              </a:spcAft>
            </a:pP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Валидация респондентами результатов </a:t>
            </a:r>
            <a:r>
              <a:rPr lang="ru-RU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учета </a:t>
            </a: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индикаторам СОК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</a:pP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количественно измеряемых  индикаторов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</a:pPr>
            <a:r>
              <a:rPr lang="ru-R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Автоматизация учета индикаторов на основе метаданных </a:t>
            </a:r>
            <a:r>
              <a:rPr lang="en-US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SDMX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</a:pP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094514" y="3257412"/>
            <a:ext cx="640080" cy="222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094514" y="3878647"/>
            <a:ext cx="640080" cy="222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094514" y="5242118"/>
            <a:ext cx="640080" cy="222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087981" y="4575911"/>
            <a:ext cx="640080" cy="222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526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Как это работает?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Основные мероприятия: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выявление и измерение </a:t>
            </a:r>
            <a:r>
              <a:rPr lang="ru-RU" b="1" dirty="0"/>
              <a:t>отклонений</a:t>
            </a:r>
            <a:r>
              <a:rPr lang="ru-RU" dirty="0"/>
              <a:t> от установленных критериев качества статистики Союза путем </a:t>
            </a:r>
            <a:r>
              <a:rPr lang="ru-RU" dirty="0" smtClean="0"/>
              <a:t>измерения и </a:t>
            </a:r>
            <a:r>
              <a:rPr lang="ru-RU" dirty="0" err="1" smtClean="0"/>
              <a:t>валидации</a:t>
            </a:r>
            <a:r>
              <a:rPr lang="ru-RU" dirty="0" smtClean="0"/>
              <a:t> индикаторов </a:t>
            </a:r>
            <a:r>
              <a:rPr lang="ru-RU" dirty="0"/>
              <a:t>СОК;</a:t>
            </a:r>
          </a:p>
          <a:p>
            <a:r>
              <a:rPr lang="ru-RU" dirty="0" smtClean="0"/>
              <a:t>обсуждение результатов, определение </a:t>
            </a:r>
            <a:r>
              <a:rPr lang="ru-RU" dirty="0"/>
              <a:t>и </a:t>
            </a:r>
            <a:r>
              <a:rPr lang="ru-RU" dirty="0" smtClean="0"/>
              <a:t>реализация </a:t>
            </a:r>
            <a:r>
              <a:rPr lang="ru-RU" dirty="0"/>
              <a:t>мер по повышению качества </a:t>
            </a:r>
            <a:r>
              <a:rPr lang="ru-RU" dirty="0" smtClean="0"/>
              <a:t>ОСИ </a:t>
            </a:r>
            <a:r>
              <a:rPr lang="ru-RU" dirty="0"/>
              <a:t>Союза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Отчет по СОК</a:t>
            </a:r>
          </a:p>
          <a:p>
            <a:r>
              <a:rPr lang="ru-RU" dirty="0" smtClean="0"/>
              <a:t>информирование </a:t>
            </a:r>
            <a:r>
              <a:rPr lang="ru-RU" dirty="0"/>
              <a:t>пользователей статистики о результатах оценки качества </a:t>
            </a:r>
            <a:r>
              <a:rPr lang="ru-RU" dirty="0" smtClean="0"/>
              <a:t>ОСИ </a:t>
            </a:r>
            <a:r>
              <a:rPr lang="ru-RU" dirty="0"/>
              <a:t>Союза. </a:t>
            </a:r>
          </a:p>
          <a:p>
            <a:endParaRPr lang="ru-RU" dirty="0"/>
          </a:p>
        </p:txBody>
      </p:sp>
      <p:pic>
        <p:nvPicPr>
          <p:cNvPr id="7" name="Объект 5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217" y="2373086"/>
            <a:ext cx="4293326" cy="3766456"/>
          </a:xfrm>
        </p:spPr>
      </p:pic>
      <p:sp>
        <p:nvSpPr>
          <p:cNvPr id="5" name="Стрелка вниз 4"/>
          <p:cNvSpPr/>
          <p:nvPr/>
        </p:nvSpPr>
        <p:spPr>
          <a:xfrm>
            <a:off x="2364377" y="4637314"/>
            <a:ext cx="1097280" cy="3135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659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Отклонения от установленных критериев и </a:t>
            </a:r>
            <a:r>
              <a:rPr lang="ru-RU" b="1" dirty="0" err="1" smtClean="0"/>
              <a:t>валидация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Отклонения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Валидация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Мониторинг и контроль информации в личных кабинетах статистиков</a:t>
            </a:r>
          </a:p>
          <a:p>
            <a:r>
              <a:rPr lang="ru-RU" dirty="0" smtClean="0"/>
              <a:t>Рассмотрение отклонений на заседаниях отраслевых подкомитетов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91247395"/>
              </p:ext>
            </p:extLst>
          </p:nvPr>
        </p:nvGraphicFramePr>
        <p:xfrm>
          <a:off x="676275" y="2736850"/>
          <a:ext cx="4184650" cy="2819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Двойная стрелка влево/вправо 9"/>
          <p:cNvSpPr/>
          <p:nvPr/>
        </p:nvSpPr>
        <p:spPr>
          <a:xfrm>
            <a:off x="2266806" y="5321599"/>
            <a:ext cx="169817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отклонения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90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Организация учета </a:t>
            </a:r>
            <a:r>
              <a:rPr lang="ru-RU" b="1" dirty="0" smtClean="0"/>
              <a:t>индикаторов СОК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настоящее время СОК содержит  14 индикаторов. Из них  по 5 индикаторам информация формируется из подсистемы статистики,  по  1 индикатору - с сайта ЕЭК.</a:t>
            </a:r>
          </a:p>
          <a:p>
            <a:r>
              <a:rPr lang="ru-RU" dirty="0" smtClean="0"/>
              <a:t>В перспективе предполагается учет по 11 индикаторам автоматизировать на основе модернизированной подсистемы статистики.</a:t>
            </a:r>
          </a:p>
          <a:p>
            <a:r>
              <a:rPr lang="ru-RU" dirty="0" smtClean="0"/>
              <a:t>После </a:t>
            </a:r>
            <a:r>
              <a:rPr lang="ru-RU" dirty="0"/>
              <a:t>процедуры </a:t>
            </a:r>
            <a:r>
              <a:rPr lang="ru-RU" dirty="0" err="1"/>
              <a:t>валидации</a:t>
            </a:r>
            <a:r>
              <a:rPr lang="ru-RU" dirty="0"/>
              <a:t> в сводном виде в разрезе по разделам статистики итоги будут отражаться в </a:t>
            </a:r>
            <a:r>
              <a:rPr lang="ru-RU" dirty="0" smtClean="0"/>
              <a:t>Отчете </a:t>
            </a:r>
            <a:r>
              <a:rPr lang="ru-RU" dirty="0"/>
              <a:t>по оценке </a:t>
            </a:r>
            <a:r>
              <a:rPr lang="ru-RU" dirty="0" smtClean="0"/>
              <a:t>качества статистики ЕАЭС.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089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Соответствие макета Отчета международным рекомендациям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Международные рекомендации: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По объему: </a:t>
            </a:r>
            <a:endParaRPr lang="ru-RU" dirty="0"/>
          </a:p>
          <a:p>
            <a:pPr lvl="0">
              <a:buClr>
                <a:srgbClr val="90C226"/>
              </a:buClr>
            </a:pP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Институциональный уровень, статистический процесс, продукт </a:t>
            </a:r>
          </a:p>
          <a:p>
            <a:pPr lvl="0">
              <a:buClr>
                <a:srgbClr val="90C226"/>
              </a:buClr>
            </a:pP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Статистический показатель (например, уровень занятости) </a:t>
            </a:r>
          </a:p>
          <a:p>
            <a:pPr marL="0" indent="0">
              <a:buNone/>
            </a:pPr>
            <a:r>
              <a:rPr lang="ru-RU" i="1" dirty="0" smtClean="0"/>
              <a:t>По </a:t>
            </a:r>
            <a:r>
              <a:rPr lang="ru-RU" i="1" dirty="0"/>
              <a:t>уровню: </a:t>
            </a:r>
            <a:endParaRPr lang="ru-RU" dirty="0"/>
          </a:p>
          <a:p>
            <a:r>
              <a:rPr lang="ru-RU" dirty="0"/>
              <a:t>На национальном </a:t>
            </a:r>
            <a:r>
              <a:rPr lang="ru-RU" dirty="0" smtClean="0"/>
              <a:t>уровне; </a:t>
            </a:r>
            <a:endParaRPr lang="ru-RU" dirty="0"/>
          </a:p>
          <a:p>
            <a:r>
              <a:rPr lang="ru-RU" dirty="0"/>
              <a:t>На уровне регионального объединения 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По </a:t>
            </a:r>
            <a:r>
              <a:rPr lang="ru-RU" i="1" dirty="0"/>
              <a:t>направленности / адресатам: </a:t>
            </a:r>
            <a:endParaRPr lang="ru-RU" dirty="0"/>
          </a:p>
          <a:p>
            <a:r>
              <a:rPr lang="ru-RU" dirty="0"/>
              <a:t>Для обращения к пользователям статистики (U); </a:t>
            </a:r>
          </a:p>
          <a:p>
            <a:r>
              <a:rPr lang="ru-RU" dirty="0"/>
              <a:t>Для обращения к производителям статистики (P).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Отчет СОК:</a:t>
            </a:r>
          </a:p>
          <a:p>
            <a:pPr marL="0" indent="0">
              <a:buNone/>
            </a:pPr>
            <a:r>
              <a:rPr lang="ru-RU" i="1" dirty="0" smtClean="0"/>
              <a:t>По </a:t>
            </a:r>
            <a:r>
              <a:rPr lang="ru-RU" i="1" dirty="0"/>
              <a:t>объему: </a:t>
            </a:r>
            <a:endParaRPr lang="ru-RU" dirty="0"/>
          </a:p>
          <a:p>
            <a:endParaRPr lang="ru-RU" dirty="0" smtClean="0"/>
          </a:p>
          <a:p>
            <a:pPr lvl="0">
              <a:buClr>
                <a:srgbClr val="90C226"/>
              </a:buClr>
            </a:pP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Статистический показатель в Перечне показателей ЕАЭС или </a:t>
            </a:r>
            <a:r>
              <a:rPr lang="en-US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NSI INDICATOR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в </a:t>
            </a:r>
            <a:r>
              <a:rPr lang="en-US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SDMX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  <a:endParaRPr lang="en-US" sz="1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90C226"/>
              </a:buClr>
              <a:buNone/>
            </a:pPr>
            <a:endParaRPr lang="en-US" sz="17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ru-RU" sz="17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 уровню: </a:t>
            </a:r>
            <a:endParaRPr lang="ru-RU" sz="1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уровне регионального объединения (ЕАЭС);</a:t>
            </a:r>
            <a:endParaRPr lang="en-US" sz="1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ru-RU" i="1" dirty="0"/>
              <a:t>По направленности / адресатам: </a:t>
            </a:r>
            <a:endParaRPr lang="ru-RU" i="1" dirty="0" smtClean="0"/>
          </a:p>
          <a:p>
            <a:r>
              <a:rPr lang="ru-RU" dirty="0" smtClean="0"/>
              <a:t>Для обращения к производителям статистики. При этом информация об оценке качества будет размещаться на сайте Комиссии для широкого круга пользователей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0B6CD3-0518-414D-AEE8-46979726B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1" y="353037"/>
            <a:ext cx="1151878" cy="724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615945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3391</TotalTime>
  <Words>975</Words>
  <Application>Microsoft Office PowerPoint</Application>
  <PresentationFormat>Широкоэкранный</PresentationFormat>
  <Paragraphs>127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Грань</vt:lpstr>
      <vt:lpstr>Документ</vt:lpstr>
      <vt:lpstr>Особенности системы оценки качества статистики ЕАЭС и перспективы ее развития в рамках Декларации ЕАЭС до 2030 года </vt:lpstr>
      <vt:lpstr>Принципиальный подход, использованный в СОК</vt:lpstr>
      <vt:lpstr>Базовые основы и документы Системы оценки качества ОСИ ЕАЭС (СОК) </vt:lpstr>
      <vt:lpstr>Почему потребовалось разрабатывать СОК при наличии национальных систем? </vt:lpstr>
      <vt:lpstr>Задачи по внедрению СОК, решение которых должно способствовать повышению качества данных </vt:lpstr>
      <vt:lpstr>Как это работает?</vt:lpstr>
      <vt:lpstr>Отклонения от установленных критериев и валидация</vt:lpstr>
      <vt:lpstr>Организация учета индикаторов СОК</vt:lpstr>
      <vt:lpstr>Соответствие макета Отчета международным рекомендациям </vt:lpstr>
      <vt:lpstr>Структура отчета СОК </vt:lpstr>
      <vt:lpstr>Презентация PowerPoint</vt:lpstr>
      <vt:lpstr>Презентация PowerPoint</vt:lpstr>
      <vt:lpstr>Ожидаемый результат применения СОК</vt:lpstr>
      <vt:lpstr>Заключение:  вопросы для обсуждения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апробации оценки качества статистики ЕАЭС</dc:title>
  <dc:creator>Султанова Зульфия Медетовна</dc:creator>
  <cp:lastModifiedBy>Султанова Зульфия Медетовна</cp:lastModifiedBy>
  <cp:revision>171</cp:revision>
  <cp:lastPrinted>2024-06-10T11:03:59Z</cp:lastPrinted>
  <dcterms:created xsi:type="dcterms:W3CDTF">2022-09-29T13:28:54Z</dcterms:created>
  <dcterms:modified xsi:type="dcterms:W3CDTF">2024-06-25T13:41:01Z</dcterms:modified>
</cp:coreProperties>
</file>