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3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A08E-C0CD-4F58-A59A-D2FC8F6D1401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E414-EA55-41B1-86D2-7B34CD7D2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405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A08E-C0CD-4F58-A59A-D2FC8F6D1401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E414-EA55-41B1-86D2-7B34CD7D2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67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A08E-C0CD-4F58-A59A-D2FC8F6D1401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E414-EA55-41B1-86D2-7B34CD7D2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786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A08E-C0CD-4F58-A59A-D2FC8F6D1401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E414-EA55-41B1-86D2-7B34CD7D2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300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A08E-C0CD-4F58-A59A-D2FC8F6D1401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E414-EA55-41B1-86D2-7B34CD7D2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668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A08E-C0CD-4F58-A59A-D2FC8F6D1401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E414-EA55-41B1-86D2-7B34CD7D2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896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A08E-C0CD-4F58-A59A-D2FC8F6D1401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E414-EA55-41B1-86D2-7B34CD7D2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467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A08E-C0CD-4F58-A59A-D2FC8F6D1401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E414-EA55-41B1-86D2-7B34CD7D2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533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A08E-C0CD-4F58-A59A-D2FC8F6D1401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E414-EA55-41B1-86D2-7B34CD7D2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839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A08E-C0CD-4F58-A59A-D2FC8F6D1401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E414-EA55-41B1-86D2-7B34CD7D2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853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A08E-C0CD-4F58-A59A-D2FC8F6D1401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E414-EA55-41B1-86D2-7B34CD7D2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30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2A08E-C0CD-4F58-A59A-D2FC8F6D1401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1E414-EA55-41B1-86D2-7B34CD7D2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09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kosbergenov@eecommission.or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152" y="5188574"/>
            <a:ext cx="3415393" cy="83116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400" dirty="0" smtClean="0"/>
              <a:t>Департамент статистики</a:t>
            </a:r>
          </a:p>
          <a:p>
            <a:pPr algn="just">
              <a:spcBef>
                <a:spcPts val="0"/>
              </a:spcBef>
            </a:pPr>
            <a:r>
              <a:rPr lang="ru-RU" sz="1400" dirty="0" smtClean="0"/>
              <a:t>Евразийская экономическая комиссия</a:t>
            </a:r>
          </a:p>
          <a:p>
            <a:pPr algn="just">
              <a:spcBef>
                <a:spcPts val="0"/>
              </a:spcBef>
            </a:pPr>
            <a:r>
              <a:rPr lang="ru-RU" sz="1400" u="sng" dirty="0" smtClean="0"/>
              <a:t>Е-</a:t>
            </a:r>
            <a:r>
              <a:rPr lang="ru-RU" sz="1400" u="sng" dirty="0" err="1" smtClean="0"/>
              <a:t>mail</a:t>
            </a:r>
            <a:r>
              <a:rPr lang="ru-RU" sz="1400" dirty="0" smtClean="0"/>
              <a:t>: </a:t>
            </a:r>
            <a:r>
              <a:rPr lang="en-US" sz="1400" dirty="0" err="1" smtClean="0">
                <a:hlinkClick r:id="rId2"/>
              </a:rPr>
              <a:t>kosbergenov</a:t>
            </a:r>
            <a:r>
              <a:rPr lang="ru-RU" sz="1400" dirty="0" smtClean="0">
                <a:hlinkClick r:id="rId2"/>
              </a:rPr>
              <a:t>@</a:t>
            </a:r>
            <a:r>
              <a:rPr lang="ru-RU" sz="1400" dirty="0" err="1" smtClean="0">
                <a:hlinkClick r:id="rId2"/>
              </a:rPr>
              <a:t>eecommission.org</a:t>
            </a:r>
            <a:endParaRPr lang="ru-RU" sz="1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151386" y="2280733"/>
            <a:ext cx="6294443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формировании </a:t>
            </a:r>
            <a:endParaRPr lang="ru-RU" sz="3600" b="1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индикаторов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оценки качества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статистики ЕАЭС </a:t>
            </a:r>
          </a:p>
          <a:p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практические аспекты)</a:t>
            </a:r>
          </a:p>
          <a:p>
            <a:pPr algn="ctr"/>
            <a:endParaRPr lang="ru-RU" sz="30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2"/>
          <p:cNvSpPr>
            <a:spLocks noGrp="1"/>
          </p:cNvSpPr>
          <p:nvPr/>
        </p:nvSpPr>
        <p:spPr>
          <a:xfrm>
            <a:off x="5072033" y="6179147"/>
            <a:ext cx="1512168" cy="360040"/>
          </a:xfrm>
          <a:prstGeom prst="rect">
            <a:avLst/>
          </a:prstGeom>
        </p:spPr>
        <p:txBody>
          <a:bodyPr vert="horz" lIns="91422" tIns="45711" rIns="91422" bIns="45711" rtlCol="0">
            <a:noAutofit/>
          </a:bodyPr>
          <a:lstStyle>
            <a:lvl1pPr marL="342835" indent="-342835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809" indent="-285697" algn="l" defTabSz="91422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2784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599897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010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123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238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351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463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400" dirty="0"/>
              <a:t>Москва </a:t>
            </a:r>
            <a:r>
              <a:rPr lang="ru-RU" sz="1400" dirty="0" smtClean="0"/>
              <a:t>2024 </a:t>
            </a:r>
            <a:r>
              <a:rPr lang="ru-RU" sz="1400" dirty="0"/>
              <a:t>г.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2329"/>
            <a:ext cx="4759779" cy="1287178"/>
          </a:xfrm>
          <a:prstGeom prst="rect">
            <a:avLst/>
          </a:prstGeom>
        </p:spPr>
      </p:pic>
      <p:pic>
        <p:nvPicPr>
          <p:cNvPr id="2" name="Picture 4" descr="Статистика – Бесплатные иконки: бизнес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735590"/>
            <a:ext cx="4876800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Статистика – Бесплатные иконки: бизнес и финансы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5" y="2384259"/>
            <a:ext cx="1014781" cy="1014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8513" y="322329"/>
            <a:ext cx="1998207" cy="1287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79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3119040" cy="365123"/>
          </a:xfrm>
        </p:spPr>
        <p:txBody>
          <a:bodyPr/>
          <a:lstStyle/>
          <a:p>
            <a:fld id="{B19B0651-EE4F-4900-A07F-96A6BFA9D0F0}" type="slidenum">
              <a:rPr lang="ru-RU" sz="1600" b="1" smtClean="0"/>
              <a:t>10</a:t>
            </a:fld>
            <a:endParaRPr lang="ru-RU" sz="1600" b="1" dirty="0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596686" y="1116908"/>
            <a:ext cx="4806629" cy="65984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Пример по предоставлению данных 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не по всем </a:t>
            </a:r>
            <a:r>
              <a:rPr lang="ru-RU" dirty="0" err="1" smtClean="0">
                <a:solidFill>
                  <a:srgbClr val="FF0000"/>
                </a:solidFill>
              </a:rPr>
              <a:t>разрезностям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(2.1)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376" y="1772816"/>
            <a:ext cx="4824536" cy="4736326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  <p:sp>
        <p:nvSpPr>
          <p:cNvPr id="11" name="Объект 2"/>
          <p:cNvSpPr txBox="1">
            <a:spLocks/>
          </p:cNvSpPr>
          <p:nvPr/>
        </p:nvSpPr>
        <p:spPr>
          <a:xfrm>
            <a:off x="6829397" y="1116907"/>
            <a:ext cx="4806542" cy="625146"/>
          </a:xfrm>
          <a:prstGeom prst="rect">
            <a:avLst/>
          </a:prstGeom>
        </p:spPr>
        <p:txBody>
          <a:bodyPr vert="horz" lIns="91422" tIns="45711" rIns="91422" bIns="45711" rtlCol="0">
            <a:normAutofit fontScale="92500" lnSpcReduction="20000"/>
          </a:bodyPr>
          <a:lstStyle>
            <a:lvl1pPr marL="342835" indent="-342835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809" indent="-285697" algn="l" defTabSz="91422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2784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599897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010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123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238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351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463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dirty="0" smtClean="0"/>
              <a:t>Пример по предоставлению данных 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dirty="0" smtClean="0">
                <a:solidFill>
                  <a:srgbClr val="FF0000"/>
                </a:solidFill>
              </a:rPr>
              <a:t>не по всем показателям </a:t>
            </a:r>
            <a:r>
              <a:rPr lang="ru-RU" dirty="0" smtClean="0"/>
              <a:t>(2.2)</a:t>
            </a:r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2754" y="1772816"/>
            <a:ext cx="4239829" cy="4736326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5760388" y="3959654"/>
            <a:ext cx="848309" cy="353943"/>
          </a:xfrm>
          <a:prstGeom prst="rect">
            <a:avLst/>
          </a:prstGeom>
          <a:noFill/>
          <a:ln w="2540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/>
              <a:t>121001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30026" y="5229200"/>
            <a:ext cx="848309" cy="353943"/>
          </a:xfrm>
          <a:prstGeom prst="rect">
            <a:avLst/>
          </a:prstGeom>
          <a:noFill/>
          <a:ln w="2540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12100</a:t>
            </a:r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403316" y="1988840"/>
            <a:ext cx="1610121" cy="1000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Код 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показателя</a:t>
            </a:r>
          </a:p>
          <a:p>
            <a:pPr algn="ctr"/>
            <a:r>
              <a:rPr lang="en-US" sz="1400" b="1" dirty="0" err="1">
                <a:solidFill>
                  <a:srgbClr val="FF0000"/>
                </a:solidFill>
              </a:rPr>
              <a:t>CL_NSI_INDICATOR</a:t>
            </a:r>
            <a:endParaRPr lang="ru-RU" sz="1400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16" name="Стрелка вниз 15"/>
          <p:cNvSpPr/>
          <p:nvPr/>
        </p:nvSpPr>
        <p:spPr>
          <a:xfrm>
            <a:off x="5867975" y="2788766"/>
            <a:ext cx="588065" cy="856258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6677653" y="3969191"/>
            <a:ext cx="269904" cy="279931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6693282" y="5303212"/>
            <a:ext cx="269904" cy="279931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лево 18"/>
          <p:cNvSpPr/>
          <p:nvPr/>
        </p:nvSpPr>
        <p:spPr>
          <a:xfrm>
            <a:off x="5362598" y="5229200"/>
            <a:ext cx="275290" cy="279931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лево 19"/>
          <p:cNvSpPr/>
          <p:nvPr/>
        </p:nvSpPr>
        <p:spPr>
          <a:xfrm>
            <a:off x="5392056" y="3917508"/>
            <a:ext cx="275290" cy="317220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-18001" y="-1"/>
            <a:ext cx="12192000" cy="10205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Picture 2" descr="Файл:Emblem of the Eurasian Economic Union.svg — Википеди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806" y="55496"/>
            <a:ext cx="1411968" cy="90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Заголовок 4"/>
          <p:cNvSpPr txBox="1">
            <a:spLocks/>
          </p:cNvSpPr>
          <p:nvPr/>
        </p:nvSpPr>
        <p:spPr>
          <a:xfrm>
            <a:off x="212271" y="255637"/>
            <a:ext cx="10202264" cy="663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Примеры по индикаторам 2.1 и 2.2 </a:t>
            </a:r>
          </a:p>
        </p:txBody>
      </p:sp>
    </p:spTree>
    <p:extLst>
      <p:ext uri="{BB962C8B-B14F-4D97-AF65-F5344CB8AC3E}">
        <p14:creationId xmlns:p14="http://schemas.microsoft.com/office/powerpoint/2010/main" val="324341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3119040" cy="365123"/>
          </a:xfrm>
        </p:spPr>
        <p:txBody>
          <a:bodyPr/>
          <a:lstStyle/>
          <a:p>
            <a:fld id="{B19B0651-EE4F-4900-A07F-96A6BFA9D0F0}" type="slidenum">
              <a:rPr lang="ru-RU" sz="1600" b="1" smtClean="0"/>
              <a:t>11</a:t>
            </a:fld>
            <a:endParaRPr lang="ru-RU" sz="16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-18001" y="-1"/>
            <a:ext cx="12192000" cy="10205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Файл:Emblem of the Eurasian Economic Union.svg — Википед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806" y="55496"/>
            <a:ext cx="1411968" cy="90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212271" y="255637"/>
            <a:ext cx="10202264" cy="663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шаблона информации по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индикатору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417" y="1276173"/>
            <a:ext cx="10401920" cy="517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38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3119040" cy="365123"/>
          </a:xfrm>
        </p:spPr>
        <p:txBody>
          <a:bodyPr/>
          <a:lstStyle/>
          <a:p>
            <a:fld id="{B19B0651-EE4F-4900-A07F-96A6BFA9D0F0}" type="slidenum">
              <a:rPr lang="ru-RU" sz="1600" b="1" smtClean="0"/>
              <a:t>12</a:t>
            </a:fld>
            <a:endParaRPr lang="ru-RU" sz="1600" b="1" dirty="0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021B961F-5E70-4608-8476-02E0561C48A5}"/>
              </a:ext>
            </a:extLst>
          </p:cNvPr>
          <p:cNvSpPr txBox="1">
            <a:spLocks/>
          </p:cNvSpPr>
          <p:nvPr/>
        </p:nvSpPr>
        <p:spPr>
          <a:xfrm>
            <a:off x="2423592" y="3212976"/>
            <a:ext cx="7344816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u="sng" dirty="0" smtClean="0">
                <a:solidFill>
                  <a:schemeClr val="accent6">
                    <a:lumMod val="75000"/>
                  </a:schemeClr>
                </a:solidFill>
              </a:rPr>
              <a:t>СПАСИБО ЗА ВНИМАНИЕ!</a:t>
            </a:r>
            <a:endParaRPr lang="ru-RU" sz="36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xmlns="" id="{A05B57A5-3423-4DC6-ADD6-3284848C1C23}"/>
              </a:ext>
            </a:extLst>
          </p:cNvPr>
          <p:cNvSpPr>
            <a:spLocks noGrp="1"/>
          </p:cNvSpPr>
          <p:nvPr/>
        </p:nvSpPr>
        <p:spPr>
          <a:xfrm>
            <a:off x="4115780" y="5301208"/>
            <a:ext cx="3960440" cy="1008112"/>
          </a:xfrm>
          <a:prstGeom prst="rect">
            <a:avLst/>
          </a:prstGeom>
        </p:spPr>
        <p:txBody>
          <a:bodyPr vert="horz" lIns="91422" tIns="45711" rIns="91422" bIns="45711" rtlCol="0">
            <a:noAutofit/>
          </a:bodyPr>
          <a:lstStyle>
            <a:lvl1pPr marL="342835" indent="-342835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809" indent="-285697" algn="l" defTabSz="91422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2784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599897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010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123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238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351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463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ru-RU" sz="1400" dirty="0" smtClean="0"/>
              <a:t>Департамент </a:t>
            </a:r>
            <a:r>
              <a:rPr lang="ru-RU" sz="1400" dirty="0"/>
              <a:t>статистики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dirty="0"/>
              <a:t>Евразийская экономическая комиссия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dirty="0"/>
              <a:t>Е-</a:t>
            </a:r>
            <a:r>
              <a:rPr lang="ru-RU" sz="1400" dirty="0" err="1"/>
              <a:t>mail</a:t>
            </a:r>
            <a:r>
              <a:rPr lang="ru-RU" sz="1400" dirty="0"/>
              <a:t>: </a:t>
            </a:r>
            <a:r>
              <a:rPr lang="en-US" sz="1400" dirty="0" err="1" smtClean="0"/>
              <a:t>kosbergenov</a:t>
            </a:r>
            <a:r>
              <a:rPr lang="ru-RU" sz="1400" dirty="0" smtClean="0"/>
              <a:t>@</a:t>
            </a:r>
            <a:r>
              <a:rPr lang="ru-RU" sz="1400" dirty="0" err="1" smtClean="0"/>
              <a:t>eecommission.org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31911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0205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271" y="255637"/>
            <a:ext cx="10202264" cy="66357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Содержание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35795" y="1174850"/>
            <a:ext cx="11584061" cy="531000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Индикаторы формируемые на основе метаданных в действующей подсистеме статистики и планы по автоматизации их формирования в модернизированной подсистеме.</a:t>
            </a:r>
          </a:p>
          <a:p>
            <a:pPr marL="0" indent="0">
              <a:buNone/>
            </a:pP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Уже формируются: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1.2. Количество и доля международных классификаций в системе классификаций 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       статистики Союза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2.3. Количество (</a:t>
            </a:r>
            <a:r>
              <a:rPr lang="ru-RU" dirty="0" err="1">
                <a:solidFill>
                  <a:srgbClr val="0070C0"/>
                </a:solidFill>
              </a:rPr>
              <a:t>ед</a:t>
            </a:r>
            <a:r>
              <a:rPr lang="ru-RU" dirty="0">
                <a:solidFill>
                  <a:srgbClr val="0070C0"/>
                </a:solidFill>
              </a:rPr>
              <a:t>) / доля (%) форматов, предоставляемых с иной периодичностью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2.4. Количество (</a:t>
            </a:r>
            <a:r>
              <a:rPr lang="ru-RU" dirty="0" err="1">
                <a:solidFill>
                  <a:srgbClr val="0070C0"/>
                </a:solidFill>
              </a:rPr>
              <a:t>ед</a:t>
            </a:r>
            <a:r>
              <a:rPr lang="ru-RU" dirty="0">
                <a:solidFill>
                  <a:srgbClr val="0070C0"/>
                </a:solidFill>
              </a:rPr>
              <a:t>) / доля (%) загрузок форматов с ошибками </a:t>
            </a:r>
            <a:r>
              <a:rPr lang="ru-RU" dirty="0" err="1">
                <a:solidFill>
                  <a:srgbClr val="0070C0"/>
                </a:solidFill>
              </a:rPr>
              <a:t>ФЛК</a:t>
            </a: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3.1. Количество (</a:t>
            </a:r>
            <a:r>
              <a:rPr lang="ru-RU" dirty="0" err="1">
                <a:solidFill>
                  <a:srgbClr val="0070C0"/>
                </a:solidFill>
              </a:rPr>
              <a:t>ед</a:t>
            </a:r>
            <a:r>
              <a:rPr lang="ru-RU" dirty="0">
                <a:solidFill>
                  <a:srgbClr val="0070C0"/>
                </a:solidFill>
              </a:rPr>
              <a:t>) / доля (%) форматов, предоставленных с задержкой более 7 дней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3.2. Количество (</a:t>
            </a:r>
            <a:r>
              <a:rPr lang="ru-RU" dirty="0" err="1">
                <a:solidFill>
                  <a:srgbClr val="0070C0"/>
                </a:solidFill>
              </a:rPr>
              <a:t>ед</a:t>
            </a:r>
            <a:r>
              <a:rPr lang="ru-RU" dirty="0">
                <a:solidFill>
                  <a:srgbClr val="0070C0"/>
                </a:solidFill>
              </a:rPr>
              <a:t>) / доля (%) форматов, предоставленных (предоставляемых) в иные сроки </a:t>
            </a:r>
          </a:p>
          <a:p>
            <a:pPr marL="0" indent="0">
              <a:buNone/>
            </a:pP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Планируется автоматизировать (на примере двух индикаторов):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2.1. Количество (</a:t>
            </a:r>
            <a:r>
              <a:rPr lang="ru-RU" dirty="0" err="1">
                <a:solidFill>
                  <a:srgbClr val="0070C0"/>
                </a:solidFill>
              </a:rPr>
              <a:t>ед</a:t>
            </a:r>
            <a:r>
              <a:rPr lang="ru-RU" dirty="0">
                <a:solidFill>
                  <a:srgbClr val="0070C0"/>
                </a:solidFill>
              </a:rPr>
              <a:t>) / доля (%) показателей, предоставляемых не всеми государствами-членами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2.2. Количество (</a:t>
            </a:r>
            <a:r>
              <a:rPr lang="ru-RU" dirty="0" err="1">
                <a:solidFill>
                  <a:srgbClr val="0070C0"/>
                </a:solidFill>
              </a:rPr>
              <a:t>ед</a:t>
            </a:r>
            <a:r>
              <a:rPr lang="ru-RU" dirty="0">
                <a:solidFill>
                  <a:srgbClr val="0070C0"/>
                </a:solidFill>
              </a:rPr>
              <a:t>) / доля (%) показателей, предоставляемых не по всем </a:t>
            </a:r>
            <a:r>
              <a:rPr lang="ru-RU" dirty="0" err="1" smtClean="0">
                <a:solidFill>
                  <a:srgbClr val="0070C0"/>
                </a:solidFill>
              </a:rPr>
              <a:t>разрезностям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3119040" cy="365123"/>
          </a:xfrm>
        </p:spPr>
        <p:txBody>
          <a:bodyPr/>
          <a:lstStyle/>
          <a:p>
            <a:fld id="{B19B0651-EE4F-4900-A07F-96A6BFA9D0F0}" type="slidenum">
              <a:rPr lang="ru-RU" sz="1600" b="1" smtClean="0"/>
              <a:t>2</a:t>
            </a:fld>
            <a:endParaRPr lang="ru-RU" sz="1600" b="1" dirty="0"/>
          </a:p>
        </p:txBody>
      </p:sp>
      <p:pic>
        <p:nvPicPr>
          <p:cNvPr id="1026" name="Picture 2" descr="Файл:Emblem of the Eurasian Economic Union.svg — Википед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806" y="55496"/>
            <a:ext cx="1411968" cy="90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712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-18001" y="-1"/>
            <a:ext cx="12192000" cy="10205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Picture 2" descr="Файл:Emblem of the Eurasian Economic Union.svg — Википед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806" y="55496"/>
            <a:ext cx="1411968" cy="90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271" y="255637"/>
            <a:ext cx="10202264" cy="66357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Индикаторы качества статистики ЕАЭС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3119040" cy="365123"/>
          </a:xfrm>
        </p:spPr>
        <p:txBody>
          <a:bodyPr/>
          <a:lstStyle/>
          <a:p>
            <a:fld id="{B19B0651-EE4F-4900-A07F-96A6BFA9D0F0}" type="slidenum">
              <a:rPr lang="ru-RU" sz="1600" b="1" smtClean="0"/>
              <a:t>3</a:t>
            </a:fld>
            <a:endParaRPr lang="ru-RU" sz="1600" b="1" dirty="0"/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212271" y="1160698"/>
            <a:ext cx="11576957" cy="85073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1.2. Количество и доля международных классификаций в системе классификаций статистики </a:t>
            </a:r>
            <a:r>
              <a:rPr lang="ru-RU" dirty="0" smtClean="0"/>
              <a:t>Союза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на основе артефактов – «Список кодов» (</a:t>
            </a:r>
            <a:r>
              <a:rPr lang="en-US" dirty="0" smtClean="0">
                <a:solidFill>
                  <a:srgbClr val="FF0000"/>
                </a:solidFill>
              </a:rPr>
              <a:t>CL_*</a:t>
            </a:r>
            <a:r>
              <a:rPr lang="ru-RU" dirty="0" smtClean="0">
                <a:solidFill>
                  <a:srgbClr val="FF0000"/>
                </a:solidFill>
              </a:rPr>
              <a:t>) </a:t>
            </a:r>
            <a:r>
              <a:rPr lang="en-US" dirty="0" err="1" smtClean="0">
                <a:solidFill>
                  <a:srgbClr val="FF0000"/>
                </a:solidFill>
              </a:rPr>
              <a:t>Codelists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и сервиса просмотра связанных структур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443" y="2240265"/>
            <a:ext cx="5687632" cy="4233070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629393"/>
              </p:ext>
            </p:extLst>
          </p:nvPr>
        </p:nvGraphicFramePr>
        <p:xfrm>
          <a:off x="6372926" y="3640690"/>
          <a:ext cx="5400600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9"/>
                <a:gridCol w="927367"/>
                <a:gridCol w="800824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Международные </a:t>
                      </a:r>
                    </a:p>
                    <a:p>
                      <a:r>
                        <a:rPr lang="ru-RU" dirty="0" smtClean="0"/>
                        <a:t>(из Глобального регистра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CL_***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47%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Локальные</a:t>
                      </a:r>
                    </a:p>
                    <a:p>
                      <a:r>
                        <a:rPr lang="ru-RU" dirty="0" smtClean="0"/>
                        <a:t>(сформированные в ЕЭК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CL_NSI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_***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53%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525055" y="3169873"/>
            <a:ext cx="2892651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 состоянию на </a:t>
            </a:r>
            <a:r>
              <a:rPr lang="ru-RU" dirty="0" err="1" smtClean="0"/>
              <a:t>01.06.2024г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364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3119040" cy="365123"/>
          </a:xfrm>
        </p:spPr>
        <p:txBody>
          <a:bodyPr/>
          <a:lstStyle/>
          <a:p>
            <a:fld id="{B19B0651-EE4F-4900-A07F-96A6BFA9D0F0}" type="slidenum">
              <a:rPr lang="ru-RU" sz="1600" b="1" smtClean="0"/>
              <a:t>4</a:t>
            </a:fld>
            <a:endParaRPr lang="ru-RU" sz="1600" b="1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190" y="1840873"/>
            <a:ext cx="9444930" cy="4766354"/>
          </a:xfrm>
          <a:prstGeom prst="rect">
            <a:avLst/>
          </a:prstGeom>
        </p:spPr>
      </p:pic>
      <p:sp>
        <p:nvSpPr>
          <p:cNvPr id="15" name="Скругленный прямоугольник 14"/>
          <p:cNvSpPr/>
          <p:nvPr/>
        </p:nvSpPr>
        <p:spPr>
          <a:xfrm>
            <a:off x="1218067" y="2667983"/>
            <a:ext cx="9001000" cy="4320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296120" y="4621667"/>
            <a:ext cx="9001000" cy="4320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296120" y="5322220"/>
            <a:ext cx="9001000" cy="4320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296120" y="5874505"/>
            <a:ext cx="9001000" cy="4320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7420390" y="2585041"/>
            <a:ext cx="576064" cy="5760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7420390" y="4514888"/>
            <a:ext cx="576064" cy="5760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7420390" y="5197731"/>
            <a:ext cx="576064" cy="5760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7420390" y="5773795"/>
            <a:ext cx="576064" cy="5760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бъект 2"/>
          <p:cNvSpPr>
            <a:spLocks noGrp="1"/>
          </p:cNvSpPr>
          <p:nvPr>
            <p:ph idx="1"/>
          </p:nvPr>
        </p:nvSpPr>
        <p:spPr>
          <a:xfrm>
            <a:off x="296120" y="1140772"/>
            <a:ext cx="10844893" cy="69340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2.3. Количество (</a:t>
            </a:r>
            <a:r>
              <a:rPr lang="ru-RU" dirty="0" err="1"/>
              <a:t>ед</a:t>
            </a:r>
            <a:r>
              <a:rPr lang="ru-RU" dirty="0"/>
              <a:t>) / доля (%) форматов, предоставляемых с иной </a:t>
            </a:r>
            <a:r>
              <a:rPr lang="ru-RU" dirty="0" smtClean="0"/>
              <a:t>периодичностью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на </a:t>
            </a:r>
            <a:r>
              <a:rPr lang="ru-RU" dirty="0">
                <a:solidFill>
                  <a:srgbClr val="FF0000"/>
                </a:solidFill>
              </a:rPr>
              <a:t>основе артефакта «Соглашение о предоставлении</a:t>
            </a:r>
            <a:r>
              <a:rPr lang="ru-RU" dirty="0" smtClean="0">
                <a:solidFill>
                  <a:srgbClr val="FF0000"/>
                </a:solidFill>
              </a:rPr>
              <a:t>» (</a:t>
            </a:r>
            <a:r>
              <a:rPr lang="en-US" dirty="0" smtClean="0">
                <a:solidFill>
                  <a:srgbClr val="FF0000"/>
                </a:solidFill>
              </a:rPr>
              <a:t>PA</a:t>
            </a:r>
            <a:r>
              <a:rPr lang="en-US" dirty="0">
                <a:solidFill>
                  <a:srgbClr val="FF0000"/>
                </a:solidFill>
              </a:rPr>
              <a:t>_</a:t>
            </a:r>
            <a:r>
              <a:rPr lang="ru-RU" dirty="0" smtClean="0">
                <a:solidFill>
                  <a:srgbClr val="FF0000"/>
                </a:solidFill>
              </a:rPr>
              <a:t>*) </a:t>
            </a:r>
            <a:r>
              <a:rPr lang="en-US" dirty="0">
                <a:solidFill>
                  <a:srgbClr val="FF0000"/>
                </a:solidFill>
              </a:rPr>
              <a:t>Provision Agreement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-18001" y="-1"/>
            <a:ext cx="12192000" cy="10205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5" name="Picture 2" descr="Файл:Emblem of the Eurasian Economic Union.svg — Википед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806" y="55496"/>
            <a:ext cx="1411968" cy="90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Заголовок 4"/>
          <p:cNvSpPr txBox="1">
            <a:spLocks/>
          </p:cNvSpPr>
          <p:nvPr/>
        </p:nvSpPr>
        <p:spPr>
          <a:xfrm>
            <a:off x="212271" y="255637"/>
            <a:ext cx="10202264" cy="663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Индикаторы качества статистики ЕАЭС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89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1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21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3119040" cy="365123"/>
          </a:xfrm>
        </p:spPr>
        <p:txBody>
          <a:bodyPr/>
          <a:lstStyle/>
          <a:p>
            <a:fld id="{B19B0651-EE4F-4900-A07F-96A6BFA9D0F0}" type="slidenum">
              <a:rPr lang="ru-RU" sz="1600" b="1" smtClean="0"/>
              <a:t>5</a:t>
            </a:fld>
            <a:endParaRPr lang="ru-RU" sz="1600" b="1" dirty="0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256456" y="1122886"/>
            <a:ext cx="11247040" cy="7594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2.4. Количество (</a:t>
            </a:r>
            <a:r>
              <a:rPr lang="ru-RU" dirty="0" err="1"/>
              <a:t>ед</a:t>
            </a:r>
            <a:r>
              <a:rPr lang="ru-RU" dirty="0"/>
              <a:t>) / доля (%) загрузок форматов с ошибками </a:t>
            </a:r>
            <a:r>
              <a:rPr lang="ru-RU" dirty="0" err="1" smtClean="0"/>
              <a:t>ФЛК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выгрузка из компонента личных кабинетов статистиков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ru-RU" dirty="0" err="1" smtClean="0">
                <a:solidFill>
                  <a:srgbClr val="FF0000"/>
                </a:solidFill>
              </a:rPr>
              <a:t>ЛКС</a:t>
            </a:r>
            <a:r>
              <a:rPr lang="ru-RU" dirty="0" smtClean="0">
                <a:solidFill>
                  <a:srgbClr val="FF0000"/>
                </a:solidFill>
              </a:rPr>
              <a:t>)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368" y="1916650"/>
            <a:ext cx="10945216" cy="4613127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165" y="3576311"/>
            <a:ext cx="11039475" cy="1600200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  <p:sp>
        <p:nvSpPr>
          <p:cNvPr id="16" name="Скругленный прямоугольник 15"/>
          <p:cNvSpPr/>
          <p:nvPr/>
        </p:nvSpPr>
        <p:spPr>
          <a:xfrm>
            <a:off x="7968208" y="3645024"/>
            <a:ext cx="1224136" cy="72008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5099889" y="4338800"/>
            <a:ext cx="2868319" cy="72319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ошибка не учитывается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-18001" y="-1"/>
            <a:ext cx="12192000" cy="10205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2" descr="Файл:Emblem of the Eurasian Economic Union.svg — Википеди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806" y="55496"/>
            <a:ext cx="1411968" cy="90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Заголовок 4"/>
          <p:cNvSpPr txBox="1">
            <a:spLocks/>
          </p:cNvSpPr>
          <p:nvPr/>
        </p:nvSpPr>
        <p:spPr>
          <a:xfrm>
            <a:off x="212271" y="255637"/>
            <a:ext cx="10202264" cy="663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Индикаторы качества статистики ЕАЭС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78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3119040" cy="365123"/>
          </a:xfrm>
        </p:spPr>
        <p:txBody>
          <a:bodyPr/>
          <a:lstStyle/>
          <a:p>
            <a:fld id="{B19B0651-EE4F-4900-A07F-96A6BFA9D0F0}" type="slidenum">
              <a:rPr lang="ru-RU" sz="1600" b="1" smtClean="0"/>
              <a:t>6</a:t>
            </a:fld>
            <a:endParaRPr lang="ru-RU" sz="1600" b="1" dirty="0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217714" y="1119020"/>
            <a:ext cx="11247040" cy="7391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3.1. Количество (</a:t>
            </a:r>
            <a:r>
              <a:rPr lang="ru-RU" dirty="0" err="1"/>
              <a:t>ед</a:t>
            </a:r>
            <a:r>
              <a:rPr lang="ru-RU" dirty="0"/>
              <a:t>) / доля (%) форматов, предоставленных с задержкой более 7 </a:t>
            </a:r>
            <a:r>
              <a:rPr lang="ru-RU" dirty="0" smtClean="0"/>
              <a:t>дней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отчет в компоненте сбора и обработки данных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ru-RU" dirty="0" err="1" smtClean="0">
                <a:solidFill>
                  <a:srgbClr val="FF0000"/>
                </a:solidFill>
              </a:rPr>
              <a:t>КСОД</a:t>
            </a:r>
            <a:r>
              <a:rPr lang="ru-RU" dirty="0" smtClean="0">
                <a:solidFill>
                  <a:srgbClr val="FF0000"/>
                </a:solidFill>
              </a:rPr>
              <a:t>)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2682" y="4065584"/>
            <a:ext cx="7874800" cy="2619390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913643"/>
            <a:ext cx="5342519" cy="2063148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  <p:sp>
        <p:nvSpPr>
          <p:cNvPr id="12" name="Стрелка влево 11"/>
          <p:cNvSpPr/>
          <p:nvPr/>
        </p:nvSpPr>
        <p:spPr>
          <a:xfrm>
            <a:off x="6258388" y="2103381"/>
            <a:ext cx="3024336" cy="1600278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email </a:t>
            </a:r>
            <a:r>
              <a:rPr lang="ru-RU" sz="1800" b="1" dirty="0" smtClean="0">
                <a:solidFill>
                  <a:schemeClr val="tx1"/>
                </a:solidFill>
              </a:rPr>
              <a:t>респондентам </a:t>
            </a:r>
            <a:endParaRPr lang="ru-RU" sz="1800" b="1" dirty="0">
              <a:solidFill>
                <a:schemeClr val="tx1"/>
              </a:solidFill>
            </a:endParaRPr>
          </a:p>
          <a:p>
            <a:pPr algn="ctr"/>
            <a:r>
              <a:rPr lang="ru-RU" sz="1800" b="1" dirty="0">
                <a:solidFill>
                  <a:schemeClr val="tx1"/>
                </a:solidFill>
              </a:rPr>
              <a:t>(ежеквартально)</a:t>
            </a:r>
          </a:p>
        </p:txBody>
      </p:sp>
      <p:sp>
        <p:nvSpPr>
          <p:cNvPr id="13" name="Стрелка вправо 12"/>
          <p:cNvSpPr/>
          <p:nvPr/>
        </p:nvSpPr>
        <p:spPr>
          <a:xfrm>
            <a:off x="407368" y="4365104"/>
            <a:ext cx="3024336" cy="23107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smtClean="0">
                <a:solidFill>
                  <a:schemeClr val="tx1"/>
                </a:solidFill>
              </a:rPr>
              <a:t>Таблица с перечнем форматов с нарушениями сроков предоставления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-18001" y="-1"/>
            <a:ext cx="12192000" cy="10205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Picture 2" descr="Файл:Emblem of the Eurasian Economic Union.svg — Википеди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806" y="55496"/>
            <a:ext cx="1411968" cy="90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Заголовок 4"/>
          <p:cNvSpPr txBox="1">
            <a:spLocks/>
          </p:cNvSpPr>
          <p:nvPr/>
        </p:nvSpPr>
        <p:spPr>
          <a:xfrm>
            <a:off x="212271" y="255637"/>
            <a:ext cx="10202264" cy="663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Индикаторы качества статистики ЕАЭС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09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3119040" cy="365123"/>
          </a:xfrm>
        </p:spPr>
        <p:txBody>
          <a:bodyPr/>
          <a:lstStyle/>
          <a:p>
            <a:fld id="{B19B0651-EE4F-4900-A07F-96A6BFA9D0F0}" type="slidenum">
              <a:rPr lang="ru-RU" sz="1600" b="1" smtClean="0"/>
              <a:t>7</a:t>
            </a:fld>
            <a:endParaRPr lang="ru-RU" sz="1600" b="1" dirty="0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479376" y="1153861"/>
            <a:ext cx="11247040" cy="44759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Информация по индикатору 3.1</a:t>
            </a:r>
            <a:r>
              <a:rPr lang="ru-RU" dirty="0"/>
              <a:t>. </a:t>
            </a:r>
            <a:r>
              <a:rPr lang="ru-RU" dirty="0" smtClean="0"/>
              <a:t>(... с </a:t>
            </a:r>
            <a:r>
              <a:rPr lang="ru-RU" dirty="0"/>
              <a:t>задержкой более 7 дней) </a:t>
            </a:r>
            <a:r>
              <a:rPr lang="ru-RU" dirty="0" smtClean="0">
                <a:solidFill>
                  <a:srgbClr val="FF0000"/>
                </a:solidFill>
              </a:rPr>
              <a:t>за 2023 год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376" y="1659131"/>
            <a:ext cx="7886700" cy="1809750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5800" y="3611714"/>
            <a:ext cx="7056784" cy="3109769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  <p:sp>
        <p:nvSpPr>
          <p:cNvPr id="12" name="Стрелка влево 11"/>
          <p:cNvSpPr/>
          <p:nvPr/>
        </p:nvSpPr>
        <p:spPr>
          <a:xfrm>
            <a:off x="8647793" y="2023946"/>
            <a:ext cx="2376264" cy="1080120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</a:rPr>
              <a:t>По </a:t>
            </a:r>
            <a:r>
              <a:rPr lang="ru-RU" sz="1800" b="1" dirty="0" smtClean="0">
                <a:solidFill>
                  <a:schemeClr val="tx1"/>
                </a:solidFill>
              </a:rPr>
              <a:t>странам</a:t>
            </a:r>
            <a:endParaRPr lang="ru-RU" b="1" dirty="0"/>
          </a:p>
        </p:txBody>
      </p:sp>
      <p:sp>
        <p:nvSpPr>
          <p:cNvPr id="13" name="Стрелка вправо 12"/>
          <p:cNvSpPr/>
          <p:nvPr/>
        </p:nvSpPr>
        <p:spPr>
          <a:xfrm>
            <a:off x="479376" y="4559539"/>
            <a:ext cx="3024336" cy="1446653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 разделам статистики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3096339" y="5042236"/>
            <a:ext cx="1914755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фрагмент таблицы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-18001" y="-1"/>
            <a:ext cx="12192000" cy="10205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2" descr="Файл:Emblem of the Eurasian Economic Union.svg — Википеди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806" y="55496"/>
            <a:ext cx="1411968" cy="90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Заголовок 4"/>
          <p:cNvSpPr txBox="1">
            <a:spLocks/>
          </p:cNvSpPr>
          <p:nvPr/>
        </p:nvSpPr>
        <p:spPr>
          <a:xfrm>
            <a:off x="212271" y="255637"/>
            <a:ext cx="10202264" cy="663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Индикаторы качества статистики ЕАЭС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24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3119040" cy="365123"/>
          </a:xfrm>
        </p:spPr>
        <p:txBody>
          <a:bodyPr/>
          <a:lstStyle/>
          <a:p>
            <a:fld id="{B19B0651-EE4F-4900-A07F-96A6BFA9D0F0}" type="slidenum">
              <a:rPr lang="ru-RU" sz="1600" b="1" smtClean="0"/>
              <a:t>8</a:t>
            </a:fld>
            <a:endParaRPr lang="ru-RU" sz="1600" b="1" dirty="0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465584" y="1085724"/>
            <a:ext cx="11391056" cy="91441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3.2. Количество (</a:t>
            </a:r>
            <a:r>
              <a:rPr lang="ru-RU" dirty="0" err="1"/>
              <a:t>ед</a:t>
            </a:r>
            <a:r>
              <a:rPr lang="ru-RU" dirty="0"/>
              <a:t>) / доля (%) форматов, </a:t>
            </a:r>
            <a:r>
              <a:rPr lang="ru-RU" dirty="0" smtClean="0"/>
              <a:t>предоставляемых </a:t>
            </a:r>
            <a:r>
              <a:rPr lang="ru-RU" dirty="0"/>
              <a:t>в иные сроки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на основе артефакта «Соглашение о предоставлении»</a:t>
            </a:r>
            <a:r>
              <a:rPr lang="en-US" dirty="0" smtClean="0">
                <a:solidFill>
                  <a:srgbClr val="FF0000"/>
                </a:solidFill>
              </a:rPr>
              <a:t> (PA_</a:t>
            </a:r>
            <a:r>
              <a:rPr lang="ru-RU" dirty="0" smtClean="0">
                <a:solidFill>
                  <a:srgbClr val="FF0000"/>
                </a:solidFill>
              </a:rPr>
              <a:t>*) </a:t>
            </a:r>
            <a:r>
              <a:rPr lang="en-US" dirty="0">
                <a:solidFill>
                  <a:srgbClr val="FF0000"/>
                </a:solidFill>
              </a:rPr>
              <a:t>Provision Agreement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128" y="2034904"/>
            <a:ext cx="9590129" cy="4545780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  <p:sp>
        <p:nvSpPr>
          <p:cNvPr id="11" name="Скругленный прямоугольник 10"/>
          <p:cNvSpPr/>
          <p:nvPr/>
        </p:nvSpPr>
        <p:spPr>
          <a:xfrm>
            <a:off x="8933217" y="2578753"/>
            <a:ext cx="576064" cy="28803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150939" y="3368495"/>
            <a:ext cx="576064" cy="28803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8933217" y="3368495"/>
            <a:ext cx="576064" cy="28803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151186" y="3746201"/>
            <a:ext cx="576064" cy="28803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8933217" y="3763584"/>
            <a:ext cx="576064" cy="28803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150939" y="5926741"/>
            <a:ext cx="1425170" cy="28803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-18001" y="-1"/>
            <a:ext cx="12192000" cy="10205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2" descr="Файл:Emblem of the Eurasian Economic Union.svg — Википед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806" y="55496"/>
            <a:ext cx="1411968" cy="90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Заголовок 4"/>
          <p:cNvSpPr txBox="1">
            <a:spLocks/>
          </p:cNvSpPr>
          <p:nvPr/>
        </p:nvSpPr>
        <p:spPr>
          <a:xfrm>
            <a:off x="212271" y="255637"/>
            <a:ext cx="10202264" cy="663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Индикаторы качества статистики ЕАЭС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3119040" cy="365123"/>
          </a:xfrm>
        </p:spPr>
        <p:txBody>
          <a:bodyPr/>
          <a:lstStyle/>
          <a:p>
            <a:fld id="{B19B0651-EE4F-4900-A07F-96A6BFA9D0F0}" type="slidenum">
              <a:rPr lang="ru-RU" sz="1600" b="1" smtClean="0"/>
              <a:t>9</a:t>
            </a:fld>
            <a:endParaRPr lang="ru-RU" sz="1600" b="1" dirty="0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3472525" y="1320866"/>
            <a:ext cx="7920880" cy="12961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2.1. Количество (</a:t>
            </a:r>
            <a:r>
              <a:rPr lang="ru-RU" sz="1800" dirty="0" err="1"/>
              <a:t>ед</a:t>
            </a:r>
            <a:r>
              <a:rPr lang="ru-RU" sz="1800" dirty="0"/>
              <a:t>) / доля (%) показателей, предоставляемых </a:t>
            </a:r>
            <a:r>
              <a:rPr lang="ru-RU" sz="1800" dirty="0" smtClean="0">
                <a:solidFill>
                  <a:srgbClr val="FF0000"/>
                </a:solidFill>
              </a:rPr>
              <a:t>не </a:t>
            </a:r>
            <a:r>
              <a:rPr lang="ru-RU" sz="1800" dirty="0">
                <a:solidFill>
                  <a:srgbClr val="FF0000"/>
                </a:solidFill>
              </a:rPr>
              <a:t>всеми </a:t>
            </a:r>
            <a:r>
              <a:rPr lang="ru-RU" sz="1800" dirty="0" smtClean="0">
                <a:solidFill>
                  <a:srgbClr val="FF0000"/>
                </a:solidFill>
              </a:rPr>
              <a:t>государствами-членами</a:t>
            </a:r>
          </a:p>
          <a:p>
            <a:pPr marL="0" indent="0">
              <a:buNone/>
            </a:pPr>
            <a:r>
              <a:rPr lang="ru-RU" sz="1800" dirty="0" smtClean="0"/>
              <a:t>2.2</a:t>
            </a:r>
            <a:r>
              <a:rPr lang="ru-RU" sz="1800" dirty="0"/>
              <a:t>. Количество (</a:t>
            </a:r>
            <a:r>
              <a:rPr lang="ru-RU" sz="1800" dirty="0" err="1"/>
              <a:t>ед</a:t>
            </a:r>
            <a:r>
              <a:rPr lang="ru-RU" sz="1800" dirty="0"/>
              <a:t>) / доля (%) показателей, предоставляемых </a:t>
            </a:r>
            <a:r>
              <a:rPr lang="ru-RU" sz="1800" dirty="0" smtClean="0">
                <a:solidFill>
                  <a:srgbClr val="FF0000"/>
                </a:solidFill>
              </a:rPr>
              <a:t>не </a:t>
            </a:r>
            <a:r>
              <a:rPr lang="ru-RU" sz="1800" dirty="0">
                <a:solidFill>
                  <a:srgbClr val="FF0000"/>
                </a:solidFill>
              </a:rPr>
              <a:t>по всем </a:t>
            </a:r>
            <a:r>
              <a:rPr lang="ru-RU" sz="1800" dirty="0" err="1">
                <a:solidFill>
                  <a:srgbClr val="FF0000"/>
                </a:solidFill>
              </a:rPr>
              <a:t>разрезностям</a:t>
            </a:r>
            <a:endParaRPr lang="ru-RU" sz="1800" dirty="0">
              <a:solidFill>
                <a:srgbClr val="FF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928" y="3336274"/>
            <a:ext cx="4604300" cy="3099048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8432" y="2839948"/>
            <a:ext cx="3595018" cy="3777935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  <p:sp>
        <p:nvSpPr>
          <p:cNvPr id="12" name="TextBox 11"/>
          <p:cNvSpPr txBox="1"/>
          <p:nvPr/>
        </p:nvSpPr>
        <p:spPr>
          <a:xfrm>
            <a:off x="686366" y="2839945"/>
            <a:ext cx="428752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на основе списка кодов - </a:t>
            </a:r>
            <a:r>
              <a:rPr lang="en-US" b="1" dirty="0" err="1" smtClean="0">
                <a:solidFill>
                  <a:srgbClr val="FF0000"/>
                </a:solidFill>
              </a:rPr>
              <a:t>CL_NSI_INDICATOR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5376549" y="4567156"/>
            <a:ext cx="2815707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фрагмент </a:t>
            </a:r>
            <a:r>
              <a:rPr lang="en-US" dirty="0" err="1" smtClean="0"/>
              <a:t>CL_NSI_INDICATOR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53918" y="1376065"/>
            <a:ext cx="2274160" cy="1138773"/>
          </a:xfrm>
          <a:prstGeom prst="rect">
            <a:avLst/>
          </a:prstGeom>
          <a:noFill/>
          <a:ln w="254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Планируется 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автоматизировать</a:t>
            </a:r>
            <a:endParaRPr lang="ru-RU" dirty="0">
              <a:solidFill>
                <a:srgbClr val="FF000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-18001" y="-1"/>
            <a:ext cx="12192000" cy="10205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2" descr="Файл:Emblem of the Eurasian Economic Union.svg — Википеди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806" y="55496"/>
            <a:ext cx="1411968" cy="90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Заголовок 4"/>
          <p:cNvSpPr txBox="1">
            <a:spLocks/>
          </p:cNvSpPr>
          <p:nvPr/>
        </p:nvSpPr>
        <p:spPr>
          <a:xfrm>
            <a:off x="212271" y="255637"/>
            <a:ext cx="10202264" cy="663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Индикаторы качества статистики ЕАЭС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51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506</Words>
  <Application>Microsoft Office PowerPoint</Application>
  <PresentationFormat>Широкоэкранный</PresentationFormat>
  <Paragraphs>93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Презентация PowerPoint</vt:lpstr>
      <vt:lpstr>Содержание</vt:lpstr>
      <vt:lpstr>Индикаторы качества статистики ЕАЭС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Косбергенов Сакен Кадиржанович</dc:creator>
  <cp:lastModifiedBy>Косбергенов Сакен Кадиржанович</cp:lastModifiedBy>
  <cp:revision>21</cp:revision>
  <dcterms:created xsi:type="dcterms:W3CDTF">2024-06-24T06:33:01Z</dcterms:created>
  <dcterms:modified xsi:type="dcterms:W3CDTF">2024-06-25T06:40:47Z</dcterms:modified>
</cp:coreProperties>
</file>