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8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6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6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3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A08E-C0CD-4F58-A59A-D2FC8F6D140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E414-EA55-41B1-86D2-7B34CD7D2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osbergenov@eecommission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152" y="5188574"/>
            <a:ext cx="3415393" cy="83116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/>
              <a:t>Департамент статистики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/>
              <a:t>Евразийская экономическая комиссия</a:t>
            </a:r>
          </a:p>
          <a:p>
            <a:pPr algn="just">
              <a:spcBef>
                <a:spcPts val="0"/>
              </a:spcBef>
            </a:pPr>
            <a:r>
              <a:rPr lang="ru-RU" sz="1400" u="sng" dirty="0" smtClean="0"/>
              <a:t>Е-</a:t>
            </a:r>
            <a:r>
              <a:rPr lang="ru-RU" sz="1400" u="sng" dirty="0" err="1" smtClean="0"/>
              <a:t>mail</a:t>
            </a:r>
            <a:r>
              <a:rPr lang="ru-RU" sz="1400" dirty="0" smtClean="0"/>
              <a:t>: </a:t>
            </a:r>
            <a:r>
              <a:rPr lang="en-US" sz="1400" dirty="0" err="1" smtClean="0">
                <a:hlinkClick r:id="rId2"/>
              </a:rPr>
              <a:t>kosbergenov</a:t>
            </a:r>
            <a:r>
              <a:rPr lang="ru-RU" sz="1400" dirty="0" smtClean="0">
                <a:hlinkClick r:id="rId2"/>
              </a:rPr>
              <a:t>@</a:t>
            </a:r>
            <a:r>
              <a:rPr lang="ru-RU" sz="1400" dirty="0" err="1" smtClean="0">
                <a:hlinkClick r:id="rId2"/>
              </a:rPr>
              <a:t>eecommission.org</a:t>
            </a:r>
            <a:endParaRPr lang="ru-RU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51386" y="2280733"/>
            <a:ext cx="629444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формировании 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индикаторов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качества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статистики ЕАЭС </a:t>
            </a: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аспекты)</a:t>
            </a:r>
          </a:p>
          <a:p>
            <a:pPr algn="ctr"/>
            <a:endParaRPr lang="ru-RU" sz="3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/>
        </p:nvSpPr>
        <p:spPr>
          <a:xfrm>
            <a:off x="5072033" y="6179147"/>
            <a:ext cx="1512168" cy="360040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/>
              <a:t>Москва </a:t>
            </a:r>
            <a:r>
              <a:rPr lang="ru-RU" sz="1400" dirty="0" smtClean="0"/>
              <a:t>2024 </a:t>
            </a:r>
            <a:r>
              <a:rPr lang="ru-RU" sz="1400" dirty="0"/>
              <a:t>г.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2329"/>
            <a:ext cx="4759779" cy="1287178"/>
          </a:xfrm>
          <a:prstGeom prst="rect">
            <a:avLst/>
          </a:prstGeom>
        </p:spPr>
      </p:pic>
      <p:pic>
        <p:nvPicPr>
          <p:cNvPr id="2" name="Picture 4" descr="Статистика – Бесплатные иконки: бизне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73559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Статистика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" y="2384259"/>
            <a:ext cx="1014781" cy="101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513" y="322329"/>
            <a:ext cx="1998207" cy="128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10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596686" y="1116908"/>
            <a:ext cx="4806629" cy="6598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Пример по предоставлению данных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не по всем </a:t>
            </a:r>
            <a:r>
              <a:rPr lang="ru-RU" dirty="0" err="1" smtClean="0">
                <a:solidFill>
                  <a:srgbClr val="FF0000"/>
                </a:solidFill>
              </a:rPr>
              <a:t>разрезностям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(2.1)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772816"/>
            <a:ext cx="4824536" cy="4736326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6829397" y="1116907"/>
            <a:ext cx="4806542" cy="625146"/>
          </a:xfrm>
          <a:prstGeom prst="rect">
            <a:avLst/>
          </a:prstGeom>
        </p:spPr>
        <p:txBody>
          <a:bodyPr vert="horz" lIns="91422" tIns="45711" rIns="91422" bIns="45711" rtlCol="0">
            <a:normAutofit fontScale="92500" lnSpcReduction="20000"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Пример по предоставлению данных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solidFill>
                  <a:srgbClr val="FF0000"/>
                </a:solidFill>
              </a:rPr>
              <a:t>не по всем показателям </a:t>
            </a:r>
            <a:r>
              <a:rPr lang="ru-RU" dirty="0" smtClean="0"/>
              <a:t>(2.2)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754" y="1772816"/>
            <a:ext cx="4239829" cy="4736326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5760388" y="3959654"/>
            <a:ext cx="848309" cy="353943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121001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0026" y="5229200"/>
            <a:ext cx="848309" cy="353943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12100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403316" y="1988840"/>
            <a:ext cx="1610121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показателя</a:t>
            </a:r>
          </a:p>
          <a:p>
            <a:pPr algn="ctr"/>
            <a:r>
              <a:rPr lang="en-US" sz="1400" b="1" dirty="0" err="1">
                <a:solidFill>
                  <a:srgbClr val="FF0000"/>
                </a:solidFill>
              </a:rPr>
              <a:t>CL_NSI_INDICATOR</a:t>
            </a:r>
            <a:endParaRPr lang="ru-RU" sz="1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5867975" y="2788766"/>
            <a:ext cx="588065" cy="85625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677653" y="3969191"/>
            <a:ext cx="269904" cy="27993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6693282" y="5303212"/>
            <a:ext cx="269904" cy="27993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5362598" y="5229200"/>
            <a:ext cx="275290" cy="27993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5392056" y="3917508"/>
            <a:ext cx="275290" cy="31722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по индикаторам 2.1 и 2.2 </a:t>
            </a:r>
          </a:p>
        </p:txBody>
      </p:sp>
    </p:spTree>
    <p:extLst>
      <p:ext uri="{BB962C8B-B14F-4D97-AF65-F5344CB8AC3E}">
        <p14:creationId xmlns:p14="http://schemas.microsoft.com/office/powerpoint/2010/main" val="32434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11</a:t>
            </a:fld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шаблона информации по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индикатору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17" y="1276173"/>
            <a:ext cx="10401920" cy="517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12</a:t>
            </a:fld>
            <a:endParaRPr lang="ru-RU" sz="1600" b="1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21B961F-5E70-4608-8476-02E0561C48A5}"/>
              </a:ext>
            </a:extLst>
          </p:cNvPr>
          <p:cNvSpPr txBox="1">
            <a:spLocks/>
          </p:cNvSpPr>
          <p:nvPr/>
        </p:nvSpPr>
        <p:spPr>
          <a:xfrm>
            <a:off x="2423592" y="3212976"/>
            <a:ext cx="734481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36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A05B57A5-3423-4DC6-ADD6-3284848C1C23}"/>
              </a:ext>
            </a:extLst>
          </p:cNvPr>
          <p:cNvSpPr>
            <a:spLocks noGrp="1"/>
          </p:cNvSpPr>
          <p:nvPr/>
        </p:nvSpPr>
        <p:spPr>
          <a:xfrm>
            <a:off x="4115780" y="5301208"/>
            <a:ext cx="3960440" cy="1008112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>
            <a:lvl1pPr marL="342835" indent="-342835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09" indent="-285697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84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897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10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2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38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51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63" indent="-228556" algn="l" defTabSz="9142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/>
              <a:t>Департамент </a:t>
            </a:r>
            <a:r>
              <a:rPr lang="ru-RU" sz="1400" dirty="0"/>
              <a:t>статистики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Евразийская экономическая комиссия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/>
              <a:t>Е-</a:t>
            </a:r>
            <a:r>
              <a:rPr lang="ru-RU" sz="1400" dirty="0" err="1"/>
              <a:t>mail</a:t>
            </a:r>
            <a:r>
              <a:rPr lang="ru-RU" sz="1400" dirty="0"/>
              <a:t>: </a:t>
            </a:r>
            <a:r>
              <a:rPr lang="en-US" sz="1400" dirty="0" err="1" smtClean="0"/>
              <a:t>kosbergenov</a:t>
            </a:r>
            <a:r>
              <a:rPr lang="ru-RU" sz="1400" dirty="0" smtClean="0"/>
              <a:t>@</a:t>
            </a:r>
            <a:r>
              <a:rPr lang="ru-RU" sz="1400" dirty="0" err="1" smtClean="0"/>
              <a:t>eecommission.org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9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0202264" cy="6635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35795" y="1174850"/>
            <a:ext cx="11584061" cy="53100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Индикаторы формируемые на основе метаданных в действующей подсистеме статистики и планы по автоматизации их формирования в модернизированной подсистеме.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Уже формируются: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1.2. Количество и доля международных классификаций в системе классификаций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статистики Союза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2.3.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форматов, предоставляемых с иной периодичностью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2.4.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загрузок форматов с ошибками </a:t>
            </a:r>
            <a:r>
              <a:rPr lang="ru-RU" dirty="0" err="1">
                <a:solidFill>
                  <a:srgbClr val="0070C0"/>
                </a:solidFill>
              </a:rPr>
              <a:t>ФЛК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3.1.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форматов, предоставленных с задержкой более 7 дней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3.2.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форматов, предоставленных (предоставляемых) в иные сроки 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Планируется автоматизировать (на примере двух индикаторов):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2.1.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показателей, предоставляемых не всеми государствами-членами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2.2. Количество (</a:t>
            </a:r>
            <a:r>
              <a:rPr lang="ru-RU" dirty="0" err="1">
                <a:solidFill>
                  <a:srgbClr val="0070C0"/>
                </a:solidFill>
              </a:rPr>
              <a:t>ед</a:t>
            </a:r>
            <a:r>
              <a:rPr lang="ru-RU" dirty="0">
                <a:solidFill>
                  <a:srgbClr val="0070C0"/>
                </a:solidFill>
              </a:rPr>
              <a:t>) / доля (%) показателей, предоставляемых не по всем </a:t>
            </a:r>
            <a:r>
              <a:rPr lang="ru-RU" dirty="0" err="1" smtClean="0">
                <a:solidFill>
                  <a:srgbClr val="0070C0"/>
                </a:solidFill>
              </a:rPr>
              <a:t>разрезностям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2</a:t>
            </a:fld>
            <a:endParaRPr lang="ru-RU" sz="1600" b="1" dirty="0"/>
          </a:p>
        </p:txBody>
      </p:sp>
      <p:pic>
        <p:nvPicPr>
          <p:cNvPr id="102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1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271" y="255637"/>
            <a:ext cx="10202264" cy="6635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3</a:t>
            </a:fld>
            <a:endParaRPr lang="ru-RU" sz="1600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12271" y="1160698"/>
            <a:ext cx="11576957" cy="8507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1.2. Количество и доля международных классификаций в системе классификаций статистики </a:t>
            </a:r>
            <a:r>
              <a:rPr lang="ru-RU" dirty="0" smtClean="0"/>
              <a:t>Союза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основе артефактов – «Список кодов» (</a:t>
            </a:r>
            <a:r>
              <a:rPr lang="en-US" dirty="0" smtClean="0">
                <a:solidFill>
                  <a:srgbClr val="FF0000"/>
                </a:solidFill>
              </a:rPr>
              <a:t>CL_*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Codelists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сервиса просмотра связанных структур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43" y="2240265"/>
            <a:ext cx="5687632" cy="423307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29393"/>
              </p:ext>
            </p:extLst>
          </p:nvPr>
        </p:nvGraphicFramePr>
        <p:xfrm>
          <a:off x="6372926" y="3640690"/>
          <a:ext cx="5400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/>
                <a:gridCol w="927367"/>
                <a:gridCol w="8008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Международные </a:t>
                      </a:r>
                    </a:p>
                    <a:p>
                      <a:r>
                        <a:rPr lang="ru-RU" dirty="0" smtClean="0"/>
                        <a:t>(из Глобального регистра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CL_***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Локальные</a:t>
                      </a:r>
                    </a:p>
                    <a:p>
                      <a:r>
                        <a:rPr lang="ru-RU" dirty="0" smtClean="0"/>
                        <a:t>(сформированные в ЕЭК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CL_NSI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_***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25055" y="3169873"/>
            <a:ext cx="289265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состоянию на </a:t>
            </a:r>
            <a:r>
              <a:rPr lang="ru-RU" dirty="0" err="1" smtClean="0"/>
              <a:t>01.06.2024г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6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4</a:t>
            </a:fld>
            <a:endParaRPr lang="ru-RU" sz="16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190" y="1840873"/>
            <a:ext cx="9444930" cy="4766354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218067" y="2667983"/>
            <a:ext cx="9001000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96120" y="4621667"/>
            <a:ext cx="9001000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96120" y="5322220"/>
            <a:ext cx="9001000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96120" y="5874505"/>
            <a:ext cx="9001000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420390" y="2585041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420390" y="4514888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420390" y="5197731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420390" y="5773795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ъект 2"/>
          <p:cNvSpPr>
            <a:spLocks noGrp="1"/>
          </p:cNvSpPr>
          <p:nvPr>
            <p:ph idx="1"/>
          </p:nvPr>
        </p:nvSpPr>
        <p:spPr>
          <a:xfrm>
            <a:off x="296120" y="1140772"/>
            <a:ext cx="10844893" cy="6934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2.3. Количество (</a:t>
            </a:r>
            <a:r>
              <a:rPr lang="ru-RU" dirty="0" err="1"/>
              <a:t>ед</a:t>
            </a:r>
            <a:r>
              <a:rPr lang="ru-RU" dirty="0"/>
              <a:t>) / доля (%) форматов, предоставляемых с иной </a:t>
            </a:r>
            <a:r>
              <a:rPr lang="ru-RU" dirty="0" smtClean="0"/>
              <a:t>периодичностью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>
                <a:solidFill>
                  <a:srgbClr val="FF0000"/>
                </a:solidFill>
              </a:rPr>
              <a:t>основе артефакта «Соглашение о предоставлении</a:t>
            </a:r>
            <a:r>
              <a:rPr lang="ru-RU" dirty="0" smtClean="0">
                <a:solidFill>
                  <a:srgbClr val="FF0000"/>
                </a:solidFill>
              </a:rPr>
              <a:t>» (</a:t>
            </a:r>
            <a:r>
              <a:rPr lang="en-US" dirty="0" smtClean="0">
                <a:solidFill>
                  <a:srgbClr val="FF0000"/>
                </a:solidFill>
              </a:rPr>
              <a:t>PA</a:t>
            </a:r>
            <a:r>
              <a:rPr lang="en-US" dirty="0">
                <a:solidFill>
                  <a:srgbClr val="FF0000"/>
                </a:solidFill>
              </a:rPr>
              <a:t>_</a:t>
            </a:r>
            <a:r>
              <a:rPr lang="ru-RU" dirty="0" smtClean="0">
                <a:solidFill>
                  <a:srgbClr val="FF0000"/>
                </a:solidFill>
              </a:rPr>
              <a:t>*) </a:t>
            </a:r>
            <a:r>
              <a:rPr lang="en-US" dirty="0">
                <a:solidFill>
                  <a:srgbClr val="FF0000"/>
                </a:solidFill>
              </a:rPr>
              <a:t>Provision Agreement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9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5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6456" y="1122886"/>
            <a:ext cx="11247040" cy="7594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2.4. Количество (</a:t>
            </a:r>
            <a:r>
              <a:rPr lang="ru-RU" dirty="0" err="1"/>
              <a:t>ед</a:t>
            </a:r>
            <a:r>
              <a:rPr lang="ru-RU" dirty="0"/>
              <a:t>) / доля (%) загрузок форматов с ошибками </a:t>
            </a:r>
            <a:r>
              <a:rPr lang="ru-RU" dirty="0" err="1" smtClean="0"/>
              <a:t>ФЛК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выгрузка из компонента личных кабинетов статистиков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ЛКС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916650"/>
            <a:ext cx="10945216" cy="4613127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165" y="3576311"/>
            <a:ext cx="11039475" cy="160020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7968208" y="3645024"/>
            <a:ext cx="1224136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099889" y="4338800"/>
            <a:ext cx="2868319" cy="72319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ошибка не учитывается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8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6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17714" y="1119020"/>
            <a:ext cx="11247040" cy="739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3.1. Количество (</a:t>
            </a:r>
            <a:r>
              <a:rPr lang="ru-RU" dirty="0" err="1"/>
              <a:t>ед</a:t>
            </a:r>
            <a:r>
              <a:rPr lang="ru-RU" dirty="0"/>
              <a:t>) / доля (%) форматов, предоставленных с задержкой более 7 </a:t>
            </a:r>
            <a:r>
              <a:rPr lang="ru-RU" dirty="0" smtClean="0"/>
              <a:t>дней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отчет в компоненте сбора и обработки данных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КСОД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682" y="4065584"/>
            <a:ext cx="7874800" cy="261939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13643"/>
            <a:ext cx="5342519" cy="2063148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2" name="Стрелка влево 11"/>
          <p:cNvSpPr/>
          <p:nvPr/>
        </p:nvSpPr>
        <p:spPr>
          <a:xfrm>
            <a:off x="6258388" y="2103381"/>
            <a:ext cx="3024336" cy="1600278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email </a:t>
            </a:r>
            <a:r>
              <a:rPr lang="ru-RU" sz="1800" b="1" dirty="0" smtClean="0">
                <a:solidFill>
                  <a:schemeClr val="tx1"/>
                </a:solidFill>
              </a:rPr>
              <a:t>респондентам </a:t>
            </a:r>
            <a:endParaRPr lang="ru-RU" sz="1800" b="1" dirty="0">
              <a:solidFill>
                <a:schemeClr val="tx1"/>
              </a:solidFill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(ежеквартально)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07368" y="4365104"/>
            <a:ext cx="3024336" cy="23107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Таблица с перечнем форматов с нарушениями сроков предоставления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7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79376" y="1153861"/>
            <a:ext cx="11247040" cy="4475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Информация по индикатору 3.1</a:t>
            </a:r>
            <a:r>
              <a:rPr lang="ru-RU" dirty="0"/>
              <a:t>. </a:t>
            </a:r>
            <a:r>
              <a:rPr lang="ru-RU" dirty="0" smtClean="0"/>
              <a:t>(... с </a:t>
            </a:r>
            <a:r>
              <a:rPr lang="ru-RU" dirty="0"/>
              <a:t>задержкой более 7 дней) </a:t>
            </a:r>
            <a:r>
              <a:rPr lang="ru-RU" dirty="0" smtClean="0">
                <a:solidFill>
                  <a:srgbClr val="FF0000"/>
                </a:solidFill>
              </a:rPr>
              <a:t>за 2023 год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659131"/>
            <a:ext cx="7886700" cy="180975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3611714"/>
            <a:ext cx="7056784" cy="3109769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2" name="Стрелка влево 11"/>
          <p:cNvSpPr/>
          <p:nvPr/>
        </p:nvSpPr>
        <p:spPr>
          <a:xfrm>
            <a:off x="8647793" y="2023946"/>
            <a:ext cx="2376264" cy="108012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По </a:t>
            </a:r>
            <a:r>
              <a:rPr lang="ru-RU" sz="1800" b="1" dirty="0" smtClean="0">
                <a:solidFill>
                  <a:schemeClr val="tx1"/>
                </a:solidFill>
              </a:rPr>
              <a:t>странам</a:t>
            </a:r>
            <a:endParaRPr lang="ru-RU" b="1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79376" y="4559539"/>
            <a:ext cx="3024336" cy="144665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разделам статистики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096339" y="5042236"/>
            <a:ext cx="19147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фрагмент таблицы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8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65584" y="1085724"/>
            <a:ext cx="11391056" cy="9144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3.2. Количество (</a:t>
            </a:r>
            <a:r>
              <a:rPr lang="ru-RU" dirty="0" err="1"/>
              <a:t>ед</a:t>
            </a:r>
            <a:r>
              <a:rPr lang="ru-RU" dirty="0"/>
              <a:t>) / доля (%) форматов, </a:t>
            </a:r>
            <a:r>
              <a:rPr lang="ru-RU" dirty="0" smtClean="0"/>
              <a:t>предоставляемых </a:t>
            </a:r>
            <a:r>
              <a:rPr lang="ru-RU" dirty="0"/>
              <a:t>в иные сроки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основе артефакта «Соглашение о предоставлении»</a:t>
            </a:r>
            <a:r>
              <a:rPr lang="en-US" dirty="0" smtClean="0">
                <a:solidFill>
                  <a:srgbClr val="FF0000"/>
                </a:solidFill>
              </a:rPr>
              <a:t> (PA_</a:t>
            </a:r>
            <a:r>
              <a:rPr lang="ru-RU" dirty="0" smtClean="0">
                <a:solidFill>
                  <a:srgbClr val="FF0000"/>
                </a:solidFill>
              </a:rPr>
              <a:t>*) </a:t>
            </a:r>
            <a:r>
              <a:rPr lang="en-US" dirty="0">
                <a:solidFill>
                  <a:srgbClr val="FF0000"/>
                </a:solidFill>
              </a:rPr>
              <a:t>Provision Agreement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28" y="2034904"/>
            <a:ext cx="9590129" cy="454578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8933217" y="2578753"/>
            <a:ext cx="576064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50939" y="3368495"/>
            <a:ext cx="576064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33217" y="3368495"/>
            <a:ext cx="576064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51186" y="3746201"/>
            <a:ext cx="576064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33217" y="3763584"/>
            <a:ext cx="576064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50939" y="5926741"/>
            <a:ext cx="1425170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3119040" cy="365123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9</a:t>
            </a:fld>
            <a:endParaRPr lang="ru-RU" sz="1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472525" y="1320866"/>
            <a:ext cx="7920880" cy="1296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2.1. Количество (</a:t>
            </a:r>
            <a:r>
              <a:rPr lang="ru-RU" sz="1800" dirty="0" err="1"/>
              <a:t>ед</a:t>
            </a:r>
            <a:r>
              <a:rPr lang="ru-RU" sz="1800" dirty="0"/>
              <a:t>) / доля (%) показателей, предоставляемых </a:t>
            </a:r>
            <a:r>
              <a:rPr lang="ru-RU" sz="1800" dirty="0" smtClean="0">
                <a:solidFill>
                  <a:srgbClr val="FF0000"/>
                </a:solidFill>
              </a:rPr>
              <a:t>не </a:t>
            </a:r>
            <a:r>
              <a:rPr lang="ru-RU" sz="1800" dirty="0">
                <a:solidFill>
                  <a:srgbClr val="FF0000"/>
                </a:solidFill>
              </a:rPr>
              <a:t>всеми </a:t>
            </a:r>
            <a:r>
              <a:rPr lang="ru-RU" sz="1800" dirty="0" smtClean="0">
                <a:solidFill>
                  <a:srgbClr val="FF0000"/>
                </a:solidFill>
              </a:rPr>
              <a:t>государствами-членами</a:t>
            </a:r>
          </a:p>
          <a:p>
            <a:pPr marL="0" indent="0">
              <a:buNone/>
            </a:pPr>
            <a:r>
              <a:rPr lang="ru-RU" sz="1800" dirty="0" smtClean="0"/>
              <a:t>2.2</a:t>
            </a:r>
            <a:r>
              <a:rPr lang="ru-RU" sz="1800" dirty="0"/>
              <a:t>. Количество (</a:t>
            </a:r>
            <a:r>
              <a:rPr lang="ru-RU" sz="1800" dirty="0" err="1"/>
              <a:t>ед</a:t>
            </a:r>
            <a:r>
              <a:rPr lang="ru-RU" sz="1800" dirty="0"/>
              <a:t>) / доля (%) показателей, предоставляемых </a:t>
            </a:r>
            <a:r>
              <a:rPr lang="ru-RU" sz="1800" dirty="0" smtClean="0">
                <a:solidFill>
                  <a:srgbClr val="FF0000"/>
                </a:solidFill>
              </a:rPr>
              <a:t>не </a:t>
            </a:r>
            <a:r>
              <a:rPr lang="ru-RU" sz="1800" dirty="0">
                <a:solidFill>
                  <a:srgbClr val="FF0000"/>
                </a:solidFill>
              </a:rPr>
              <a:t>по всем </a:t>
            </a:r>
            <a:r>
              <a:rPr lang="ru-RU" sz="1800" dirty="0" err="1">
                <a:solidFill>
                  <a:srgbClr val="FF0000"/>
                </a:solidFill>
              </a:rPr>
              <a:t>разрезностям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28" y="3336274"/>
            <a:ext cx="4604300" cy="3099048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32" y="2839948"/>
            <a:ext cx="3595018" cy="3777935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86366" y="2839945"/>
            <a:ext cx="428752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основе списка кодов - </a:t>
            </a:r>
            <a:r>
              <a:rPr lang="en-US" b="1" dirty="0" err="1" smtClean="0">
                <a:solidFill>
                  <a:srgbClr val="FF0000"/>
                </a:solidFill>
              </a:rPr>
              <a:t>CL_NSI_INDICATOR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376549" y="4567156"/>
            <a:ext cx="281570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фрагмент </a:t>
            </a:r>
            <a:r>
              <a:rPr lang="en-US" dirty="0" err="1" smtClean="0"/>
              <a:t>CL_NSI_INDICATOR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3918" y="1376065"/>
            <a:ext cx="2274160" cy="1138773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Планируется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автоматизировать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18001" y="-1"/>
            <a:ext cx="12192000" cy="1020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Файл:Emblem of the Eurasian Economic Union.svg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806" y="55496"/>
            <a:ext cx="1411968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4"/>
          <p:cNvSpPr txBox="1">
            <a:spLocks/>
          </p:cNvSpPr>
          <p:nvPr/>
        </p:nvSpPr>
        <p:spPr>
          <a:xfrm>
            <a:off x="212271" y="255637"/>
            <a:ext cx="10202264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Индикаторы качества статистики ЕАЭС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506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Содержание</vt:lpstr>
      <vt:lpstr>Индикаторы качества статистики ЕАЭС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Косбергенов Сакен Кадиржанович</dc:creator>
  <cp:lastModifiedBy>Косбергенов Сакен Кадиржанович</cp:lastModifiedBy>
  <cp:revision>21</cp:revision>
  <dcterms:created xsi:type="dcterms:W3CDTF">2024-06-24T06:33:01Z</dcterms:created>
  <dcterms:modified xsi:type="dcterms:W3CDTF">2024-06-25T06:40:47Z</dcterms:modified>
</cp:coreProperties>
</file>