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8" r:id="rId4"/>
    <p:sldId id="269" r:id="rId5"/>
    <p:sldId id="270" r:id="rId6"/>
    <p:sldId id="281" r:id="rId7"/>
    <p:sldId id="282" r:id="rId8"/>
    <p:sldId id="283" r:id="rId9"/>
    <p:sldId id="273" r:id="rId10"/>
    <p:sldId id="274" r:id="rId11"/>
    <p:sldId id="277" r:id="rId12"/>
    <p:sldId id="267" r:id="rId13"/>
  </p:sldIdLst>
  <p:sldSz cx="12192000" cy="6858000"/>
  <p:notesSz cx="6669088" cy="98853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9F1"/>
    <a:srgbClr val="DDD9C3"/>
    <a:srgbClr val="F2DBDB"/>
    <a:srgbClr val="6D613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6"/>
    <p:restoredTop sz="94712"/>
  </p:normalViewPr>
  <p:slideViewPr>
    <p:cSldViewPr snapToGrid="0">
      <p:cViewPr varScale="1">
        <p:scale>
          <a:sx n="102" d="100"/>
          <a:sy n="102" d="100"/>
        </p:scale>
        <p:origin x="7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08678-1BDC-5E48-B4F2-670E01B752AB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3D0CD13-915F-A14E-97B8-0A199FFF2844}">
      <dgm:prSet phldrT="[Text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Потребности ЕЭК</a:t>
          </a:r>
          <a:endParaRPr lang="en-GB" sz="2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C9A54B-404C-AE41-8430-00E3CAC32529}" type="parTrans" cxnId="{26176014-719C-7548-B7F9-4CC8A4926CF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C1083D-4945-2A4E-9C38-82579B82797D}" type="sibTrans" cxnId="{26176014-719C-7548-B7F9-4CC8A4926CF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CDCE0C-2CD4-1F4A-A727-CD6F80BFDBD5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Форматы ЕЭК</a:t>
          </a: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, определяют: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2A5459-8781-0141-900B-117368252B6C}" type="parTrans" cxnId="{C45DB932-3E86-DE44-9E04-CCDD6A228A34}">
      <dgm:prSet/>
      <dgm:spPr>
        <a:ln w="38100">
          <a:solidFill>
            <a:srgbClr val="6D613F"/>
          </a:solidFill>
        </a:ln>
      </dgm:spPr>
      <dgm:t>
        <a:bodyPr/>
        <a:lstStyle/>
        <a:p>
          <a:endParaRPr lang="en-GB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B2C52B-E29A-9D46-A3BF-4065837A8F0A}" type="sibTrans" cxnId="{C45DB932-3E86-DE44-9E04-CCDD6A228A3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85DC4B-DC76-064D-98B6-6A2445CB62F6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b="1" dirty="0">
              <a:latin typeface="Arial" panose="020B0604020202020204" pitchFamily="34" charset="0"/>
              <a:cs typeface="Arial" panose="020B0604020202020204" pitchFamily="34" charset="0"/>
            </a:rPr>
            <a:t>Методологические пояснения ЕЭК</a:t>
          </a: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b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поясняют: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6E2FF8-BEC8-364A-B6B0-3A3E86B358E2}" type="parTrans" cxnId="{384B9388-7654-504C-BA8B-EB9D146B8FB2}">
      <dgm:prSet/>
      <dgm:spPr>
        <a:ln w="38100">
          <a:solidFill>
            <a:srgbClr val="6D613F"/>
          </a:solidFill>
        </a:ln>
      </dgm:spPr>
      <dgm:t>
        <a:bodyPr/>
        <a:lstStyle/>
        <a:p>
          <a:endParaRPr lang="en-GB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2F00CE-0C50-3445-A5E9-303E9DB15A10}" type="sibTrans" cxnId="{384B9388-7654-504C-BA8B-EB9D146B8FB2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4977E7-A254-2344-A6AC-3FCFC44A56C2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какие показатели (инд. 2.1)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C4A993-0AF6-CD40-8A17-8ACE076F423A}" type="parTrans" cxnId="{68C34D6F-0861-CC42-87B2-9381C95C37DC}">
      <dgm:prSet/>
      <dgm:spPr/>
      <dgm:t>
        <a:bodyPr/>
        <a:lstStyle/>
        <a:p>
          <a:endParaRPr lang="en-GB"/>
        </a:p>
      </dgm:t>
    </dgm:pt>
    <dgm:pt modelId="{C29AC2AF-F91A-6849-BA1F-77CF20933423}" type="sibTrans" cxnId="{68C34D6F-0861-CC42-87B2-9381C95C37DC}">
      <dgm:prSet/>
      <dgm:spPr/>
      <dgm:t>
        <a:bodyPr/>
        <a:lstStyle/>
        <a:p>
          <a:endParaRPr lang="en-GB"/>
        </a:p>
      </dgm:t>
    </dgm:pt>
    <dgm:pt modelId="{6BDF22E4-CE5F-5247-9AB1-5D9360DE4332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в какой </a:t>
          </a:r>
          <a:r>
            <a:rPr lang="ru-RU" sz="2400" dirty="0" err="1">
              <a:latin typeface="Arial" panose="020B0604020202020204" pitchFamily="34" charset="0"/>
              <a:cs typeface="Arial" panose="020B0604020202020204" pitchFamily="34" charset="0"/>
            </a:rPr>
            <a:t>разрезности</a:t>
          </a: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 (инд. 2.2)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29A0E-8115-5142-A208-8BDB25FA006A}" type="parTrans" cxnId="{A7834A92-8B8F-8C4E-A3A9-820E1B1B793F}">
      <dgm:prSet/>
      <dgm:spPr/>
      <dgm:t>
        <a:bodyPr/>
        <a:lstStyle/>
        <a:p>
          <a:endParaRPr lang="en-GB"/>
        </a:p>
      </dgm:t>
    </dgm:pt>
    <dgm:pt modelId="{99C34AC2-341A-974B-B10A-E5487F694A99}" type="sibTrans" cxnId="{A7834A92-8B8F-8C4E-A3A9-820E1B1B793F}">
      <dgm:prSet/>
      <dgm:spPr/>
      <dgm:t>
        <a:bodyPr/>
        <a:lstStyle/>
        <a:p>
          <a:endParaRPr lang="en-GB"/>
        </a:p>
      </dgm:t>
    </dgm:pt>
    <dgm:pt modelId="{CCCEB422-ACDC-3D43-A5FC-EB0F1F01B3B3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с какой периодичностью (инд. 2.3)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E1A532-1428-114E-BF8D-1F505E9558FB}" type="parTrans" cxnId="{AA624949-5B1A-8644-83C4-DC27EF8E53BC}">
      <dgm:prSet/>
      <dgm:spPr/>
      <dgm:t>
        <a:bodyPr/>
        <a:lstStyle/>
        <a:p>
          <a:endParaRPr lang="en-GB"/>
        </a:p>
      </dgm:t>
    </dgm:pt>
    <dgm:pt modelId="{8AB4ADFB-AA9B-DD41-93B2-9B9A92A85655}" type="sibTrans" cxnId="{AA624949-5B1A-8644-83C4-DC27EF8E53BC}">
      <dgm:prSet/>
      <dgm:spPr/>
      <dgm:t>
        <a:bodyPr/>
        <a:lstStyle/>
        <a:p>
          <a:endParaRPr lang="en-GB"/>
        </a:p>
      </dgm:t>
    </dgm:pt>
    <dgm:pt modelId="{DBC96CA5-4536-054E-AC1E-FD08110CA1DD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по какому стандарту (инд. 1.1)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39E05F-89A2-264A-97E4-E8CAC15D3D3B}" type="parTrans" cxnId="{58797B3B-DFF7-CA4A-9559-9C8A4DF0801A}">
      <dgm:prSet/>
      <dgm:spPr/>
      <dgm:t>
        <a:bodyPr/>
        <a:lstStyle/>
        <a:p>
          <a:endParaRPr lang="en-GB"/>
        </a:p>
      </dgm:t>
    </dgm:pt>
    <dgm:pt modelId="{D0E30260-3335-0446-AAA0-E374E2988AA6}" type="sibTrans" cxnId="{58797B3B-DFF7-CA4A-9559-9C8A4DF0801A}">
      <dgm:prSet/>
      <dgm:spPr/>
      <dgm:t>
        <a:bodyPr/>
        <a:lstStyle/>
        <a:p>
          <a:endParaRPr lang="en-GB"/>
        </a:p>
      </dgm:t>
    </dgm:pt>
    <dgm:pt modelId="{77FAA20D-FB0B-0749-8E19-8D297B671278}">
      <dgm:prSet phldrT="[Text]" custT="1"/>
      <dgm:spPr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6D613F"/>
          </a:solidFill>
        </a:ln>
      </dgm:spPr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охват/состав (инд. 1.1)</a:t>
          </a:r>
          <a:endParaRPr lang="en-GB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F89469-8602-CF41-882A-F9EE5160C793}" type="parTrans" cxnId="{051F8983-0F93-5E46-BD9C-2437C62FB369}">
      <dgm:prSet/>
      <dgm:spPr/>
      <dgm:t>
        <a:bodyPr/>
        <a:lstStyle/>
        <a:p>
          <a:endParaRPr lang="en-GB"/>
        </a:p>
      </dgm:t>
    </dgm:pt>
    <dgm:pt modelId="{45A5B394-ABF2-A844-B849-C3668CB037F1}" type="sibTrans" cxnId="{051F8983-0F93-5E46-BD9C-2437C62FB369}">
      <dgm:prSet/>
      <dgm:spPr/>
      <dgm:t>
        <a:bodyPr/>
        <a:lstStyle/>
        <a:p>
          <a:endParaRPr lang="en-GB"/>
        </a:p>
      </dgm:t>
    </dgm:pt>
    <dgm:pt modelId="{58DA81A3-25F6-E845-8E68-E2CBB30B9D18}" type="pres">
      <dgm:prSet presAssocID="{9F008678-1BDC-5E48-B4F2-670E01B752A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6746D86-ADCA-A24C-8C7C-ACD23AAA33B6}" type="pres">
      <dgm:prSet presAssocID="{F3D0CD13-915F-A14E-97B8-0A199FFF2844}" presName="root" presStyleCnt="0"/>
      <dgm:spPr/>
    </dgm:pt>
    <dgm:pt modelId="{FF0BC59E-5E6F-D044-AC43-1D6BEADF9BB3}" type="pres">
      <dgm:prSet presAssocID="{F3D0CD13-915F-A14E-97B8-0A199FFF2844}" presName="rootComposite" presStyleCnt="0"/>
      <dgm:spPr/>
    </dgm:pt>
    <dgm:pt modelId="{2FA5E784-AA50-F94E-BB46-46F547323F82}" type="pres">
      <dgm:prSet presAssocID="{F3D0CD13-915F-A14E-97B8-0A199FFF2844}" presName="rootText" presStyleLbl="node1" presStyleIdx="0" presStyleCnt="1" custScaleX="212136" custScaleY="40556"/>
      <dgm:spPr/>
      <dgm:t>
        <a:bodyPr/>
        <a:lstStyle/>
        <a:p>
          <a:endParaRPr lang="ru-RU"/>
        </a:p>
      </dgm:t>
    </dgm:pt>
    <dgm:pt modelId="{2A042AE9-E97A-8D4C-A481-AD1000AD0C27}" type="pres">
      <dgm:prSet presAssocID="{F3D0CD13-915F-A14E-97B8-0A199FFF2844}" presName="rootConnector" presStyleLbl="node1" presStyleIdx="0" presStyleCnt="1"/>
      <dgm:spPr/>
      <dgm:t>
        <a:bodyPr/>
        <a:lstStyle/>
        <a:p>
          <a:endParaRPr lang="ru-RU"/>
        </a:p>
      </dgm:t>
    </dgm:pt>
    <dgm:pt modelId="{04B7B50A-1383-964F-9EFD-B5423BD648AC}" type="pres">
      <dgm:prSet presAssocID="{F3D0CD13-915F-A14E-97B8-0A199FFF2844}" presName="childShape" presStyleCnt="0"/>
      <dgm:spPr/>
    </dgm:pt>
    <dgm:pt modelId="{26570775-D452-954B-B89D-C36AF8EC353E}" type="pres">
      <dgm:prSet presAssocID="{F12A5459-8781-0141-900B-117368252B6C}" presName="Name13" presStyleLbl="parChTrans1D2" presStyleIdx="0" presStyleCnt="2"/>
      <dgm:spPr/>
      <dgm:t>
        <a:bodyPr/>
        <a:lstStyle/>
        <a:p>
          <a:endParaRPr lang="ru-RU"/>
        </a:p>
      </dgm:t>
    </dgm:pt>
    <dgm:pt modelId="{C7CB9EB4-5726-A548-A3C4-F3E33F756474}" type="pres">
      <dgm:prSet presAssocID="{B0CDCE0C-2CD4-1F4A-A727-CD6F80BFDBD5}" presName="childText" presStyleLbl="bgAcc1" presStyleIdx="0" presStyleCnt="2" custScaleX="225495" custScaleY="100225" custLinFactNeighborX="354" custLinFactNeighborY="-10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CB8973-5EC3-4F43-BC0D-86A642158B7A}" type="pres">
      <dgm:prSet presAssocID="{316E2FF8-BEC8-364A-B6B0-3A3E86B358E2}" presName="Name13" presStyleLbl="parChTrans1D2" presStyleIdx="1" presStyleCnt="2"/>
      <dgm:spPr/>
      <dgm:t>
        <a:bodyPr/>
        <a:lstStyle/>
        <a:p>
          <a:endParaRPr lang="ru-RU"/>
        </a:p>
      </dgm:t>
    </dgm:pt>
    <dgm:pt modelId="{65FE96C0-8A00-4342-9A60-253A18CAAC48}" type="pres">
      <dgm:prSet presAssocID="{5585DC4B-DC76-064D-98B6-6A2445CB62F6}" presName="childText" presStyleLbl="bgAcc1" presStyleIdx="1" presStyleCnt="2" custScaleX="225640" custScaleY="91391" custLinFactNeighborX="1733" custLinFactNeighborY="-7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A00A07-9538-9C47-9FC6-918E95FB7F86}" type="presOf" srcId="{77FAA20D-FB0B-0749-8E19-8D297B671278}" destId="{65FE96C0-8A00-4342-9A60-253A18CAAC48}" srcOrd="0" destOrd="2" presId="urn:microsoft.com/office/officeart/2005/8/layout/hierarchy3"/>
    <dgm:cxn modelId="{DE82E3A3-C7CC-2B4F-BC7C-CB727085CF74}" type="presOf" srcId="{F3D0CD13-915F-A14E-97B8-0A199FFF2844}" destId="{2A042AE9-E97A-8D4C-A481-AD1000AD0C27}" srcOrd="1" destOrd="0" presId="urn:microsoft.com/office/officeart/2005/8/layout/hierarchy3"/>
    <dgm:cxn modelId="{26176014-719C-7548-B7F9-4CC8A4926CF8}" srcId="{9F008678-1BDC-5E48-B4F2-670E01B752AB}" destId="{F3D0CD13-915F-A14E-97B8-0A199FFF2844}" srcOrd="0" destOrd="0" parTransId="{F9C9A54B-404C-AE41-8430-00E3CAC32529}" sibTransId="{47C1083D-4945-2A4E-9C38-82579B82797D}"/>
    <dgm:cxn modelId="{54D6A718-EFCF-B34F-AF20-2A5F5B6F4466}" type="presOf" srcId="{CCCEB422-ACDC-3D43-A5FC-EB0F1F01B3B3}" destId="{C7CB9EB4-5726-A548-A3C4-F3E33F756474}" srcOrd="0" destOrd="3" presId="urn:microsoft.com/office/officeart/2005/8/layout/hierarchy3"/>
    <dgm:cxn modelId="{A7834A92-8B8F-8C4E-A3A9-820E1B1B793F}" srcId="{B0CDCE0C-2CD4-1F4A-A727-CD6F80BFDBD5}" destId="{6BDF22E4-CE5F-5247-9AB1-5D9360DE4332}" srcOrd="1" destOrd="0" parTransId="{CF629A0E-8115-5142-A208-8BDB25FA006A}" sibTransId="{99C34AC2-341A-974B-B10A-E5487F694A99}"/>
    <dgm:cxn modelId="{B64E3B68-B13D-1C41-AAFF-FE0FB83285B6}" type="presOf" srcId="{B0CDCE0C-2CD4-1F4A-A727-CD6F80BFDBD5}" destId="{C7CB9EB4-5726-A548-A3C4-F3E33F756474}" srcOrd="0" destOrd="0" presId="urn:microsoft.com/office/officeart/2005/8/layout/hierarchy3"/>
    <dgm:cxn modelId="{3D5F0A59-8DFB-364C-BD0C-2DB8386A3D07}" type="presOf" srcId="{6BDF22E4-CE5F-5247-9AB1-5D9360DE4332}" destId="{C7CB9EB4-5726-A548-A3C4-F3E33F756474}" srcOrd="0" destOrd="2" presId="urn:microsoft.com/office/officeart/2005/8/layout/hierarchy3"/>
    <dgm:cxn modelId="{79A54CFA-2A52-6B4F-9410-4790627CF222}" type="presOf" srcId="{DBC96CA5-4536-054E-AC1E-FD08110CA1DD}" destId="{65FE96C0-8A00-4342-9A60-253A18CAAC48}" srcOrd="0" destOrd="1" presId="urn:microsoft.com/office/officeart/2005/8/layout/hierarchy3"/>
    <dgm:cxn modelId="{3E723651-6624-B34B-907E-3F0CADCEF825}" type="presOf" srcId="{316E2FF8-BEC8-364A-B6B0-3A3E86B358E2}" destId="{2CCB8973-5EC3-4F43-BC0D-86A642158B7A}" srcOrd="0" destOrd="0" presId="urn:microsoft.com/office/officeart/2005/8/layout/hierarchy3"/>
    <dgm:cxn modelId="{DC731952-FBBC-FB4C-AE34-F7DF4951988D}" type="presOf" srcId="{5585DC4B-DC76-064D-98B6-6A2445CB62F6}" destId="{65FE96C0-8A00-4342-9A60-253A18CAAC48}" srcOrd="0" destOrd="0" presId="urn:microsoft.com/office/officeart/2005/8/layout/hierarchy3"/>
    <dgm:cxn modelId="{58797B3B-DFF7-CA4A-9559-9C8A4DF0801A}" srcId="{5585DC4B-DC76-064D-98B6-6A2445CB62F6}" destId="{DBC96CA5-4536-054E-AC1E-FD08110CA1DD}" srcOrd="0" destOrd="0" parTransId="{9C39E05F-89A2-264A-97E4-E8CAC15D3D3B}" sibTransId="{D0E30260-3335-0446-AAA0-E374E2988AA6}"/>
    <dgm:cxn modelId="{3BF7AEC9-F196-FB40-807B-9BF1B33DA4FE}" type="presOf" srcId="{F3D0CD13-915F-A14E-97B8-0A199FFF2844}" destId="{2FA5E784-AA50-F94E-BB46-46F547323F82}" srcOrd="0" destOrd="0" presId="urn:microsoft.com/office/officeart/2005/8/layout/hierarchy3"/>
    <dgm:cxn modelId="{051F8983-0F93-5E46-BD9C-2437C62FB369}" srcId="{5585DC4B-DC76-064D-98B6-6A2445CB62F6}" destId="{77FAA20D-FB0B-0749-8E19-8D297B671278}" srcOrd="1" destOrd="0" parTransId="{66F89469-8602-CF41-882A-F9EE5160C793}" sibTransId="{45A5B394-ABF2-A844-B849-C3668CB037F1}"/>
    <dgm:cxn modelId="{D93BE183-B086-324E-AB36-25F90BBF7E19}" type="presOf" srcId="{734977E7-A254-2344-A6AC-3FCFC44A56C2}" destId="{C7CB9EB4-5726-A548-A3C4-F3E33F756474}" srcOrd="0" destOrd="1" presId="urn:microsoft.com/office/officeart/2005/8/layout/hierarchy3"/>
    <dgm:cxn modelId="{95F7D612-5547-8947-B310-59EEC25FE14A}" type="presOf" srcId="{9F008678-1BDC-5E48-B4F2-670E01B752AB}" destId="{58DA81A3-25F6-E845-8E68-E2CBB30B9D18}" srcOrd="0" destOrd="0" presId="urn:microsoft.com/office/officeart/2005/8/layout/hierarchy3"/>
    <dgm:cxn modelId="{C45DB932-3E86-DE44-9E04-CCDD6A228A34}" srcId="{F3D0CD13-915F-A14E-97B8-0A199FFF2844}" destId="{B0CDCE0C-2CD4-1F4A-A727-CD6F80BFDBD5}" srcOrd="0" destOrd="0" parTransId="{F12A5459-8781-0141-900B-117368252B6C}" sibTransId="{2CB2C52B-E29A-9D46-A3BF-4065837A8F0A}"/>
    <dgm:cxn modelId="{68C34D6F-0861-CC42-87B2-9381C95C37DC}" srcId="{B0CDCE0C-2CD4-1F4A-A727-CD6F80BFDBD5}" destId="{734977E7-A254-2344-A6AC-3FCFC44A56C2}" srcOrd="0" destOrd="0" parTransId="{59C4A993-0AF6-CD40-8A17-8ACE076F423A}" sibTransId="{C29AC2AF-F91A-6849-BA1F-77CF20933423}"/>
    <dgm:cxn modelId="{AA624949-5B1A-8644-83C4-DC27EF8E53BC}" srcId="{B0CDCE0C-2CD4-1F4A-A727-CD6F80BFDBD5}" destId="{CCCEB422-ACDC-3D43-A5FC-EB0F1F01B3B3}" srcOrd="2" destOrd="0" parTransId="{7EE1A532-1428-114E-BF8D-1F505E9558FB}" sibTransId="{8AB4ADFB-AA9B-DD41-93B2-9B9A92A85655}"/>
    <dgm:cxn modelId="{384B9388-7654-504C-BA8B-EB9D146B8FB2}" srcId="{F3D0CD13-915F-A14E-97B8-0A199FFF2844}" destId="{5585DC4B-DC76-064D-98B6-6A2445CB62F6}" srcOrd="1" destOrd="0" parTransId="{316E2FF8-BEC8-364A-B6B0-3A3E86B358E2}" sibTransId="{1D2F00CE-0C50-3445-A5E9-303E9DB15A10}"/>
    <dgm:cxn modelId="{E55BE77A-217A-A542-B834-0A920C6BBF29}" type="presOf" srcId="{F12A5459-8781-0141-900B-117368252B6C}" destId="{26570775-D452-954B-B89D-C36AF8EC353E}" srcOrd="0" destOrd="0" presId="urn:microsoft.com/office/officeart/2005/8/layout/hierarchy3"/>
    <dgm:cxn modelId="{90255B60-35EE-894E-83F9-57E542312456}" type="presParOf" srcId="{58DA81A3-25F6-E845-8E68-E2CBB30B9D18}" destId="{C6746D86-ADCA-A24C-8C7C-ACD23AAA33B6}" srcOrd="0" destOrd="0" presId="urn:microsoft.com/office/officeart/2005/8/layout/hierarchy3"/>
    <dgm:cxn modelId="{EB4A837D-42CD-C84E-B3B8-EECCDF21F35D}" type="presParOf" srcId="{C6746D86-ADCA-A24C-8C7C-ACD23AAA33B6}" destId="{FF0BC59E-5E6F-D044-AC43-1D6BEADF9BB3}" srcOrd="0" destOrd="0" presId="urn:microsoft.com/office/officeart/2005/8/layout/hierarchy3"/>
    <dgm:cxn modelId="{2FBA6BB8-CF2D-954A-863D-FA3A40B4A0CA}" type="presParOf" srcId="{FF0BC59E-5E6F-D044-AC43-1D6BEADF9BB3}" destId="{2FA5E784-AA50-F94E-BB46-46F547323F82}" srcOrd="0" destOrd="0" presId="urn:microsoft.com/office/officeart/2005/8/layout/hierarchy3"/>
    <dgm:cxn modelId="{AFD6C42C-5CA3-A048-AA67-98686D921B0E}" type="presParOf" srcId="{FF0BC59E-5E6F-D044-AC43-1D6BEADF9BB3}" destId="{2A042AE9-E97A-8D4C-A481-AD1000AD0C27}" srcOrd="1" destOrd="0" presId="urn:microsoft.com/office/officeart/2005/8/layout/hierarchy3"/>
    <dgm:cxn modelId="{B40450BD-02E8-6A4D-9AAB-8ED4E8310049}" type="presParOf" srcId="{C6746D86-ADCA-A24C-8C7C-ACD23AAA33B6}" destId="{04B7B50A-1383-964F-9EFD-B5423BD648AC}" srcOrd="1" destOrd="0" presId="urn:microsoft.com/office/officeart/2005/8/layout/hierarchy3"/>
    <dgm:cxn modelId="{799B949E-9DAB-0742-B4E0-7028B7BF1A5E}" type="presParOf" srcId="{04B7B50A-1383-964F-9EFD-B5423BD648AC}" destId="{26570775-D452-954B-B89D-C36AF8EC353E}" srcOrd="0" destOrd="0" presId="urn:microsoft.com/office/officeart/2005/8/layout/hierarchy3"/>
    <dgm:cxn modelId="{6212502B-26E0-8C43-B0E2-5A10C23D79BE}" type="presParOf" srcId="{04B7B50A-1383-964F-9EFD-B5423BD648AC}" destId="{C7CB9EB4-5726-A548-A3C4-F3E33F756474}" srcOrd="1" destOrd="0" presId="urn:microsoft.com/office/officeart/2005/8/layout/hierarchy3"/>
    <dgm:cxn modelId="{A446488C-0F30-E044-8B52-F343D88103DB}" type="presParOf" srcId="{04B7B50A-1383-964F-9EFD-B5423BD648AC}" destId="{2CCB8973-5EC3-4F43-BC0D-86A642158B7A}" srcOrd="2" destOrd="0" presId="urn:microsoft.com/office/officeart/2005/8/layout/hierarchy3"/>
    <dgm:cxn modelId="{DBF480A6-4C26-4845-8D1C-C2F7DF78F4D3}" type="presParOf" srcId="{04B7B50A-1383-964F-9EFD-B5423BD648AC}" destId="{65FE96C0-8A00-4342-9A60-253A18CAAC4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54A750-3E0C-5F45-A20C-26C293169446}" type="doc">
      <dgm:prSet loTypeId="urn:microsoft.com/office/officeart/2005/8/layout/process2" loCatId="" qsTypeId="urn:microsoft.com/office/officeart/2005/8/quickstyle/simple3" qsCatId="simple" csTypeId="urn:microsoft.com/office/officeart/2005/8/colors/colorful3" csCatId="colorful" phldr="1"/>
      <dgm:spPr/>
    </dgm:pt>
    <dgm:pt modelId="{0008752B-C656-9D45-920F-4CA987563E00}">
      <dgm:prSet phldrT="[Text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Согласование проектов форматов ЕЭК на подкомитете / рабочей группе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64D8C5-816D-3644-8825-E369678EAB1A}" type="parTrans" cxnId="{F12460F3-893A-AE4F-902B-4EDBB7BAD558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2D2C3-1FBA-6240-99F0-06A0A4525C3B}" type="sibTrans" cxnId="{F12460F3-893A-AE4F-902B-4EDBB7BAD558}">
      <dgm:prSet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2104F-050C-8748-A92A-B056E12116A5}">
      <dgm:prSet phldrT="[Text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Фиксация отклонений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CA0ECE-427E-8741-A8AE-3FBA1CA445DE}" type="parTrans" cxnId="{25D78EED-6C95-E641-B535-EC6CB0F741CA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0DA7B4-A7BB-E94C-8AA8-924EDFADD600}" type="sibTrans" cxnId="{25D78EED-6C95-E641-B535-EC6CB0F741CA}">
      <dgm:prSet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DA362-C299-2F4E-B43F-4334D50D48AE}">
      <dgm:prSet phldrT="[Text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Метаданные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SDMX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B051AA-2D96-6A42-B839-49A3F4C9D844}" type="parTrans" cxnId="{9CEDD972-E528-7446-AAA7-D6CE0ABC3F2F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0FE287-CBB0-6742-8563-3C7923EE7DE9}" type="sibTrans" cxnId="{9CEDD972-E528-7446-AAA7-D6CE0ABC3F2F}">
      <dgm:prSet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181F50-9562-4A49-993E-8607FF66F542}">
      <dgm:prSet phldrT="[Text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Определения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BE581D-EBB0-0941-9B07-ABADD6812655}" type="parTrans" cxnId="{2296BB40-1681-814F-84B5-99F3126B2E6C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0CD23C-5597-1B46-8997-89021BB3700F}" type="sibTrans" cxnId="{2296BB40-1681-814F-84B5-99F3126B2E6C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5B9D57-8CF3-CC45-8863-A2C0F80FCB6F}" type="pres">
      <dgm:prSet presAssocID="{B354A750-3E0C-5F45-A20C-26C293169446}" presName="linearFlow" presStyleCnt="0">
        <dgm:presLayoutVars>
          <dgm:resizeHandles val="exact"/>
        </dgm:presLayoutVars>
      </dgm:prSet>
      <dgm:spPr/>
    </dgm:pt>
    <dgm:pt modelId="{057AFE9A-5912-FD48-B370-6678E611B596}" type="pres">
      <dgm:prSet presAssocID="{0008752B-C656-9D45-920F-4CA987563E0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6E58E-5AC8-864E-8805-3D2DCEC8710F}" type="pres">
      <dgm:prSet presAssocID="{9EE2D2C3-1FBA-6240-99F0-06A0A4525C3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B5B214C-1DF9-424C-BA53-FF4F360551BE}" type="pres">
      <dgm:prSet presAssocID="{9EE2D2C3-1FBA-6240-99F0-06A0A4525C3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DB850462-0477-084E-B092-C371F087FCFB}" type="pres">
      <dgm:prSet presAssocID="{31B2104F-050C-8748-A92A-B056E12116A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07F1E-2327-044A-A569-1002A3749436}" type="pres">
      <dgm:prSet presAssocID="{3C0DA7B4-A7BB-E94C-8AA8-924EDFADD60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07ADECBD-F51E-2643-8527-379E26A4BFFB}" type="pres">
      <dgm:prSet presAssocID="{3C0DA7B4-A7BB-E94C-8AA8-924EDFADD60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63EF82C-373F-A544-A2D8-40D574EBBF5B}" type="pres">
      <dgm:prSet presAssocID="{1FCDA362-C299-2F4E-B43F-4334D50D48A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C8355-AEB5-8243-951C-1077BA4E1CFC}" type="pres">
      <dgm:prSet presAssocID="{B50FE287-CBB0-6742-8563-3C7923EE7DE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99F9EFB-431F-7342-84BF-1F9CA0EE2D9B}" type="pres">
      <dgm:prSet presAssocID="{B50FE287-CBB0-6742-8563-3C7923EE7DE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B6E54496-F45F-814D-9BD5-A21C018721AF}" type="pres">
      <dgm:prSet presAssocID="{12181F50-9562-4A49-993E-8607FF66F54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96E7BA-4073-7248-8C4F-145ABF1704F7}" type="presOf" srcId="{9EE2D2C3-1FBA-6240-99F0-06A0A4525C3B}" destId="{FB5B214C-1DF9-424C-BA53-FF4F360551BE}" srcOrd="1" destOrd="0" presId="urn:microsoft.com/office/officeart/2005/8/layout/process2"/>
    <dgm:cxn modelId="{437DE56C-CA2F-8049-9D97-912C89BC2ABC}" type="presOf" srcId="{3C0DA7B4-A7BB-E94C-8AA8-924EDFADD600}" destId="{FA407F1E-2327-044A-A569-1002A3749436}" srcOrd="0" destOrd="0" presId="urn:microsoft.com/office/officeart/2005/8/layout/process2"/>
    <dgm:cxn modelId="{25D78EED-6C95-E641-B535-EC6CB0F741CA}" srcId="{B354A750-3E0C-5F45-A20C-26C293169446}" destId="{31B2104F-050C-8748-A92A-B056E12116A5}" srcOrd="1" destOrd="0" parTransId="{E2CA0ECE-427E-8741-A8AE-3FBA1CA445DE}" sibTransId="{3C0DA7B4-A7BB-E94C-8AA8-924EDFADD600}"/>
    <dgm:cxn modelId="{40929233-3DFF-904B-9955-35A599FEB0B3}" type="presOf" srcId="{B50FE287-CBB0-6742-8563-3C7923EE7DE9}" destId="{E99F9EFB-431F-7342-84BF-1F9CA0EE2D9B}" srcOrd="1" destOrd="0" presId="urn:microsoft.com/office/officeart/2005/8/layout/process2"/>
    <dgm:cxn modelId="{E5A967CC-AF11-5942-B918-B03E10ABDC75}" type="presOf" srcId="{B50FE287-CBB0-6742-8563-3C7923EE7DE9}" destId="{66DC8355-AEB5-8243-951C-1077BA4E1CFC}" srcOrd="0" destOrd="0" presId="urn:microsoft.com/office/officeart/2005/8/layout/process2"/>
    <dgm:cxn modelId="{1E09249B-2747-4D40-BD3E-7171E752F4B2}" type="presOf" srcId="{12181F50-9562-4A49-993E-8607FF66F542}" destId="{B6E54496-F45F-814D-9BD5-A21C018721AF}" srcOrd="0" destOrd="0" presId="urn:microsoft.com/office/officeart/2005/8/layout/process2"/>
    <dgm:cxn modelId="{F8335E2C-AFEE-574D-B569-F7EA8F04D4BA}" type="presOf" srcId="{31B2104F-050C-8748-A92A-B056E12116A5}" destId="{DB850462-0477-084E-B092-C371F087FCFB}" srcOrd="0" destOrd="0" presId="urn:microsoft.com/office/officeart/2005/8/layout/process2"/>
    <dgm:cxn modelId="{7B317EEB-F246-FE4A-81A6-B7A214435822}" type="presOf" srcId="{1FCDA362-C299-2F4E-B43F-4334D50D48AE}" destId="{E63EF82C-373F-A544-A2D8-40D574EBBF5B}" srcOrd="0" destOrd="0" presId="urn:microsoft.com/office/officeart/2005/8/layout/process2"/>
    <dgm:cxn modelId="{04D495B9-095B-0949-87CB-4398380A4F5B}" type="presOf" srcId="{0008752B-C656-9D45-920F-4CA987563E00}" destId="{057AFE9A-5912-FD48-B370-6678E611B596}" srcOrd="0" destOrd="0" presId="urn:microsoft.com/office/officeart/2005/8/layout/process2"/>
    <dgm:cxn modelId="{9896495A-3BAC-0549-90CB-294C4589A752}" type="presOf" srcId="{B354A750-3E0C-5F45-A20C-26C293169446}" destId="{E05B9D57-8CF3-CC45-8863-A2C0F80FCB6F}" srcOrd="0" destOrd="0" presId="urn:microsoft.com/office/officeart/2005/8/layout/process2"/>
    <dgm:cxn modelId="{2296BB40-1681-814F-84B5-99F3126B2E6C}" srcId="{B354A750-3E0C-5F45-A20C-26C293169446}" destId="{12181F50-9562-4A49-993E-8607FF66F542}" srcOrd="3" destOrd="0" parTransId="{AEBE581D-EBB0-0941-9B07-ABADD6812655}" sibTransId="{C60CD23C-5597-1B46-8997-89021BB3700F}"/>
    <dgm:cxn modelId="{C8568981-73C3-774D-A607-5E21322B4AD1}" type="presOf" srcId="{9EE2D2C3-1FBA-6240-99F0-06A0A4525C3B}" destId="{2416E58E-5AC8-864E-8805-3D2DCEC8710F}" srcOrd="0" destOrd="0" presId="urn:microsoft.com/office/officeart/2005/8/layout/process2"/>
    <dgm:cxn modelId="{9CEDD972-E528-7446-AAA7-D6CE0ABC3F2F}" srcId="{B354A750-3E0C-5F45-A20C-26C293169446}" destId="{1FCDA362-C299-2F4E-B43F-4334D50D48AE}" srcOrd="2" destOrd="0" parTransId="{06B051AA-2D96-6A42-B839-49A3F4C9D844}" sibTransId="{B50FE287-CBB0-6742-8563-3C7923EE7DE9}"/>
    <dgm:cxn modelId="{2B0082F3-3799-C343-980E-2F80F47C7D33}" type="presOf" srcId="{3C0DA7B4-A7BB-E94C-8AA8-924EDFADD600}" destId="{07ADECBD-F51E-2643-8527-379E26A4BFFB}" srcOrd="1" destOrd="0" presId="urn:microsoft.com/office/officeart/2005/8/layout/process2"/>
    <dgm:cxn modelId="{F12460F3-893A-AE4F-902B-4EDBB7BAD558}" srcId="{B354A750-3E0C-5F45-A20C-26C293169446}" destId="{0008752B-C656-9D45-920F-4CA987563E00}" srcOrd="0" destOrd="0" parTransId="{8064D8C5-816D-3644-8825-E369678EAB1A}" sibTransId="{9EE2D2C3-1FBA-6240-99F0-06A0A4525C3B}"/>
    <dgm:cxn modelId="{C1D8498E-731E-804A-9794-20D006F259F5}" type="presParOf" srcId="{E05B9D57-8CF3-CC45-8863-A2C0F80FCB6F}" destId="{057AFE9A-5912-FD48-B370-6678E611B596}" srcOrd="0" destOrd="0" presId="urn:microsoft.com/office/officeart/2005/8/layout/process2"/>
    <dgm:cxn modelId="{3CE144B9-F62F-3A4F-B77D-502BCCCC5C8B}" type="presParOf" srcId="{E05B9D57-8CF3-CC45-8863-A2C0F80FCB6F}" destId="{2416E58E-5AC8-864E-8805-3D2DCEC8710F}" srcOrd="1" destOrd="0" presId="urn:microsoft.com/office/officeart/2005/8/layout/process2"/>
    <dgm:cxn modelId="{F553F264-2B59-074C-A227-316E0A974BC1}" type="presParOf" srcId="{2416E58E-5AC8-864E-8805-3D2DCEC8710F}" destId="{FB5B214C-1DF9-424C-BA53-FF4F360551BE}" srcOrd="0" destOrd="0" presId="urn:microsoft.com/office/officeart/2005/8/layout/process2"/>
    <dgm:cxn modelId="{8080F56F-E759-4141-A9E7-7201E857460D}" type="presParOf" srcId="{E05B9D57-8CF3-CC45-8863-A2C0F80FCB6F}" destId="{DB850462-0477-084E-B092-C371F087FCFB}" srcOrd="2" destOrd="0" presId="urn:microsoft.com/office/officeart/2005/8/layout/process2"/>
    <dgm:cxn modelId="{9A7B22AA-AA05-DF46-A78C-A41B84D17DA0}" type="presParOf" srcId="{E05B9D57-8CF3-CC45-8863-A2C0F80FCB6F}" destId="{FA407F1E-2327-044A-A569-1002A3749436}" srcOrd="3" destOrd="0" presId="urn:microsoft.com/office/officeart/2005/8/layout/process2"/>
    <dgm:cxn modelId="{B94927B4-B581-EF4E-B18F-8D0151DB3D75}" type="presParOf" srcId="{FA407F1E-2327-044A-A569-1002A3749436}" destId="{07ADECBD-F51E-2643-8527-379E26A4BFFB}" srcOrd="0" destOrd="0" presId="urn:microsoft.com/office/officeart/2005/8/layout/process2"/>
    <dgm:cxn modelId="{1A025B81-7DF7-8343-8B42-0459A0C46BCC}" type="presParOf" srcId="{E05B9D57-8CF3-CC45-8863-A2C0F80FCB6F}" destId="{E63EF82C-373F-A544-A2D8-40D574EBBF5B}" srcOrd="4" destOrd="0" presId="urn:microsoft.com/office/officeart/2005/8/layout/process2"/>
    <dgm:cxn modelId="{082F4036-C732-354D-A945-34EBE495EC16}" type="presParOf" srcId="{E05B9D57-8CF3-CC45-8863-A2C0F80FCB6F}" destId="{66DC8355-AEB5-8243-951C-1077BA4E1CFC}" srcOrd="5" destOrd="0" presId="urn:microsoft.com/office/officeart/2005/8/layout/process2"/>
    <dgm:cxn modelId="{7DFA9A7E-C9EE-3D40-AD9E-121B433D076E}" type="presParOf" srcId="{66DC8355-AEB5-8243-951C-1077BA4E1CFC}" destId="{E99F9EFB-431F-7342-84BF-1F9CA0EE2D9B}" srcOrd="0" destOrd="0" presId="urn:microsoft.com/office/officeart/2005/8/layout/process2"/>
    <dgm:cxn modelId="{94AED79E-0415-8642-B3CC-54C0FF791163}" type="presParOf" srcId="{E05B9D57-8CF3-CC45-8863-A2C0F80FCB6F}" destId="{B6E54496-F45F-814D-9BD5-A21C018721A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54A750-3E0C-5F45-A20C-26C293169446}" type="doc">
      <dgm:prSet loTypeId="urn:microsoft.com/office/officeart/2005/8/layout/process2" loCatId="" qsTypeId="urn:microsoft.com/office/officeart/2005/8/quickstyle/simple3" qsCatId="simple" csTypeId="urn:microsoft.com/office/officeart/2005/8/colors/colorful3" csCatId="colorful" phldr="1"/>
      <dgm:spPr/>
    </dgm:pt>
    <dgm:pt modelId="{0008752B-C656-9D45-920F-4CA987563E00}">
      <dgm:prSet phldrT="[Text]"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Получение форматов ЕЭК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64D8C5-816D-3644-8825-E369678EAB1A}" type="parTrans" cxnId="{F12460F3-893A-AE4F-902B-4EDBB7BAD558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E2D2C3-1FBA-6240-99F0-06A0A4525C3B}" type="sibTrans" cxnId="{F12460F3-893A-AE4F-902B-4EDBB7BAD558}">
      <dgm:prSet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B2104F-050C-8748-A92A-B056E12116A5}">
      <dgm:prSet phldrT="[Text]"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Учет примечаний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CA0ECE-427E-8741-A8AE-3FBA1CA445DE}" type="parTrans" cxnId="{25D78EED-6C95-E641-B535-EC6CB0F741CA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0DA7B4-A7BB-E94C-8AA8-924EDFADD600}" type="sibTrans" cxnId="{25D78EED-6C95-E641-B535-EC6CB0F741CA}">
      <dgm:prSet custT="1"/>
      <dgm:sp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DA362-C299-2F4E-B43F-4334D50D48AE}">
      <dgm:prSet phldrT="[Text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2000" dirty="0">
              <a:latin typeface="Arial" panose="020B0604020202020204" pitchFamily="34" charset="0"/>
              <a:cs typeface="Arial" panose="020B0604020202020204" pitchFamily="34" charset="0"/>
            </a:rPr>
            <a:t>Метаданные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SDMX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B051AA-2D96-6A42-B839-49A3F4C9D844}" type="parTrans" cxnId="{9CEDD972-E528-7446-AAA7-D6CE0ABC3F2F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0FE287-CBB0-6742-8563-3C7923EE7DE9}" type="sibTrans" cxnId="{9CEDD972-E528-7446-AAA7-D6CE0ABC3F2F}">
      <dgm:prSet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181F50-9562-4A49-993E-8607FF66F542}">
      <dgm:prSet phldrT="[Text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2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Comments</a:t>
          </a:r>
          <a:endParaRPr lang="en-GB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BE581D-EBB0-0941-9B07-ABADD6812655}" type="parTrans" cxnId="{2296BB40-1681-814F-84B5-99F3126B2E6C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0CD23C-5597-1B46-8997-89021BB3700F}" type="sibTrans" cxnId="{2296BB40-1681-814F-84B5-99F3126B2E6C}">
      <dgm:prSet/>
      <dgm:spPr/>
      <dgm:t>
        <a:bodyPr/>
        <a:lstStyle/>
        <a:p>
          <a:endParaRPr lang="en-GB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5B9D57-8CF3-CC45-8863-A2C0F80FCB6F}" type="pres">
      <dgm:prSet presAssocID="{B354A750-3E0C-5F45-A20C-26C293169446}" presName="linearFlow" presStyleCnt="0">
        <dgm:presLayoutVars>
          <dgm:resizeHandles val="exact"/>
        </dgm:presLayoutVars>
      </dgm:prSet>
      <dgm:spPr/>
    </dgm:pt>
    <dgm:pt modelId="{057AFE9A-5912-FD48-B370-6678E611B596}" type="pres">
      <dgm:prSet presAssocID="{0008752B-C656-9D45-920F-4CA987563E00}" presName="node" presStyleLbl="node1" presStyleIdx="0" presStyleCnt="4" custScaleX="1919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6E58E-5AC8-864E-8805-3D2DCEC8710F}" type="pres">
      <dgm:prSet presAssocID="{9EE2D2C3-1FBA-6240-99F0-06A0A4525C3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FB5B214C-1DF9-424C-BA53-FF4F360551BE}" type="pres">
      <dgm:prSet presAssocID="{9EE2D2C3-1FBA-6240-99F0-06A0A4525C3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3E363E2-00A8-4240-ABCC-0C0366770581}" type="pres">
      <dgm:prSet presAssocID="{31B2104F-050C-8748-A92A-B056E12116A5}" presName="node" presStyleLbl="node1" presStyleIdx="1" presStyleCnt="4" custScaleX="190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210D5-5CCD-A348-A294-E23C14A98666}" type="pres">
      <dgm:prSet presAssocID="{3C0DA7B4-A7BB-E94C-8AA8-924EDFADD60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DCC3D70-E4E9-4448-A61E-D4A18632264F}" type="pres">
      <dgm:prSet presAssocID="{3C0DA7B4-A7BB-E94C-8AA8-924EDFADD60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E63EF82C-373F-A544-A2D8-40D574EBBF5B}" type="pres">
      <dgm:prSet presAssocID="{1FCDA362-C299-2F4E-B43F-4334D50D48AE}" presName="node" presStyleLbl="node1" presStyleIdx="2" presStyleCnt="4" custScaleX="192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C8355-AEB5-8243-951C-1077BA4E1CFC}" type="pres">
      <dgm:prSet presAssocID="{B50FE287-CBB0-6742-8563-3C7923EE7DE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99F9EFB-431F-7342-84BF-1F9CA0EE2D9B}" type="pres">
      <dgm:prSet presAssocID="{B50FE287-CBB0-6742-8563-3C7923EE7DE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B6E54496-F45F-814D-9BD5-A21C018721AF}" type="pres">
      <dgm:prSet presAssocID="{12181F50-9562-4A49-993E-8607FF66F542}" presName="node" presStyleLbl="node1" presStyleIdx="3" presStyleCnt="4" custScaleX="192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96E7BA-4073-7248-8C4F-145ABF1704F7}" type="presOf" srcId="{9EE2D2C3-1FBA-6240-99F0-06A0A4525C3B}" destId="{FB5B214C-1DF9-424C-BA53-FF4F360551BE}" srcOrd="1" destOrd="0" presId="urn:microsoft.com/office/officeart/2005/8/layout/process2"/>
    <dgm:cxn modelId="{25D78EED-6C95-E641-B535-EC6CB0F741CA}" srcId="{B354A750-3E0C-5F45-A20C-26C293169446}" destId="{31B2104F-050C-8748-A92A-B056E12116A5}" srcOrd="1" destOrd="0" parTransId="{E2CA0ECE-427E-8741-A8AE-3FBA1CA445DE}" sibTransId="{3C0DA7B4-A7BB-E94C-8AA8-924EDFADD600}"/>
    <dgm:cxn modelId="{40929233-3DFF-904B-9955-35A599FEB0B3}" type="presOf" srcId="{B50FE287-CBB0-6742-8563-3C7923EE7DE9}" destId="{E99F9EFB-431F-7342-84BF-1F9CA0EE2D9B}" srcOrd="1" destOrd="0" presId="urn:microsoft.com/office/officeart/2005/8/layout/process2"/>
    <dgm:cxn modelId="{E5A967CC-AF11-5942-B918-B03E10ABDC75}" type="presOf" srcId="{B50FE287-CBB0-6742-8563-3C7923EE7DE9}" destId="{66DC8355-AEB5-8243-951C-1077BA4E1CFC}" srcOrd="0" destOrd="0" presId="urn:microsoft.com/office/officeart/2005/8/layout/process2"/>
    <dgm:cxn modelId="{BAE0CB8E-4A9C-6E4A-B5B4-7E186A12751B}" type="presOf" srcId="{3C0DA7B4-A7BB-E94C-8AA8-924EDFADD600}" destId="{D7A210D5-5CCD-A348-A294-E23C14A98666}" srcOrd="0" destOrd="0" presId="urn:microsoft.com/office/officeart/2005/8/layout/process2"/>
    <dgm:cxn modelId="{1E09249B-2747-4D40-BD3E-7171E752F4B2}" type="presOf" srcId="{12181F50-9562-4A49-993E-8607FF66F542}" destId="{B6E54496-F45F-814D-9BD5-A21C018721AF}" srcOrd="0" destOrd="0" presId="urn:microsoft.com/office/officeart/2005/8/layout/process2"/>
    <dgm:cxn modelId="{7B317EEB-F246-FE4A-81A6-B7A214435822}" type="presOf" srcId="{1FCDA362-C299-2F4E-B43F-4334D50D48AE}" destId="{E63EF82C-373F-A544-A2D8-40D574EBBF5B}" srcOrd="0" destOrd="0" presId="urn:microsoft.com/office/officeart/2005/8/layout/process2"/>
    <dgm:cxn modelId="{04D495B9-095B-0949-87CB-4398380A4F5B}" type="presOf" srcId="{0008752B-C656-9D45-920F-4CA987563E00}" destId="{057AFE9A-5912-FD48-B370-6678E611B596}" srcOrd="0" destOrd="0" presId="urn:microsoft.com/office/officeart/2005/8/layout/process2"/>
    <dgm:cxn modelId="{9896495A-3BAC-0549-90CB-294C4589A752}" type="presOf" srcId="{B354A750-3E0C-5F45-A20C-26C293169446}" destId="{E05B9D57-8CF3-CC45-8863-A2C0F80FCB6F}" srcOrd="0" destOrd="0" presId="urn:microsoft.com/office/officeart/2005/8/layout/process2"/>
    <dgm:cxn modelId="{2296BB40-1681-814F-84B5-99F3126B2E6C}" srcId="{B354A750-3E0C-5F45-A20C-26C293169446}" destId="{12181F50-9562-4A49-993E-8607FF66F542}" srcOrd="3" destOrd="0" parTransId="{AEBE581D-EBB0-0941-9B07-ABADD6812655}" sibTransId="{C60CD23C-5597-1B46-8997-89021BB3700F}"/>
    <dgm:cxn modelId="{C8568981-73C3-774D-A607-5E21322B4AD1}" type="presOf" srcId="{9EE2D2C3-1FBA-6240-99F0-06A0A4525C3B}" destId="{2416E58E-5AC8-864E-8805-3D2DCEC8710F}" srcOrd="0" destOrd="0" presId="urn:microsoft.com/office/officeart/2005/8/layout/process2"/>
    <dgm:cxn modelId="{E68DB317-E4AC-534D-B7FB-1ED3A5F721A3}" type="presOf" srcId="{31B2104F-050C-8748-A92A-B056E12116A5}" destId="{33E363E2-00A8-4240-ABCC-0C0366770581}" srcOrd="0" destOrd="0" presId="urn:microsoft.com/office/officeart/2005/8/layout/process2"/>
    <dgm:cxn modelId="{EE67CBF4-AE40-4C4F-BB57-3156046602B4}" type="presOf" srcId="{3C0DA7B4-A7BB-E94C-8AA8-924EDFADD600}" destId="{8DCC3D70-E4E9-4448-A61E-D4A18632264F}" srcOrd="1" destOrd="0" presId="urn:microsoft.com/office/officeart/2005/8/layout/process2"/>
    <dgm:cxn modelId="{9CEDD972-E528-7446-AAA7-D6CE0ABC3F2F}" srcId="{B354A750-3E0C-5F45-A20C-26C293169446}" destId="{1FCDA362-C299-2F4E-B43F-4334D50D48AE}" srcOrd="2" destOrd="0" parTransId="{06B051AA-2D96-6A42-B839-49A3F4C9D844}" sibTransId="{B50FE287-CBB0-6742-8563-3C7923EE7DE9}"/>
    <dgm:cxn modelId="{F12460F3-893A-AE4F-902B-4EDBB7BAD558}" srcId="{B354A750-3E0C-5F45-A20C-26C293169446}" destId="{0008752B-C656-9D45-920F-4CA987563E00}" srcOrd="0" destOrd="0" parTransId="{8064D8C5-816D-3644-8825-E369678EAB1A}" sibTransId="{9EE2D2C3-1FBA-6240-99F0-06A0A4525C3B}"/>
    <dgm:cxn modelId="{C1D8498E-731E-804A-9794-20D006F259F5}" type="presParOf" srcId="{E05B9D57-8CF3-CC45-8863-A2C0F80FCB6F}" destId="{057AFE9A-5912-FD48-B370-6678E611B596}" srcOrd="0" destOrd="0" presId="urn:microsoft.com/office/officeart/2005/8/layout/process2"/>
    <dgm:cxn modelId="{3CE144B9-F62F-3A4F-B77D-502BCCCC5C8B}" type="presParOf" srcId="{E05B9D57-8CF3-CC45-8863-A2C0F80FCB6F}" destId="{2416E58E-5AC8-864E-8805-3D2DCEC8710F}" srcOrd="1" destOrd="0" presId="urn:microsoft.com/office/officeart/2005/8/layout/process2"/>
    <dgm:cxn modelId="{F553F264-2B59-074C-A227-316E0A974BC1}" type="presParOf" srcId="{2416E58E-5AC8-864E-8805-3D2DCEC8710F}" destId="{FB5B214C-1DF9-424C-BA53-FF4F360551BE}" srcOrd="0" destOrd="0" presId="urn:microsoft.com/office/officeart/2005/8/layout/process2"/>
    <dgm:cxn modelId="{94C82747-821B-5948-8276-751F6CCA1C65}" type="presParOf" srcId="{E05B9D57-8CF3-CC45-8863-A2C0F80FCB6F}" destId="{33E363E2-00A8-4240-ABCC-0C0366770581}" srcOrd="2" destOrd="0" presId="urn:microsoft.com/office/officeart/2005/8/layout/process2"/>
    <dgm:cxn modelId="{32892A17-0EB9-D94F-99FF-B10D3A16D55A}" type="presParOf" srcId="{E05B9D57-8CF3-CC45-8863-A2C0F80FCB6F}" destId="{D7A210D5-5CCD-A348-A294-E23C14A98666}" srcOrd="3" destOrd="0" presId="urn:microsoft.com/office/officeart/2005/8/layout/process2"/>
    <dgm:cxn modelId="{BC45AEC8-2C1C-E144-98A2-96BB1341DE4A}" type="presParOf" srcId="{D7A210D5-5CCD-A348-A294-E23C14A98666}" destId="{8DCC3D70-E4E9-4448-A61E-D4A18632264F}" srcOrd="0" destOrd="0" presId="urn:microsoft.com/office/officeart/2005/8/layout/process2"/>
    <dgm:cxn modelId="{1A025B81-7DF7-8343-8B42-0459A0C46BCC}" type="presParOf" srcId="{E05B9D57-8CF3-CC45-8863-A2C0F80FCB6F}" destId="{E63EF82C-373F-A544-A2D8-40D574EBBF5B}" srcOrd="4" destOrd="0" presId="urn:microsoft.com/office/officeart/2005/8/layout/process2"/>
    <dgm:cxn modelId="{082F4036-C732-354D-A945-34EBE495EC16}" type="presParOf" srcId="{E05B9D57-8CF3-CC45-8863-A2C0F80FCB6F}" destId="{66DC8355-AEB5-8243-951C-1077BA4E1CFC}" srcOrd="5" destOrd="0" presId="urn:microsoft.com/office/officeart/2005/8/layout/process2"/>
    <dgm:cxn modelId="{7DFA9A7E-C9EE-3D40-AD9E-121B433D076E}" type="presParOf" srcId="{66DC8355-AEB5-8243-951C-1077BA4E1CFC}" destId="{E99F9EFB-431F-7342-84BF-1F9CA0EE2D9B}" srcOrd="0" destOrd="0" presId="urn:microsoft.com/office/officeart/2005/8/layout/process2"/>
    <dgm:cxn modelId="{94AED79E-0415-8642-B3CC-54C0FF791163}" type="presParOf" srcId="{E05B9D57-8CF3-CC45-8863-A2C0F80FCB6F}" destId="{B6E54496-F45F-814D-9BD5-A21C018721A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5E784-AA50-F94E-BB46-46F547323F82}">
      <dsp:nvSpPr>
        <dsp:cNvPr id="0" name=""/>
        <dsp:cNvSpPr/>
      </dsp:nvSpPr>
      <dsp:spPr>
        <a:xfrm>
          <a:off x="866884" y="1805"/>
          <a:ext cx="7555541" cy="72223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 w="12700" cap="flat" cmpd="sng" algn="ctr">
          <a:solidFill>
            <a:srgbClr val="6D61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Потребности ЕЭК</a:t>
          </a:r>
          <a:endParaRPr lang="en-GB" sz="2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8037" y="22958"/>
        <a:ext cx="7513235" cy="679925"/>
      </dsp:txXfrm>
    </dsp:sp>
    <dsp:sp modelId="{26570775-D452-954B-B89D-C36AF8EC353E}">
      <dsp:nvSpPr>
        <dsp:cNvPr id="0" name=""/>
        <dsp:cNvSpPr/>
      </dsp:nvSpPr>
      <dsp:spPr>
        <a:xfrm>
          <a:off x="1622438" y="724036"/>
          <a:ext cx="765640" cy="1146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112"/>
              </a:lnTo>
              <a:lnTo>
                <a:pt x="765640" y="1146112"/>
              </a:lnTo>
            </a:path>
          </a:pathLst>
        </a:custGeom>
        <a:noFill/>
        <a:ln w="38100" cap="flat" cmpd="sng" algn="ctr">
          <a:solidFill>
            <a:srgbClr val="6D61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CB9EB4-5726-A548-A3C4-F3E33F756474}">
      <dsp:nvSpPr>
        <dsp:cNvPr id="0" name=""/>
        <dsp:cNvSpPr/>
      </dsp:nvSpPr>
      <dsp:spPr>
        <a:xfrm>
          <a:off x="2388079" y="977733"/>
          <a:ext cx="6425073" cy="1784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6D61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Форматы ЕЭК</a:t>
          </a: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, определяют: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какие показатели (инд. 2.1)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в какой </a:t>
          </a:r>
          <a:r>
            <a:rPr lang="ru-RU" sz="2400" kern="1200" dirty="0" err="1">
              <a:latin typeface="Arial" panose="020B0604020202020204" pitchFamily="34" charset="0"/>
              <a:cs typeface="Arial" panose="020B0604020202020204" pitchFamily="34" charset="0"/>
            </a:rPr>
            <a:t>разрезности</a:t>
          </a: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 (инд. 2.2)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с какой периодичностью (инд. 2.3)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40355" y="1030009"/>
        <a:ext cx="6320521" cy="1680279"/>
      </dsp:txXfrm>
    </dsp:sp>
    <dsp:sp modelId="{2CCB8973-5EC3-4F43-BC0D-86A642158B7A}">
      <dsp:nvSpPr>
        <dsp:cNvPr id="0" name=""/>
        <dsp:cNvSpPr/>
      </dsp:nvSpPr>
      <dsp:spPr>
        <a:xfrm>
          <a:off x="1622438" y="724036"/>
          <a:ext cx="804932" cy="3352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2019"/>
              </a:lnTo>
              <a:lnTo>
                <a:pt x="804932" y="3352019"/>
              </a:lnTo>
            </a:path>
          </a:pathLst>
        </a:custGeom>
        <a:noFill/>
        <a:ln w="38100" cap="flat" cmpd="sng" algn="ctr">
          <a:solidFill>
            <a:srgbClr val="6D61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FE96C0-8A00-4342-9A60-253A18CAAC48}">
      <dsp:nvSpPr>
        <dsp:cNvPr id="0" name=""/>
        <dsp:cNvSpPr/>
      </dsp:nvSpPr>
      <dsp:spPr>
        <a:xfrm>
          <a:off x="2427371" y="3262299"/>
          <a:ext cx="6429205" cy="16275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6D613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latin typeface="Arial" panose="020B0604020202020204" pitchFamily="34" charset="0"/>
              <a:cs typeface="Arial" panose="020B0604020202020204" pitchFamily="34" charset="0"/>
            </a:rPr>
            <a:t>Методологические пояснения ЕЭК</a:t>
          </a: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b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поясняют: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по какому стандарту (инд. 1.1)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охват/состав (инд. 1.1)</a:t>
          </a:r>
          <a:endParaRPr lang="en-GB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75039" y="3309967"/>
        <a:ext cx="6333869" cy="1532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AFE9A-5912-FD48-B370-6678E611B596}">
      <dsp:nvSpPr>
        <dsp:cNvPr id="0" name=""/>
        <dsp:cNvSpPr/>
      </dsp:nvSpPr>
      <dsp:spPr>
        <a:xfrm>
          <a:off x="384859" y="5059"/>
          <a:ext cx="3762701" cy="940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Согласование проектов форматов ЕЭК на подкомитете / рабочей группе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2410" y="32610"/>
        <a:ext cx="3707599" cy="885573"/>
      </dsp:txXfrm>
    </dsp:sp>
    <dsp:sp modelId="{2416E58E-5AC8-864E-8805-3D2DCEC8710F}">
      <dsp:nvSpPr>
        <dsp:cNvPr id="0" name=""/>
        <dsp:cNvSpPr/>
      </dsp:nvSpPr>
      <dsp:spPr>
        <a:xfrm rot="5400000">
          <a:off x="2089833" y="969252"/>
          <a:ext cx="352753" cy="423303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139219" y="1004527"/>
        <a:ext cx="253981" cy="246927"/>
      </dsp:txXfrm>
    </dsp:sp>
    <dsp:sp modelId="{DB850462-0477-084E-B092-C371F087FCFB}">
      <dsp:nvSpPr>
        <dsp:cNvPr id="0" name=""/>
        <dsp:cNvSpPr/>
      </dsp:nvSpPr>
      <dsp:spPr>
        <a:xfrm>
          <a:off x="384859" y="1416072"/>
          <a:ext cx="3762701" cy="940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Фиксация отклонений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2410" y="1443623"/>
        <a:ext cx="3707599" cy="885573"/>
      </dsp:txXfrm>
    </dsp:sp>
    <dsp:sp modelId="{FA407F1E-2327-044A-A569-1002A3749436}">
      <dsp:nvSpPr>
        <dsp:cNvPr id="0" name=""/>
        <dsp:cNvSpPr/>
      </dsp:nvSpPr>
      <dsp:spPr>
        <a:xfrm rot="5400000">
          <a:off x="2089833" y="2380265"/>
          <a:ext cx="352753" cy="423303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139219" y="2415540"/>
        <a:ext cx="253981" cy="246927"/>
      </dsp:txXfrm>
    </dsp:sp>
    <dsp:sp modelId="{E63EF82C-373F-A544-A2D8-40D574EBBF5B}">
      <dsp:nvSpPr>
        <dsp:cNvPr id="0" name=""/>
        <dsp:cNvSpPr/>
      </dsp:nvSpPr>
      <dsp:spPr>
        <a:xfrm>
          <a:off x="384859" y="2827085"/>
          <a:ext cx="3762701" cy="940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Метаданные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SDMX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2410" y="2854636"/>
        <a:ext cx="3707599" cy="885573"/>
      </dsp:txXfrm>
    </dsp:sp>
    <dsp:sp modelId="{66DC8355-AEB5-8243-951C-1077BA4E1CFC}">
      <dsp:nvSpPr>
        <dsp:cNvPr id="0" name=""/>
        <dsp:cNvSpPr/>
      </dsp:nvSpPr>
      <dsp:spPr>
        <a:xfrm rot="5400000">
          <a:off x="2089833" y="3791278"/>
          <a:ext cx="352753" cy="423303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139219" y="3826553"/>
        <a:ext cx="253981" cy="246927"/>
      </dsp:txXfrm>
    </dsp:sp>
    <dsp:sp modelId="{B6E54496-F45F-814D-9BD5-A21C018721AF}">
      <dsp:nvSpPr>
        <dsp:cNvPr id="0" name=""/>
        <dsp:cNvSpPr/>
      </dsp:nvSpPr>
      <dsp:spPr>
        <a:xfrm>
          <a:off x="384859" y="4238098"/>
          <a:ext cx="3762701" cy="940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Определения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2410" y="4265649"/>
        <a:ext cx="3707599" cy="8855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AFE9A-5912-FD48-B370-6678E611B596}">
      <dsp:nvSpPr>
        <dsp:cNvPr id="0" name=""/>
        <dsp:cNvSpPr/>
      </dsp:nvSpPr>
      <dsp:spPr>
        <a:xfrm>
          <a:off x="529331" y="2541"/>
          <a:ext cx="3891539" cy="94560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Получение форматов ЕЭК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7027" y="30237"/>
        <a:ext cx="3836147" cy="890212"/>
      </dsp:txXfrm>
    </dsp:sp>
    <dsp:sp modelId="{2416E58E-5AC8-864E-8805-3D2DCEC8710F}">
      <dsp:nvSpPr>
        <dsp:cNvPr id="0" name=""/>
        <dsp:cNvSpPr/>
      </dsp:nvSpPr>
      <dsp:spPr>
        <a:xfrm rot="5400000">
          <a:off x="2297800" y="971786"/>
          <a:ext cx="354601" cy="425521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347444" y="1007246"/>
        <a:ext cx="255313" cy="248221"/>
      </dsp:txXfrm>
    </dsp:sp>
    <dsp:sp modelId="{33E363E2-00A8-4240-ABCC-0C0366770581}">
      <dsp:nvSpPr>
        <dsp:cNvPr id="0" name=""/>
        <dsp:cNvSpPr/>
      </dsp:nvSpPr>
      <dsp:spPr>
        <a:xfrm>
          <a:off x="539598" y="1420948"/>
          <a:ext cx="3871004" cy="94560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Учет примечаний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7294" y="1448644"/>
        <a:ext cx="3815612" cy="890212"/>
      </dsp:txXfrm>
    </dsp:sp>
    <dsp:sp modelId="{D7A210D5-5CCD-A348-A294-E23C14A98666}">
      <dsp:nvSpPr>
        <dsp:cNvPr id="0" name=""/>
        <dsp:cNvSpPr/>
      </dsp:nvSpPr>
      <dsp:spPr>
        <a:xfrm rot="5400000">
          <a:off x="2297800" y="2390192"/>
          <a:ext cx="354601" cy="425521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347444" y="2425652"/>
        <a:ext cx="255313" cy="248221"/>
      </dsp:txXfrm>
    </dsp:sp>
    <dsp:sp modelId="{E63EF82C-373F-A544-A2D8-40D574EBBF5B}">
      <dsp:nvSpPr>
        <dsp:cNvPr id="0" name=""/>
        <dsp:cNvSpPr/>
      </dsp:nvSpPr>
      <dsp:spPr>
        <a:xfrm>
          <a:off x="519074" y="2839354"/>
          <a:ext cx="3912053" cy="94560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anose="020B0604020202020204" pitchFamily="34" charset="0"/>
              <a:cs typeface="Arial" panose="020B0604020202020204" pitchFamily="34" charset="0"/>
            </a:rPr>
            <a:t>Метаданные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SDMX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6770" y="2867050"/>
        <a:ext cx="3856661" cy="890212"/>
      </dsp:txXfrm>
    </dsp:sp>
    <dsp:sp modelId="{66DC8355-AEB5-8243-951C-1077BA4E1CFC}">
      <dsp:nvSpPr>
        <dsp:cNvPr id="0" name=""/>
        <dsp:cNvSpPr/>
      </dsp:nvSpPr>
      <dsp:spPr>
        <a:xfrm rot="5400000">
          <a:off x="2297800" y="3808598"/>
          <a:ext cx="354601" cy="425521"/>
        </a:xfrm>
        <a:prstGeom prst="rightArrow">
          <a:avLst>
            <a:gd name="adj1" fmla="val 60000"/>
            <a:gd name="adj2" fmla="val 5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347444" y="3844058"/>
        <a:ext cx="255313" cy="248221"/>
      </dsp:txXfrm>
    </dsp:sp>
    <dsp:sp modelId="{B6E54496-F45F-814D-9BD5-A21C018721AF}">
      <dsp:nvSpPr>
        <dsp:cNvPr id="0" name=""/>
        <dsp:cNvSpPr/>
      </dsp:nvSpPr>
      <dsp:spPr>
        <a:xfrm>
          <a:off x="519074" y="4257760"/>
          <a:ext cx="3912053" cy="94560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Comments</a:t>
          </a:r>
          <a:endParaRPr lang="en-GB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6770" y="4285456"/>
        <a:ext cx="3856661" cy="890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6946" y="0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F2C6A-AB5D-4CA7-AB8F-C13DF313DA0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9506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6946" y="9389506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54975-DAFE-4CC8-92A5-B365F7DF41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581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946" y="0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EAEEA-86C2-46BD-AEC7-0B9365763F68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236663"/>
            <a:ext cx="5929312" cy="3335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7539" y="4756736"/>
            <a:ext cx="5334011" cy="389375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9506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946" y="9389506"/>
            <a:ext cx="2890568" cy="4958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4CB0B-F78D-4F07-B363-70376136F8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6351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267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217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824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966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25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052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643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21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992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596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4CB0B-F78D-4F07-B363-70376136F89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85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40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6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78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30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66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9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6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3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3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5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2A08E-C0CD-4F58-A59A-D2FC8F6D1401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1E414-EA55-41B1-86D2-7B34CD7D2A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0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51386" y="2280733"/>
            <a:ext cx="62944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учете отклонений </a:t>
            </a:r>
          </a:p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методологии статистики ЕАЭС </a:t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примере финансовой статистики</a:t>
            </a:r>
          </a:p>
          <a:p>
            <a:pPr algn="ctr"/>
            <a:endParaRPr lang="ru-RU" sz="3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>
            <a:spLocks noGrp="1"/>
          </p:cNvSpPr>
          <p:nvPr/>
        </p:nvSpPr>
        <p:spPr>
          <a:xfrm>
            <a:off x="5072033" y="6179147"/>
            <a:ext cx="1512168" cy="360040"/>
          </a:xfrm>
          <a:prstGeom prst="rect">
            <a:avLst/>
          </a:prstGeom>
        </p:spPr>
        <p:txBody>
          <a:bodyPr vert="horz" lIns="91422" tIns="45711" rIns="91422" bIns="45711" rtlCol="0">
            <a:noAutofit/>
          </a:bodyPr>
          <a:lstStyle>
            <a:lvl1pPr marL="342835" indent="-342835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09" indent="-285697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84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897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10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2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38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51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6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dirty="0"/>
              <a:t>Москва 2024 г.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2329"/>
            <a:ext cx="4759779" cy="1287178"/>
          </a:xfrm>
          <a:prstGeom prst="rect">
            <a:avLst/>
          </a:prstGeom>
        </p:spPr>
      </p:pic>
      <p:pic>
        <p:nvPicPr>
          <p:cNvPr id="2" name="Picture 4" descr="Статистика – Бесплатные иконки: бизне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217" y="1735590"/>
            <a:ext cx="4876800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Статистика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" y="2384259"/>
            <a:ext cx="1014781" cy="101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0538" y="135376"/>
            <a:ext cx="1162853" cy="749071"/>
          </a:xfrm>
          <a:prstGeom prst="rect">
            <a:avLst/>
          </a:prstGeom>
        </p:spPr>
      </p:pic>
      <p:sp>
        <p:nvSpPr>
          <p:cNvPr id="10" name="Объект 2"/>
          <p:cNvSpPr>
            <a:spLocks noGrp="1"/>
          </p:cNvSpPr>
          <p:nvPr/>
        </p:nvSpPr>
        <p:spPr>
          <a:xfrm>
            <a:off x="275930" y="5495071"/>
            <a:ext cx="3384376" cy="684076"/>
          </a:xfrm>
          <a:prstGeom prst="rect">
            <a:avLst/>
          </a:prstGeom>
        </p:spPr>
        <p:txBody>
          <a:bodyPr vert="horz" lIns="91422" tIns="45711" rIns="91422" bIns="45711" rtlCol="0">
            <a:noAutofit/>
          </a:bodyPr>
          <a:lstStyle>
            <a:lvl1pPr marL="342835" indent="-342835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09" indent="-285697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84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897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10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2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38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51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6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1400" dirty="0"/>
              <a:t>Евсеева Полина Викторовна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/>
              <a:t>Департамент статистики ЕЭК</a:t>
            </a:r>
          </a:p>
          <a:p>
            <a:pPr marL="0" indent="0" algn="just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37779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EBCD2E10-BC48-913C-4EEE-A7EEC3109742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ОТКЛОНЕНИЙ: АЛГОРИТМ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10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Diagram 8">
            <a:extLst>
              <a:ext uri="{FF2B5EF4-FFF2-40B4-BE49-F238E27FC236}">
                <a16:creationId xmlns="" xmlns:a16="http://schemas.microsoft.com/office/drawing/2014/main" id="{9ECF6102-BBA4-9971-DABD-521D527BAC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2330115"/>
              </p:ext>
            </p:extLst>
          </p:nvPr>
        </p:nvGraphicFramePr>
        <p:xfrm>
          <a:off x="967091" y="1308789"/>
          <a:ext cx="4532420" cy="518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="" xmlns:a16="http://schemas.microsoft.com/office/drawing/2014/main" id="{1451437A-3756-2CC7-7805-E10CF2D28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4417916"/>
              </p:ext>
            </p:extLst>
          </p:nvPr>
        </p:nvGraphicFramePr>
        <p:xfrm>
          <a:off x="6274707" y="1220676"/>
          <a:ext cx="4950202" cy="5205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20825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77629B0E-5C62-35B7-2B6B-5848F7CE6D95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11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Прямая со стрелкой 58"/>
          <p:cNvCxnSpPr>
            <a:cxnSpLocks/>
          </p:cNvCxnSpPr>
          <p:nvPr/>
        </p:nvCxnSpPr>
        <p:spPr>
          <a:xfrm flipH="1">
            <a:off x="6103121" y="4910680"/>
            <a:ext cx="1" cy="559075"/>
          </a:xfrm>
          <a:prstGeom prst="straightConnector1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rgbClr val="6D613F"/>
                </a:gs>
              </a:gsLst>
              <a:lin ang="5400000" scaled="1"/>
            </a:gra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cxnSpLocks/>
          </p:cNvCxnSpPr>
          <p:nvPr/>
        </p:nvCxnSpPr>
        <p:spPr>
          <a:xfrm>
            <a:off x="6096000" y="2191150"/>
            <a:ext cx="7122" cy="1778102"/>
          </a:xfrm>
          <a:prstGeom prst="straightConnector1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rgbClr val="6D613F"/>
                </a:gs>
              </a:gsLst>
              <a:lin ang="5400000" scaled="1"/>
            </a:gra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cxnSpLocks/>
          </p:cNvCxnSpPr>
          <p:nvPr/>
        </p:nvCxnSpPr>
        <p:spPr>
          <a:xfrm>
            <a:off x="5097192" y="3064630"/>
            <a:ext cx="2011861" cy="15571"/>
          </a:xfrm>
          <a:prstGeom prst="straightConnector1">
            <a:avLst/>
          </a:prstGeom>
          <a:ln w="381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2000">
                  <a:srgbClr val="6D613F"/>
                </a:gs>
              </a:gsLst>
              <a:lin ang="5400000" scaled="1"/>
            </a:gra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>
            <a:extLst>
              <a:ext uri="{FF2B5EF4-FFF2-40B4-BE49-F238E27FC236}">
                <a16:creationId xmlns="" xmlns:a16="http://schemas.microsoft.com/office/drawing/2014/main" id="{184D2CF8-2057-A6CF-7FA4-BCE33855B0EB}"/>
              </a:ext>
            </a:extLst>
          </p:cNvPr>
          <p:cNvSpPr/>
          <p:nvPr/>
        </p:nvSpPr>
        <p:spPr>
          <a:xfrm>
            <a:off x="4068651" y="1234904"/>
            <a:ext cx="4054695" cy="940675"/>
          </a:xfrm>
          <a:custGeom>
            <a:avLst/>
            <a:gdLst>
              <a:gd name="connsiteX0" fmla="*/ 0 w 3762701"/>
              <a:gd name="connsiteY0" fmla="*/ 94068 h 940675"/>
              <a:gd name="connsiteX1" fmla="*/ 94068 w 3762701"/>
              <a:gd name="connsiteY1" fmla="*/ 0 h 940675"/>
              <a:gd name="connsiteX2" fmla="*/ 3668634 w 3762701"/>
              <a:gd name="connsiteY2" fmla="*/ 0 h 940675"/>
              <a:gd name="connsiteX3" fmla="*/ 3762702 w 3762701"/>
              <a:gd name="connsiteY3" fmla="*/ 94068 h 940675"/>
              <a:gd name="connsiteX4" fmla="*/ 3762701 w 3762701"/>
              <a:gd name="connsiteY4" fmla="*/ 846608 h 940675"/>
              <a:gd name="connsiteX5" fmla="*/ 3668633 w 3762701"/>
              <a:gd name="connsiteY5" fmla="*/ 940676 h 940675"/>
              <a:gd name="connsiteX6" fmla="*/ 94068 w 3762701"/>
              <a:gd name="connsiteY6" fmla="*/ 940675 h 940675"/>
              <a:gd name="connsiteX7" fmla="*/ 0 w 3762701"/>
              <a:gd name="connsiteY7" fmla="*/ 846607 h 940675"/>
              <a:gd name="connsiteX8" fmla="*/ 0 w 3762701"/>
              <a:gd name="connsiteY8" fmla="*/ 94068 h 9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2701" h="940675">
                <a:moveTo>
                  <a:pt x="0" y="94068"/>
                </a:moveTo>
                <a:cubicBezTo>
                  <a:pt x="0" y="42116"/>
                  <a:pt x="42116" y="0"/>
                  <a:pt x="94068" y="0"/>
                </a:cubicBezTo>
                <a:lnTo>
                  <a:pt x="3668634" y="0"/>
                </a:lnTo>
                <a:cubicBezTo>
                  <a:pt x="3720586" y="0"/>
                  <a:pt x="3762702" y="42116"/>
                  <a:pt x="3762702" y="94068"/>
                </a:cubicBezTo>
                <a:cubicBezTo>
                  <a:pt x="3762702" y="344915"/>
                  <a:pt x="3762701" y="595761"/>
                  <a:pt x="3762701" y="846608"/>
                </a:cubicBezTo>
                <a:cubicBezTo>
                  <a:pt x="3762701" y="898560"/>
                  <a:pt x="3720585" y="940676"/>
                  <a:pt x="3668633" y="940676"/>
                </a:cubicBezTo>
                <a:lnTo>
                  <a:pt x="94068" y="940675"/>
                </a:lnTo>
                <a:cubicBezTo>
                  <a:pt x="42116" y="940675"/>
                  <a:pt x="0" y="898559"/>
                  <a:pt x="0" y="846607"/>
                </a:cubicBezTo>
                <a:lnTo>
                  <a:pt x="0" y="9406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3751" tIns="103751" rIns="103751" bIns="103751" numCol="1" spcCol="1270" anchor="ctr" anchorCtr="0">
            <a:noAutofit/>
          </a:bodyPr>
          <a:lstStyle/>
          <a:p>
            <a:pPr lvl="0" algn="ctr" defTabSz="889000">
              <a:spcBef>
                <a:spcPct val="0"/>
              </a:spcBef>
            </a:pPr>
            <a:r>
              <a:rPr lang="ru-RU" sz="2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метаданных </a:t>
            </a:r>
          </a:p>
          <a:p>
            <a:pPr lvl="0" algn="ctr" defTabSz="889000">
              <a:spcBef>
                <a:spcPct val="0"/>
              </a:spcBef>
            </a:pPr>
            <a:r>
              <a:rPr lang="ru-RU" sz="2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(основа выявления отклонений</a:t>
            </a:r>
            <a:endParaRPr lang="en-US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defTabSz="889000">
              <a:spcBef>
                <a:spcPct val="0"/>
              </a:spcBef>
            </a:pPr>
            <a:r>
              <a:rPr lang="ru-RU" sz="20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индикатору 1.1)</a:t>
            </a:r>
            <a:endParaRPr lang="ru-RU" sz="2000" kern="1200" dirty="0">
              <a:solidFill>
                <a:schemeClr val="tx1"/>
              </a:solidFill>
            </a:endParaRPr>
          </a:p>
        </p:txBody>
      </p:sp>
      <p:sp>
        <p:nvSpPr>
          <p:cNvPr id="34" name="Freeform 33">
            <a:extLst>
              <a:ext uri="{FF2B5EF4-FFF2-40B4-BE49-F238E27FC236}">
                <a16:creationId xmlns="" xmlns:a16="http://schemas.microsoft.com/office/drawing/2014/main" id="{7D0B416E-97FB-4EE9-7704-09EB5F14970A}"/>
              </a:ext>
            </a:extLst>
          </p:cNvPr>
          <p:cNvSpPr/>
          <p:nvPr/>
        </p:nvSpPr>
        <p:spPr>
          <a:xfrm>
            <a:off x="1037694" y="2599188"/>
            <a:ext cx="4054695" cy="940675"/>
          </a:xfrm>
          <a:custGeom>
            <a:avLst/>
            <a:gdLst>
              <a:gd name="connsiteX0" fmla="*/ 0 w 3762701"/>
              <a:gd name="connsiteY0" fmla="*/ 94068 h 940675"/>
              <a:gd name="connsiteX1" fmla="*/ 94068 w 3762701"/>
              <a:gd name="connsiteY1" fmla="*/ 0 h 940675"/>
              <a:gd name="connsiteX2" fmla="*/ 3668634 w 3762701"/>
              <a:gd name="connsiteY2" fmla="*/ 0 h 940675"/>
              <a:gd name="connsiteX3" fmla="*/ 3762702 w 3762701"/>
              <a:gd name="connsiteY3" fmla="*/ 94068 h 940675"/>
              <a:gd name="connsiteX4" fmla="*/ 3762701 w 3762701"/>
              <a:gd name="connsiteY4" fmla="*/ 846608 h 940675"/>
              <a:gd name="connsiteX5" fmla="*/ 3668633 w 3762701"/>
              <a:gd name="connsiteY5" fmla="*/ 940676 h 940675"/>
              <a:gd name="connsiteX6" fmla="*/ 94068 w 3762701"/>
              <a:gd name="connsiteY6" fmla="*/ 940675 h 940675"/>
              <a:gd name="connsiteX7" fmla="*/ 0 w 3762701"/>
              <a:gd name="connsiteY7" fmla="*/ 846607 h 940675"/>
              <a:gd name="connsiteX8" fmla="*/ 0 w 3762701"/>
              <a:gd name="connsiteY8" fmla="*/ 94068 h 9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2701" h="940675">
                <a:moveTo>
                  <a:pt x="0" y="94068"/>
                </a:moveTo>
                <a:cubicBezTo>
                  <a:pt x="0" y="42116"/>
                  <a:pt x="42116" y="0"/>
                  <a:pt x="94068" y="0"/>
                </a:cubicBezTo>
                <a:lnTo>
                  <a:pt x="3668634" y="0"/>
                </a:lnTo>
                <a:cubicBezTo>
                  <a:pt x="3720586" y="0"/>
                  <a:pt x="3762702" y="42116"/>
                  <a:pt x="3762702" y="94068"/>
                </a:cubicBezTo>
                <a:cubicBezTo>
                  <a:pt x="3762702" y="344915"/>
                  <a:pt x="3762701" y="595761"/>
                  <a:pt x="3762701" y="846608"/>
                </a:cubicBezTo>
                <a:cubicBezTo>
                  <a:pt x="3762701" y="898560"/>
                  <a:pt x="3720585" y="940676"/>
                  <a:pt x="3668633" y="940676"/>
                </a:cubicBezTo>
                <a:lnTo>
                  <a:pt x="94068" y="940675"/>
                </a:lnTo>
                <a:cubicBezTo>
                  <a:pt x="42116" y="940675"/>
                  <a:pt x="0" y="898559"/>
                  <a:pt x="0" y="846607"/>
                </a:cubicBezTo>
                <a:lnTo>
                  <a:pt x="0" y="9406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903533"/>
              <a:satOff val="33333"/>
              <a:lumOff val="-4902"/>
              <a:alphaOff val="0"/>
            </a:schemeClr>
          </a:fillRef>
          <a:effectRef idx="1">
            <a:schemeClr val="accent3">
              <a:hueOff val="903533"/>
              <a:satOff val="33333"/>
              <a:lumOff val="-4902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3751" tIns="103751" rIns="103751" bIns="103751" numCol="1" spcCol="1270" anchor="ctr" anchorCtr="0">
            <a:noAutofit/>
          </a:bodyPr>
          <a:lstStyle/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методологических определений (пояснений) </a:t>
            </a:r>
          </a:p>
          <a:p>
            <a:pPr lvl="0" algn="ctr"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показателям</a:t>
            </a:r>
            <a:endParaRPr lang="x-none" sz="2000" dirty="0">
              <a:solidFill>
                <a:schemeClr val="tx1"/>
              </a:solidFill>
            </a:endParaRPr>
          </a:p>
        </p:txBody>
      </p:sp>
      <p:sp>
        <p:nvSpPr>
          <p:cNvPr id="36" name="Freeform 35">
            <a:extLst>
              <a:ext uri="{FF2B5EF4-FFF2-40B4-BE49-F238E27FC236}">
                <a16:creationId xmlns="" xmlns:a16="http://schemas.microsoft.com/office/drawing/2014/main" id="{0D5FBDE8-A8B4-C877-2703-D9E7918F1023}"/>
              </a:ext>
            </a:extLst>
          </p:cNvPr>
          <p:cNvSpPr/>
          <p:nvPr/>
        </p:nvSpPr>
        <p:spPr>
          <a:xfrm>
            <a:off x="4068651" y="3970005"/>
            <a:ext cx="4054695" cy="940675"/>
          </a:xfrm>
          <a:custGeom>
            <a:avLst/>
            <a:gdLst>
              <a:gd name="connsiteX0" fmla="*/ 0 w 3762701"/>
              <a:gd name="connsiteY0" fmla="*/ 94068 h 940675"/>
              <a:gd name="connsiteX1" fmla="*/ 94068 w 3762701"/>
              <a:gd name="connsiteY1" fmla="*/ 0 h 940675"/>
              <a:gd name="connsiteX2" fmla="*/ 3668634 w 3762701"/>
              <a:gd name="connsiteY2" fmla="*/ 0 h 940675"/>
              <a:gd name="connsiteX3" fmla="*/ 3762702 w 3762701"/>
              <a:gd name="connsiteY3" fmla="*/ 94068 h 940675"/>
              <a:gd name="connsiteX4" fmla="*/ 3762701 w 3762701"/>
              <a:gd name="connsiteY4" fmla="*/ 846608 h 940675"/>
              <a:gd name="connsiteX5" fmla="*/ 3668633 w 3762701"/>
              <a:gd name="connsiteY5" fmla="*/ 940676 h 940675"/>
              <a:gd name="connsiteX6" fmla="*/ 94068 w 3762701"/>
              <a:gd name="connsiteY6" fmla="*/ 940675 h 940675"/>
              <a:gd name="connsiteX7" fmla="*/ 0 w 3762701"/>
              <a:gd name="connsiteY7" fmla="*/ 846607 h 940675"/>
              <a:gd name="connsiteX8" fmla="*/ 0 w 3762701"/>
              <a:gd name="connsiteY8" fmla="*/ 94068 h 9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2701" h="940675">
                <a:moveTo>
                  <a:pt x="0" y="94068"/>
                </a:moveTo>
                <a:cubicBezTo>
                  <a:pt x="0" y="42116"/>
                  <a:pt x="42116" y="0"/>
                  <a:pt x="94068" y="0"/>
                </a:cubicBezTo>
                <a:lnTo>
                  <a:pt x="3668634" y="0"/>
                </a:lnTo>
                <a:cubicBezTo>
                  <a:pt x="3720586" y="0"/>
                  <a:pt x="3762702" y="42116"/>
                  <a:pt x="3762702" y="94068"/>
                </a:cubicBezTo>
                <a:cubicBezTo>
                  <a:pt x="3762702" y="344915"/>
                  <a:pt x="3762701" y="595761"/>
                  <a:pt x="3762701" y="846608"/>
                </a:cubicBezTo>
                <a:cubicBezTo>
                  <a:pt x="3762701" y="898560"/>
                  <a:pt x="3720585" y="940676"/>
                  <a:pt x="3668633" y="940676"/>
                </a:cubicBezTo>
                <a:lnTo>
                  <a:pt x="94068" y="940675"/>
                </a:lnTo>
                <a:cubicBezTo>
                  <a:pt x="42116" y="940675"/>
                  <a:pt x="0" y="898559"/>
                  <a:pt x="0" y="846607"/>
                </a:cubicBezTo>
                <a:lnTo>
                  <a:pt x="0" y="9406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1807066"/>
              <a:satOff val="66667"/>
              <a:lumOff val="-9804"/>
              <a:alphaOff val="0"/>
            </a:schemeClr>
          </a:fillRef>
          <a:effectRef idx="1">
            <a:schemeClr val="accent3">
              <a:hueOff val="1807066"/>
              <a:satOff val="66667"/>
              <a:lumOff val="-980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3751" tIns="103751" rIns="103751" bIns="103751" numCol="1" spcCol="1270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Оцифровка</a:t>
            </a:r>
          </a:p>
          <a:p>
            <a:pPr lvl="0" algn="ctr"/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потребностей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ЕЭК и </a:t>
            </a:r>
          </a:p>
          <a:p>
            <a:pPr lvl="0"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возможностей Сторон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8" name="Freeform 37">
            <a:extLst>
              <a:ext uri="{FF2B5EF4-FFF2-40B4-BE49-F238E27FC236}">
                <a16:creationId xmlns="" xmlns:a16="http://schemas.microsoft.com/office/drawing/2014/main" id="{1AF8C0E9-21D0-869D-4E52-F534BAA112F1}"/>
              </a:ext>
            </a:extLst>
          </p:cNvPr>
          <p:cNvSpPr/>
          <p:nvPr/>
        </p:nvSpPr>
        <p:spPr>
          <a:xfrm>
            <a:off x="4068651" y="5469755"/>
            <a:ext cx="4054686" cy="940675"/>
          </a:xfrm>
          <a:custGeom>
            <a:avLst/>
            <a:gdLst>
              <a:gd name="connsiteX0" fmla="*/ 0 w 3762701"/>
              <a:gd name="connsiteY0" fmla="*/ 94068 h 940675"/>
              <a:gd name="connsiteX1" fmla="*/ 94068 w 3762701"/>
              <a:gd name="connsiteY1" fmla="*/ 0 h 940675"/>
              <a:gd name="connsiteX2" fmla="*/ 3668634 w 3762701"/>
              <a:gd name="connsiteY2" fmla="*/ 0 h 940675"/>
              <a:gd name="connsiteX3" fmla="*/ 3762702 w 3762701"/>
              <a:gd name="connsiteY3" fmla="*/ 94068 h 940675"/>
              <a:gd name="connsiteX4" fmla="*/ 3762701 w 3762701"/>
              <a:gd name="connsiteY4" fmla="*/ 846608 h 940675"/>
              <a:gd name="connsiteX5" fmla="*/ 3668633 w 3762701"/>
              <a:gd name="connsiteY5" fmla="*/ 940676 h 940675"/>
              <a:gd name="connsiteX6" fmla="*/ 94068 w 3762701"/>
              <a:gd name="connsiteY6" fmla="*/ 940675 h 940675"/>
              <a:gd name="connsiteX7" fmla="*/ 0 w 3762701"/>
              <a:gd name="connsiteY7" fmla="*/ 846607 h 940675"/>
              <a:gd name="connsiteX8" fmla="*/ 0 w 3762701"/>
              <a:gd name="connsiteY8" fmla="*/ 94068 h 9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2701" h="940675">
                <a:moveTo>
                  <a:pt x="0" y="94068"/>
                </a:moveTo>
                <a:cubicBezTo>
                  <a:pt x="0" y="42116"/>
                  <a:pt x="42116" y="0"/>
                  <a:pt x="94068" y="0"/>
                </a:cubicBezTo>
                <a:lnTo>
                  <a:pt x="3668634" y="0"/>
                </a:lnTo>
                <a:cubicBezTo>
                  <a:pt x="3720586" y="0"/>
                  <a:pt x="3762702" y="42116"/>
                  <a:pt x="3762702" y="94068"/>
                </a:cubicBezTo>
                <a:cubicBezTo>
                  <a:pt x="3762702" y="344915"/>
                  <a:pt x="3762701" y="595761"/>
                  <a:pt x="3762701" y="846608"/>
                </a:cubicBezTo>
                <a:cubicBezTo>
                  <a:pt x="3762701" y="898560"/>
                  <a:pt x="3720585" y="940676"/>
                  <a:pt x="3668633" y="940676"/>
                </a:cubicBezTo>
                <a:lnTo>
                  <a:pt x="94068" y="940675"/>
                </a:lnTo>
                <a:cubicBezTo>
                  <a:pt x="42116" y="940675"/>
                  <a:pt x="0" y="898559"/>
                  <a:pt x="0" y="846607"/>
                </a:cubicBezTo>
                <a:lnTo>
                  <a:pt x="0" y="9406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2710599"/>
              <a:satOff val="100000"/>
              <a:lumOff val="-14706"/>
              <a:alphaOff val="0"/>
            </a:schemeClr>
          </a:fillRef>
          <a:effectRef idx="1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3751" tIns="103751" rIns="103751" bIns="103751" numCol="1" spcCol="1270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в рамках РГ и ПК 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устранению выявленных отклонений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="" xmlns:a16="http://schemas.microsoft.com/office/drawing/2014/main" id="{46DF616F-F9DF-26F7-8C61-E3D814C20589}"/>
              </a:ext>
            </a:extLst>
          </p:cNvPr>
          <p:cNvSpPr/>
          <p:nvPr/>
        </p:nvSpPr>
        <p:spPr>
          <a:xfrm>
            <a:off x="7118659" y="2609863"/>
            <a:ext cx="4045089" cy="940675"/>
          </a:xfrm>
          <a:custGeom>
            <a:avLst/>
            <a:gdLst>
              <a:gd name="connsiteX0" fmla="*/ 0 w 3762701"/>
              <a:gd name="connsiteY0" fmla="*/ 94068 h 940675"/>
              <a:gd name="connsiteX1" fmla="*/ 94068 w 3762701"/>
              <a:gd name="connsiteY1" fmla="*/ 0 h 940675"/>
              <a:gd name="connsiteX2" fmla="*/ 3668634 w 3762701"/>
              <a:gd name="connsiteY2" fmla="*/ 0 h 940675"/>
              <a:gd name="connsiteX3" fmla="*/ 3762702 w 3762701"/>
              <a:gd name="connsiteY3" fmla="*/ 94068 h 940675"/>
              <a:gd name="connsiteX4" fmla="*/ 3762701 w 3762701"/>
              <a:gd name="connsiteY4" fmla="*/ 846608 h 940675"/>
              <a:gd name="connsiteX5" fmla="*/ 3668633 w 3762701"/>
              <a:gd name="connsiteY5" fmla="*/ 940676 h 940675"/>
              <a:gd name="connsiteX6" fmla="*/ 94068 w 3762701"/>
              <a:gd name="connsiteY6" fmla="*/ 940675 h 940675"/>
              <a:gd name="connsiteX7" fmla="*/ 0 w 3762701"/>
              <a:gd name="connsiteY7" fmla="*/ 846607 h 940675"/>
              <a:gd name="connsiteX8" fmla="*/ 0 w 3762701"/>
              <a:gd name="connsiteY8" fmla="*/ 94068 h 94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2701" h="940675">
                <a:moveTo>
                  <a:pt x="0" y="94068"/>
                </a:moveTo>
                <a:cubicBezTo>
                  <a:pt x="0" y="42116"/>
                  <a:pt x="42116" y="0"/>
                  <a:pt x="94068" y="0"/>
                </a:cubicBezTo>
                <a:lnTo>
                  <a:pt x="3668634" y="0"/>
                </a:lnTo>
                <a:cubicBezTo>
                  <a:pt x="3720586" y="0"/>
                  <a:pt x="3762702" y="42116"/>
                  <a:pt x="3762702" y="94068"/>
                </a:cubicBezTo>
                <a:cubicBezTo>
                  <a:pt x="3762702" y="344915"/>
                  <a:pt x="3762701" y="595761"/>
                  <a:pt x="3762701" y="846608"/>
                </a:cubicBezTo>
                <a:cubicBezTo>
                  <a:pt x="3762701" y="898560"/>
                  <a:pt x="3720585" y="940676"/>
                  <a:pt x="3668633" y="940676"/>
                </a:cubicBezTo>
                <a:lnTo>
                  <a:pt x="94068" y="940675"/>
                </a:lnTo>
                <a:cubicBezTo>
                  <a:pt x="42116" y="940675"/>
                  <a:pt x="0" y="898559"/>
                  <a:pt x="0" y="846607"/>
                </a:cubicBezTo>
                <a:lnTo>
                  <a:pt x="0" y="9406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903533"/>
              <a:satOff val="33333"/>
              <a:lumOff val="-4902"/>
              <a:alphaOff val="0"/>
            </a:schemeClr>
          </a:fillRef>
          <a:effectRef idx="1">
            <a:schemeClr val="accent3">
              <a:hueOff val="903533"/>
              <a:satOff val="33333"/>
              <a:lumOff val="-4902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03751" tIns="103751" rIns="103751" bIns="103751" numCol="1" spcCol="1270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Справочные метаданные МПС, используемые в процессе распространения данных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78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12</a:t>
            </a:fld>
            <a:endParaRPr lang="ru-RU" sz="1600" b="1" dirty="0"/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021B961F-5E70-4608-8476-02E0561C48A5}"/>
              </a:ext>
            </a:extLst>
          </p:cNvPr>
          <p:cNvSpPr txBox="1">
            <a:spLocks/>
          </p:cNvSpPr>
          <p:nvPr/>
        </p:nvSpPr>
        <p:spPr>
          <a:xfrm>
            <a:off x="2423592" y="3212976"/>
            <a:ext cx="734481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A05B57A5-3423-4DC6-ADD6-3284848C1C23}"/>
              </a:ext>
            </a:extLst>
          </p:cNvPr>
          <p:cNvSpPr>
            <a:spLocks noGrp="1"/>
          </p:cNvSpPr>
          <p:nvPr/>
        </p:nvSpPr>
        <p:spPr>
          <a:xfrm>
            <a:off x="4115780" y="5170769"/>
            <a:ext cx="3960440" cy="1368152"/>
          </a:xfrm>
          <a:prstGeom prst="rect">
            <a:avLst/>
          </a:prstGeom>
        </p:spPr>
        <p:txBody>
          <a:bodyPr vert="horz" lIns="91422" tIns="45711" rIns="91422" bIns="45711" rtlCol="0">
            <a:noAutofit/>
          </a:bodyPr>
          <a:lstStyle>
            <a:lvl1pPr marL="342835" indent="-342835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809" indent="-285697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2784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599897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010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12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238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351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463" indent="-228556" algn="l" defTabSz="91422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Евсеева Полина Викторовна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Отдел финансовой статистики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Департамент статистики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Евразийская экономическая комиссия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/>
              <a:t>Е-</a:t>
            </a:r>
            <a:r>
              <a:rPr lang="ru-RU" sz="1400" dirty="0" err="1"/>
              <a:t>mail</a:t>
            </a:r>
            <a:r>
              <a:rPr lang="ru-RU" sz="1400" dirty="0"/>
              <a:t>: </a:t>
            </a:r>
            <a:r>
              <a:rPr lang="en-US" sz="1400" dirty="0" err="1"/>
              <a:t>evseeva</a:t>
            </a:r>
            <a:r>
              <a:rPr lang="ru-RU" sz="1400" dirty="0"/>
              <a:t>@</a:t>
            </a:r>
            <a:r>
              <a:rPr lang="ru-RU" sz="1400" dirty="0" err="1"/>
              <a:t>eecommission.org</a:t>
            </a:r>
            <a:endParaRPr lang="ru-RU" sz="1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 err="1"/>
              <a:t>Ph</a:t>
            </a:r>
            <a:r>
              <a:rPr lang="ru-RU" sz="1400" dirty="0"/>
              <a:t>.: +7 495 669 2400, </a:t>
            </a:r>
            <a:r>
              <a:rPr lang="ru-RU" sz="1400" dirty="0" err="1"/>
              <a:t>ext</a:t>
            </a:r>
            <a:r>
              <a:rPr lang="ru-RU" sz="1400" dirty="0"/>
              <a:t>. 463</a:t>
            </a:r>
            <a:r>
              <a:rPr lang="en-US" sz="1400" dirty="0"/>
              <a:t>8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1911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9F05DE19-E163-3630-C147-EDF5C3243292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0202264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ИНДИКАТОРЫ СОК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2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ая соединительная линия 4"/>
          <p:cNvSpPr/>
          <p:nvPr/>
        </p:nvSpPr>
        <p:spPr>
          <a:xfrm>
            <a:off x="4712551" y="5119754"/>
            <a:ext cx="71873" cy="163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00" kern="1200"/>
          </a:p>
        </p:txBody>
      </p:sp>
      <p:sp>
        <p:nvSpPr>
          <p:cNvPr id="9" name="Прямоугольник: скругленные углы 19">
            <a:extLst>
              <a:ext uri="{FF2B5EF4-FFF2-40B4-BE49-F238E27FC236}">
                <a16:creationId xmlns="" xmlns:a16="http://schemas.microsoft.com/office/drawing/2014/main" id="{65CACF66-A9E9-43C0-838E-05B2FA5B315A}"/>
              </a:ext>
            </a:extLst>
          </p:cNvPr>
          <p:cNvSpPr/>
          <p:nvPr/>
        </p:nvSpPr>
        <p:spPr>
          <a:xfrm>
            <a:off x="660313" y="1399461"/>
            <a:ext cx="10871374" cy="981068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 w="12700">
            <a:solidFill>
              <a:srgbClr val="6D613F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СОК – 14 индикаторов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32144" y="3305691"/>
            <a:ext cx="3114500" cy="1643047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6D6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10 индикаторам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метаданные определены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279185" y="2915249"/>
            <a:ext cx="3252502" cy="2261639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6D6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3 индикаторам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требуются метаданные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5926" y="5648474"/>
            <a:ext cx="9433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* Индикатор 1.1</a:t>
            </a:r>
            <a:r>
              <a:rPr lang="ru-RU" sz="2000" dirty="0">
                <a:solidFill>
                  <a:srgbClr val="002060"/>
                </a:solidFill>
              </a:rPr>
              <a:t> Количество и доля показателей, </a:t>
            </a:r>
          </a:p>
          <a:p>
            <a:r>
              <a:rPr lang="ru-RU" sz="2000" dirty="0">
                <a:solidFill>
                  <a:srgbClr val="002060"/>
                </a:solidFill>
              </a:rPr>
              <a:t>предоставляемых с отклонениями от методологии статистики Союза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1975" y="3255721"/>
            <a:ext cx="3241555" cy="1701826"/>
          </a:xfrm>
          <a:prstGeom prst="roundRect">
            <a:avLst/>
          </a:prstGeom>
          <a:gradFill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rgbClr val="6D61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Индикатор 1.1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i="1" dirty="0">
                <a:solidFill>
                  <a:srgbClr val="C00000"/>
                </a:solidFill>
              </a:rPr>
              <a:t>Какие метаданные?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5926" y="3021711"/>
            <a:ext cx="6845410" cy="2155177"/>
          </a:xfrm>
          <a:prstGeom prst="roundRect">
            <a:avLst/>
          </a:prstGeom>
          <a:noFill/>
          <a:ln w="12700">
            <a:solidFill>
              <a:srgbClr val="6D613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67">
            <a:extLst>
              <a:ext uri="{FF2B5EF4-FFF2-40B4-BE49-F238E27FC236}">
                <a16:creationId xmlns="" xmlns:a16="http://schemas.microsoft.com/office/drawing/2014/main" id="{91C1F773-BF14-A934-6310-A71B19E7EF7E}"/>
              </a:ext>
            </a:extLst>
          </p:cNvPr>
          <p:cNvCxnSpPr>
            <a:cxnSpLocks/>
            <a:endCxn id="24" idx="0"/>
          </p:cNvCxnSpPr>
          <p:nvPr/>
        </p:nvCxnSpPr>
        <p:spPr>
          <a:xfrm flipH="1">
            <a:off x="3878631" y="2380529"/>
            <a:ext cx="977849" cy="641182"/>
          </a:xfrm>
          <a:prstGeom prst="straightConnector1">
            <a:avLst/>
          </a:prstGeom>
          <a:ln w="22225">
            <a:solidFill>
              <a:srgbClr val="6D613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67">
            <a:extLst>
              <a:ext uri="{FF2B5EF4-FFF2-40B4-BE49-F238E27FC236}">
                <a16:creationId xmlns="" xmlns:a16="http://schemas.microsoft.com/office/drawing/2014/main" id="{1128E475-104C-1FFF-7B30-2509C1A995A1}"/>
              </a:ext>
            </a:extLst>
          </p:cNvPr>
          <p:cNvCxnSpPr>
            <a:cxnSpLocks/>
          </p:cNvCxnSpPr>
          <p:nvPr/>
        </p:nvCxnSpPr>
        <p:spPr>
          <a:xfrm>
            <a:off x="7335522" y="2380529"/>
            <a:ext cx="1047247" cy="641182"/>
          </a:xfrm>
          <a:prstGeom prst="straightConnector1">
            <a:avLst/>
          </a:prstGeom>
          <a:ln w="22225">
            <a:solidFill>
              <a:srgbClr val="6D613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12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6D7955B1-F02C-51C5-C292-024BC0566716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МЕТОДОЛОГИЧЕСКИХ ОСОБЕННОСТЕЙ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3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274844"/>
              </p:ext>
            </p:extLst>
          </p:nvPr>
        </p:nvGraphicFramePr>
        <p:xfrm>
          <a:off x="651262" y="2330777"/>
          <a:ext cx="10889476" cy="2196445"/>
        </p:xfrm>
        <a:graphic>
          <a:graphicData uri="http://schemas.openxmlformats.org/drawingml/2006/table">
            <a:tbl>
              <a:tblPr firstRow="1" firstCol="1" bandRow="1"/>
              <a:tblGrid>
                <a:gridCol w="52039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06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30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6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896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326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392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РБ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КР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РФ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9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Долг центрального правительства</a:t>
                      </a: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9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Долг национального (центрального)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банка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9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Долг, гарантированный государством</a:t>
                      </a: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9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Долг по поручительствам государства</a:t>
                      </a: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852" marR="598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3DC61B4-DCE6-4915-6E0A-98BF73B6CF2D}"/>
              </a:ext>
            </a:extLst>
          </p:cNvPr>
          <p:cNvSpPr/>
          <p:nvPr/>
        </p:nvSpPr>
        <p:spPr>
          <a:xfrm>
            <a:off x="1452800" y="5019528"/>
            <a:ext cx="1198880" cy="4429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5294CF7-EACA-CFA6-217B-7CFB0AB2AF46}"/>
              </a:ext>
            </a:extLst>
          </p:cNvPr>
          <p:cNvSpPr/>
          <p:nvPr/>
        </p:nvSpPr>
        <p:spPr>
          <a:xfrm>
            <a:off x="1452800" y="5712646"/>
            <a:ext cx="1198880" cy="44290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Прямоугольник 27">
            <a:extLst>
              <a:ext uri="{FF2B5EF4-FFF2-40B4-BE49-F238E27FC236}">
                <a16:creationId xmlns="" xmlns:a16="http://schemas.microsoft.com/office/drawing/2014/main" id="{B33A10C2-7079-132A-07D2-D4049F47C372}"/>
              </a:ext>
            </a:extLst>
          </p:cNvPr>
          <p:cNvSpPr/>
          <p:nvPr/>
        </p:nvSpPr>
        <p:spPr>
          <a:xfrm>
            <a:off x="2753280" y="4917813"/>
            <a:ext cx="69494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800" spc="-30" dirty="0">
                <a:latin typeface="Arial" panose="020B0604020202020204" pitchFamily="34" charset="0"/>
                <a:cs typeface="Arial" panose="020B0604020202020204" pitchFamily="34" charset="0"/>
              </a:rPr>
              <a:t>труктура государственного долга </a:t>
            </a:r>
          </a:p>
          <a:p>
            <a:r>
              <a:rPr lang="ru-RU" sz="1800" spc="-30" dirty="0">
                <a:latin typeface="Arial" panose="020B0604020202020204" pitchFamily="34" charset="0"/>
                <a:cs typeface="Arial" panose="020B0604020202020204" pitchFamily="34" charset="0"/>
              </a:rPr>
              <a:t>по национальной </a:t>
            </a:r>
            <a:r>
              <a:rPr lang="ru-RU" sz="1800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методологии</a:t>
            </a:r>
            <a:endParaRPr lang="ru-RU" sz="1800" spc="-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7">
            <a:extLst>
              <a:ext uri="{FF2B5EF4-FFF2-40B4-BE49-F238E27FC236}">
                <a16:creationId xmlns="" xmlns:a16="http://schemas.microsoft.com/office/drawing/2014/main" id="{0646C1FF-8AD6-DBBB-94BE-082B97BB52FF}"/>
              </a:ext>
            </a:extLst>
          </p:cNvPr>
          <p:cNvSpPr/>
          <p:nvPr/>
        </p:nvSpPr>
        <p:spPr>
          <a:xfrm>
            <a:off x="2753279" y="5610931"/>
            <a:ext cx="69494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виды долга, публикуемые, но не входящие в структуру </a:t>
            </a:r>
            <a:r>
              <a:rPr lang="ru-RU" spc="-30" dirty="0" err="1">
                <a:latin typeface="Arial" panose="020B0604020202020204" pitchFamily="34" charset="0"/>
                <a:cs typeface="Arial" panose="020B0604020202020204" pitchFamily="34" charset="0"/>
              </a:rPr>
              <a:t>гос.долга</a:t>
            </a:r>
            <a:r>
              <a:rPr lang="ru-RU" spc="-30" dirty="0">
                <a:latin typeface="Arial" panose="020B0604020202020204" pitchFamily="34" charset="0"/>
                <a:cs typeface="Arial" panose="020B0604020202020204" pitchFamily="34" charset="0"/>
              </a:rPr>
              <a:t> по национальной </a:t>
            </a:r>
            <a:r>
              <a:rPr lang="ru-RU" spc="-30" dirty="0" smtClean="0">
                <a:latin typeface="Arial" panose="020B0604020202020204" pitchFamily="34" charset="0"/>
                <a:cs typeface="Arial" panose="020B0604020202020204" pitchFamily="34" charset="0"/>
              </a:rPr>
              <a:t>методологии</a:t>
            </a:r>
            <a:endParaRPr lang="ru-RU" sz="1800" spc="-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7">
            <a:extLst>
              <a:ext uri="{FF2B5EF4-FFF2-40B4-BE49-F238E27FC236}">
                <a16:creationId xmlns="" xmlns:a16="http://schemas.microsoft.com/office/drawing/2014/main" id="{6E8D6432-1731-6891-8B72-BD1CEA2A4B70}"/>
              </a:ext>
            </a:extLst>
          </p:cNvPr>
          <p:cNvSpPr/>
          <p:nvPr/>
        </p:nvSpPr>
        <p:spPr>
          <a:xfrm>
            <a:off x="341875" y="1444894"/>
            <a:ext cx="10284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spc="-30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1. </a:t>
            </a:r>
            <a:r>
              <a:rPr lang="ru-RU" sz="1800" b="1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долга по международному стандарту, но разная комбинация показателей</a:t>
            </a:r>
          </a:p>
        </p:txBody>
      </p:sp>
    </p:spTree>
    <p:extLst>
      <p:ext uri="{BB962C8B-B14F-4D97-AF65-F5344CB8AC3E}">
        <p14:creationId xmlns:p14="http://schemas.microsoft.com/office/powerpoint/2010/main" val="19601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4A611900-D4DF-7483-02D1-FB4FB6DA25B5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МЕТОДОЛОГИЧЕСКИХ ОСОБЕННОСТЕЙ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4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341875" y="1444894"/>
            <a:ext cx="11102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-30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2. </a:t>
            </a:r>
            <a:r>
              <a:rPr lang="ru-RU" b="1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Долговые инструменты по международному стандарту, но состав показателя разный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343501"/>
              </p:ext>
            </p:extLst>
          </p:nvPr>
        </p:nvGraphicFramePr>
        <p:xfrm>
          <a:off x="651262" y="2330777"/>
          <a:ext cx="10889474" cy="3325852"/>
        </p:xfrm>
        <a:graphic>
          <a:graphicData uri="http://schemas.openxmlformats.org/drawingml/2006/table">
            <a:tbl>
              <a:tblPr firstRow="1" firstCol="1" bandRow="1"/>
              <a:tblGrid>
                <a:gridCol w="45134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95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895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11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895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4625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РБ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РК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КР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РФ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Специальные права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заимствования (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СДР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D2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8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Валюта и депозиты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8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Долговые ценные бумаги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8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Ссуды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и займы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99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Страховые и пенсионные программы и программы стандартизированных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гарантий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78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Прочая задолженность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D3</a:t>
                      </a:r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92D5F35E-85F1-7162-8E1A-4670C42F1796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ПРИМЕРЫ МЕТОДОЛОГИЧЕСКИХ ОСОБЕННОСТЕЙ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5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318C8A0-4BA1-4B26-B197-233CCFB196E7}"/>
              </a:ext>
            </a:extLst>
          </p:cNvPr>
          <p:cNvSpPr/>
          <p:nvPr/>
        </p:nvSpPr>
        <p:spPr>
          <a:xfrm>
            <a:off x="6182522" y="1663312"/>
            <a:ext cx="5328592" cy="134644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endParaRPr lang="ru-RU" sz="15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ая соединительная линия 4"/>
          <p:cNvSpPr/>
          <p:nvPr/>
        </p:nvSpPr>
        <p:spPr>
          <a:xfrm>
            <a:off x="5021705" y="5642515"/>
            <a:ext cx="71873" cy="1635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700" tIns="0" rIns="12700" bIns="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00" kern="120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1500"/>
              </p:ext>
            </p:extLst>
          </p:nvPr>
        </p:nvGraphicFramePr>
        <p:xfrm>
          <a:off x="1213970" y="2060727"/>
          <a:ext cx="9433048" cy="1327888"/>
        </p:xfrm>
        <a:graphic>
          <a:graphicData uri="http://schemas.openxmlformats.org/drawingml/2006/table">
            <a:tbl>
              <a:tblPr firstRow="1" firstCol="1" bandRow="1"/>
              <a:tblGrid>
                <a:gridCol w="3222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РБ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РК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КР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РФ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Применение издания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Руководства по платежному балансу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РПБ5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41875" y="4136237"/>
            <a:ext cx="8525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spc="-30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4. </a:t>
            </a:r>
            <a:r>
              <a:rPr lang="ru-RU" sz="1800" b="1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Разные подходы к применению международного руководства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363024"/>
              </p:ext>
            </p:extLst>
          </p:nvPr>
        </p:nvGraphicFramePr>
        <p:xfrm>
          <a:off x="1193758" y="4802634"/>
          <a:ext cx="9433048" cy="767056"/>
        </p:xfrm>
        <a:graphic>
          <a:graphicData uri="http://schemas.openxmlformats.org/drawingml/2006/table">
            <a:tbl>
              <a:tblPr firstRow="1" firstCol="1" bandRow="1"/>
              <a:tblGrid>
                <a:gridCol w="3222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420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РБ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РК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КР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РФ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Денежный агрегат М2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M2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М2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М2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M2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M2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Прямоугольник 27">
            <a:extLst>
              <a:ext uri="{FF2B5EF4-FFF2-40B4-BE49-F238E27FC236}">
                <a16:creationId xmlns="" xmlns:a16="http://schemas.microsoft.com/office/drawing/2014/main" id="{16DCB526-1D50-67CA-F568-5B0258972D4B}"/>
              </a:ext>
            </a:extLst>
          </p:cNvPr>
          <p:cNvSpPr/>
          <p:nvPr/>
        </p:nvSpPr>
        <p:spPr>
          <a:xfrm>
            <a:off x="341875" y="1444894"/>
            <a:ext cx="7767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00" b="1" spc="-30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3. </a:t>
            </a:r>
            <a:r>
              <a:rPr lang="ru-RU" sz="1800" b="1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международных руководств разной версии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6B0E0F36-8987-ED2B-C0A7-F1E38183F427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ОТКЛОНЕНИЙ: 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ПОТРЕБНОСТЕЙ ЕЭК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6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100746" y="2556367"/>
            <a:ext cx="923330" cy="24126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6D613F"/>
                </a:solidFill>
              </a:rPr>
              <a:t>Международные стандарты</a:t>
            </a:r>
          </a:p>
        </p:txBody>
      </p:sp>
      <p:sp>
        <p:nvSpPr>
          <p:cNvPr id="31" name="Правая фигурная скобка 30"/>
          <p:cNvSpPr/>
          <p:nvPr/>
        </p:nvSpPr>
        <p:spPr>
          <a:xfrm>
            <a:off x="2133999" y="1327760"/>
            <a:ext cx="399914" cy="4869840"/>
          </a:xfrm>
          <a:prstGeom prst="rightBrace">
            <a:avLst>
              <a:gd name="adj1" fmla="val 72505"/>
              <a:gd name="adj2" fmla="val 50000"/>
            </a:avLst>
          </a:prstGeom>
          <a:ln w="38100">
            <a:solidFill>
              <a:srgbClr val="6D61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3" name="Diagram 42">
            <a:extLst>
              <a:ext uri="{FF2B5EF4-FFF2-40B4-BE49-F238E27FC236}">
                <a16:creationId xmlns="" xmlns:a16="http://schemas.microsoft.com/office/drawing/2014/main" id="{0040805C-C78F-4EEE-DD55-9BEABDE4D8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4101156"/>
              </p:ext>
            </p:extLst>
          </p:nvPr>
        </p:nvGraphicFramePr>
        <p:xfrm>
          <a:off x="1914153" y="1327760"/>
          <a:ext cx="9674083" cy="502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822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6B0E0F36-8987-ED2B-C0A7-F1E38183F427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ОТКЛОНЕНИЙ: 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ЕЭК / ВОЗМОЖНОСТИ СТРАН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7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reeform 1">
            <a:extLst>
              <a:ext uri="{FF2B5EF4-FFF2-40B4-BE49-F238E27FC236}">
                <a16:creationId xmlns="" xmlns:a16="http://schemas.microsoft.com/office/drawing/2014/main" id="{DDD8368E-4820-3B45-B328-715B2E0D2873}"/>
              </a:ext>
            </a:extLst>
          </p:cNvPr>
          <p:cNvSpPr/>
          <p:nvPr/>
        </p:nvSpPr>
        <p:spPr>
          <a:xfrm>
            <a:off x="4176287" y="1770447"/>
            <a:ext cx="3456584" cy="3456584"/>
          </a:xfrm>
          <a:custGeom>
            <a:avLst/>
            <a:gdLst>
              <a:gd name="connsiteX0" fmla="*/ 0 w 3456584"/>
              <a:gd name="connsiteY0" fmla="*/ 1728292 h 3456584"/>
              <a:gd name="connsiteX1" fmla="*/ 1728292 w 3456584"/>
              <a:gd name="connsiteY1" fmla="*/ 0 h 3456584"/>
              <a:gd name="connsiteX2" fmla="*/ 3456584 w 3456584"/>
              <a:gd name="connsiteY2" fmla="*/ 1728292 h 3456584"/>
              <a:gd name="connsiteX3" fmla="*/ 1728292 w 3456584"/>
              <a:gd name="connsiteY3" fmla="*/ 3456584 h 3456584"/>
              <a:gd name="connsiteX4" fmla="*/ 0 w 3456584"/>
              <a:gd name="connsiteY4" fmla="*/ 1728292 h 3456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84" h="3456584">
                <a:moveTo>
                  <a:pt x="0" y="1728292"/>
                </a:moveTo>
                <a:cubicBezTo>
                  <a:pt x="0" y="773783"/>
                  <a:pt x="773783" y="0"/>
                  <a:pt x="1728292" y="0"/>
                </a:cubicBezTo>
                <a:cubicBezTo>
                  <a:pt x="2682801" y="0"/>
                  <a:pt x="3456584" y="773783"/>
                  <a:pt x="3456584" y="1728292"/>
                </a:cubicBezTo>
                <a:cubicBezTo>
                  <a:pt x="3456584" y="2682801"/>
                  <a:pt x="2682801" y="3456584"/>
                  <a:pt x="1728292" y="3456584"/>
                </a:cubicBezTo>
                <a:cubicBezTo>
                  <a:pt x="773783" y="3456584"/>
                  <a:pt x="0" y="2682801"/>
                  <a:pt x="0" y="1728292"/>
                </a:cubicBezTo>
                <a:close/>
              </a:path>
            </a:pathLst>
          </a:custGeom>
          <a:solidFill>
            <a:srgbClr val="6D613F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482677" tIns="407606" rIns="980922" bIns="407605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6500" kern="1200"/>
              <a:t> </a:t>
            </a:r>
            <a:endParaRPr lang="en-GB" sz="6500" kern="1200" dirty="0"/>
          </a:p>
        </p:txBody>
      </p:sp>
      <p:sp>
        <p:nvSpPr>
          <p:cNvPr id="4" name="Freeform 3">
            <a:extLst>
              <a:ext uri="{FF2B5EF4-FFF2-40B4-BE49-F238E27FC236}">
                <a16:creationId xmlns="" xmlns:a16="http://schemas.microsoft.com/office/drawing/2014/main" id="{03075CEB-0158-7F9E-2663-F985066711CD}"/>
              </a:ext>
            </a:extLst>
          </p:cNvPr>
          <p:cNvSpPr/>
          <p:nvPr/>
        </p:nvSpPr>
        <p:spPr>
          <a:xfrm>
            <a:off x="4732365" y="2197133"/>
            <a:ext cx="3456584" cy="3456584"/>
          </a:xfrm>
          <a:custGeom>
            <a:avLst/>
            <a:gdLst>
              <a:gd name="connsiteX0" fmla="*/ 0 w 3456584"/>
              <a:gd name="connsiteY0" fmla="*/ 1728292 h 3456584"/>
              <a:gd name="connsiteX1" fmla="*/ 1728292 w 3456584"/>
              <a:gd name="connsiteY1" fmla="*/ 0 h 3456584"/>
              <a:gd name="connsiteX2" fmla="*/ 3456584 w 3456584"/>
              <a:gd name="connsiteY2" fmla="*/ 1728292 h 3456584"/>
              <a:gd name="connsiteX3" fmla="*/ 1728292 w 3456584"/>
              <a:gd name="connsiteY3" fmla="*/ 3456584 h 3456584"/>
              <a:gd name="connsiteX4" fmla="*/ 0 w 3456584"/>
              <a:gd name="connsiteY4" fmla="*/ 1728292 h 3456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84" h="3456584">
                <a:moveTo>
                  <a:pt x="0" y="1728292"/>
                </a:moveTo>
                <a:cubicBezTo>
                  <a:pt x="0" y="773783"/>
                  <a:pt x="773783" y="0"/>
                  <a:pt x="1728292" y="0"/>
                </a:cubicBezTo>
                <a:cubicBezTo>
                  <a:pt x="2682801" y="0"/>
                  <a:pt x="3456584" y="773783"/>
                  <a:pt x="3456584" y="1728292"/>
                </a:cubicBezTo>
                <a:cubicBezTo>
                  <a:pt x="3456584" y="2682801"/>
                  <a:pt x="2682801" y="3456584"/>
                  <a:pt x="1728292" y="3456584"/>
                </a:cubicBezTo>
                <a:cubicBezTo>
                  <a:pt x="773783" y="3456584"/>
                  <a:pt x="0" y="2682801"/>
                  <a:pt x="0" y="172829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4986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980923" tIns="407606" rIns="482676" bIns="407605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6500" kern="1200" dirty="0"/>
              <a:t> </a:t>
            </a:r>
            <a:endParaRPr lang="en-GB" sz="6500" kern="12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1E3AB4-DED0-8A6B-943B-7CB1DACA37E7}"/>
              </a:ext>
            </a:extLst>
          </p:cNvPr>
          <p:cNvSpPr txBox="1"/>
          <p:nvPr/>
        </p:nvSpPr>
        <p:spPr>
          <a:xfrm>
            <a:off x="1631866" y="1724292"/>
            <a:ext cx="3100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ЕЭК</a:t>
            </a:r>
            <a:endParaRPr lang="x-none" sz="2400" b="1" dirty="0">
              <a:solidFill>
                <a:srgbClr val="6D613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C2C8AB1-3974-B62A-D036-0689F4283922}"/>
              </a:ext>
            </a:extLst>
          </p:cNvPr>
          <p:cNvSpPr txBox="1"/>
          <p:nvPr/>
        </p:nvSpPr>
        <p:spPr>
          <a:xfrm>
            <a:off x="212271" y="4933107"/>
            <a:ext cx="47207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отклонения </a:t>
            </a:r>
          </a:p>
          <a:p>
            <a:pPr algn="r"/>
            <a:r>
              <a:rPr lang="ru-RU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методологии / </a:t>
            </a:r>
          </a:p>
          <a:p>
            <a:pPr algn="r"/>
            <a:r>
              <a:rPr lang="ru-RU" sz="24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определений показателей ЕЭК</a:t>
            </a:r>
            <a:endParaRPr lang="x-none" sz="24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="" xmlns:a16="http://schemas.microsoft.com/office/drawing/2014/main" id="{C449EB4A-A915-314A-63E2-056091C80E5A}"/>
              </a:ext>
            </a:extLst>
          </p:cNvPr>
          <p:cNvSpPr/>
          <p:nvPr/>
        </p:nvSpPr>
        <p:spPr>
          <a:xfrm rot="1653418">
            <a:off x="3456186" y="2602358"/>
            <a:ext cx="758617" cy="2423510"/>
          </a:xfrm>
          <a:custGeom>
            <a:avLst/>
            <a:gdLst>
              <a:gd name="connsiteX0" fmla="*/ 311577 w 758617"/>
              <a:gd name="connsiteY0" fmla="*/ 2286000 h 2286000"/>
              <a:gd name="connsiteX1" fmla="*/ 16937 w 758617"/>
              <a:gd name="connsiteY1" fmla="*/ 1209040 h 2286000"/>
              <a:gd name="connsiteX2" fmla="*/ 758617 w 758617"/>
              <a:gd name="connsiteY2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8617" h="2286000">
                <a:moveTo>
                  <a:pt x="311577" y="2286000"/>
                </a:moveTo>
                <a:cubicBezTo>
                  <a:pt x="127003" y="1938020"/>
                  <a:pt x="-57570" y="1590040"/>
                  <a:pt x="16937" y="1209040"/>
                </a:cubicBezTo>
                <a:cubicBezTo>
                  <a:pt x="91444" y="828040"/>
                  <a:pt x="599444" y="208280"/>
                  <a:pt x="758617" y="0"/>
                </a:cubicBezTo>
              </a:path>
            </a:pathLst>
          </a:custGeom>
          <a:noFill/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D92C15E-C24B-FDA2-5D9D-E93C4F0E9001}"/>
              </a:ext>
            </a:extLst>
          </p:cNvPr>
          <p:cNvSpPr txBox="1"/>
          <p:nvPr/>
        </p:nvSpPr>
        <p:spPr>
          <a:xfrm>
            <a:off x="7717476" y="5227031"/>
            <a:ext cx="3732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стран</a:t>
            </a:r>
            <a:endParaRPr lang="x-none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18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="" xmlns:a16="http://schemas.microsoft.com/office/drawing/2014/main" id="{55BAB138-6115-9E04-E76A-902092A815A9}"/>
              </a:ext>
            </a:extLst>
          </p:cNvPr>
          <p:cNvGrpSpPr/>
          <p:nvPr/>
        </p:nvGrpSpPr>
        <p:grpSpPr>
          <a:xfrm rot="19264630">
            <a:off x="774457" y="1241904"/>
            <a:ext cx="4012662" cy="3883270"/>
            <a:chOff x="7092207" y="1961772"/>
            <a:chExt cx="4012662" cy="3883270"/>
          </a:xfrm>
        </p:grpSpPr>
        <p:sp>
          <p:nvSpPr>
            <p:cNvPr id="19" name="Freeform 18">
              <a:extLst>
                <a:ext uri="{FF2B5EF4-FFF2-40B4-BE49-F238E27FC236}">
                  <a16:creationId xmlns="" xmlns:a16="http://schemas.microsoft.com/office/drawing/2014/main" id="{3C8E0E72-044D-EEC0-DCAB-D80EC7B3F5ED}"/>
                </a:ext>
              </a:extLst>
            </p:cNvPr>
            <p:cNvSpPr/>
            <p:nvPr/>
          </p:nvSpPr>
          <p:spPr>
            <a:xfrm>
              <a:off x="7092207" y="1961772"/>
              <a:ext cx="3456584" cy="3456584"/>
            </a:xfrm>
            <a:custGeom>
              <a:avLst/>
              <a:gdLst>
                <a:gd name="connsiteX0" fmla="*/ 0 w 3456584"/>
                <a:gd name="connsiteY0" fmla="*/ 1728292 h 3456584"/>
                <a:gd name="connsiteX1" fmla="*/ 1728292 w 3456584"/>
                <a:gd name="connsiteY1" fmla="*/ 0 h 3456584"/>
                <a:gd name="connsiteX2" fmla="*/ 3456584 w 3456584"/>
                <a:gd name="connsiteY2" fmla="*/ 1728292 h 3456584"/>
                <a:gd name="connsiteX3" fmla="*/ 1728292 w 3456584"/>
                <a:gd name="connsiteY3" fmla="*/ 3456584 h 3456584"/>
                <a:gd name="connsiteX4" fmla="*/ 0 w 3456584"/>
                <a:gd name="connsiteY4" fmla="*/ 1728292 h 345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6584" h="3456584">
                  <a:moveTo>
                    <a:pt x="0" y="1728292"/>
                  </a:moveTo>
                  <a:cubicBezTo>
                    <a:pt x="0" y="773783"/>
                    <a:pt x="773783" y="0"/>
                    <a:pt x="1728292" y="0"/>
                  </a:cubicBezTo>
                  <a:cubicBezTo>
                    <a:pt x="2682801" y="0"/>
                    <a:pt x="3456584" y="773783"/>
                    <a:pt x="3456584" y="1728292"/>
                  </a:cubicBezTo>
                  <a:cubicBezTo>
                    <a:pt x="3456584" y="2682801"/>
                    <a:pt x="2682801" y="3456584"/>
                    <a:pt x="1728292" y="3456584"/>
                  </a:cubicBezTo>
                  <a:cubicBezTo>
                    <a:pt x="773783" y="3456584"/>
                    <a:pt x="0" y="2682801"/>
                    <a:pt x="0" y="1728292"/>
                  </a:cubicBezTo>
                  <a:close/>
                </a:path>
              </a:pathLst>
            </a:custGeom>
            <a:solidFill>
              <a:srgbClr val="6D613F">
                <a:alpha val="50000"/>
              </a:srgb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82677" tIns="407606" rIns="980922" bIns="40760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6500" kern="1200"/>
                <a:t> </a:t>
              </a:r>
              <a:endParaRPr lang="en-GB" sz="6500" kern="1200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="" xmlns:a16="http://schemas.microsoft.com/office/drawing/2014/main" id="{A0BA6393-0F64-A529-191F-1C660287939A}"/>
                </a:ext>
              </a:extLst>
            </p:cNvPr>
            <p:cNvSpPr/>
            <p:nvPr/>
          </p:nvSpPr>
          <p:spPr>
            <a:xfrm>
              <a:off x="7648285" y="2388458"/>
              <a:ext cx="3456584" cy="3456584"/>
            </a:xfrm>
            <a:custGeom>
              <a:avLst/>
              <a:gdLst>
                <a:gd name="connsiteX0" fmla="*/ 0 w 3456584"/>
                <a:gd name="connsiteY0" fmla="*/ 1728292 h 3456584"/>
                <a:gd name="connsiteX1" fmla="*/ 1728292 w 3456584"/>
                <a:gd name="connsiteY1" fmla="*/ 0 h 3456584"/>
                <a:gd name="connsiteX2" fmla="*/ 3456584 w 3456584"/>
                <a:gd name="connsiteY2" fmla="*/ 1728292 h 3456584"/>
                <a:gd name="connsiteX3" fmla="*/ 1728292 w 3456584"/>
                <a:gd name="connsiteY3" fmla="*/ 3456584 h 3456584"/>
                <a:gd name="connsiteX4" fmla="*/ 0 w 3456584"/>
                <a:gd name="connsiteY4" fmla="*/ 1728292 h 345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6584" h="3456584">
                  <a:moveTo>
                    <a:pt x="0" y="1728292"/>
                  </a:moveTo>
                  <a:cubicBezTo>
                    <a:pt x="0" y="773783"/>
                    <a:pt x="773783" y="0"/>
                    <a:pt x="1728292" y="0"/>
                  </a:cubicBezTo>
                  <a:cubicBezTo>
                    <a:pt x="2682801" y="0"/>
                    <a:pt x="3456584" y="773783"/>
                    <a:pt x="3456584" y="1728292"/>
                  </a:cubicBezTo>
                  <a:cubicBezTo>
                    <a:pt x="3456584" y="2682801"/>
                    <a:pt x="2682801" y="3456584"/>
                    <a:pt x="1728292" y="3456584"/>
                  </a:cubicBezTo>
                  <a:cubicBezTo>
                    <a:pt x="773783" y="3456584"/>
                    <a:pt x="0" y="2682801"/>
                    <a:pt x="0" y="17282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980923" tIns="407606" rIns="482676" bIns="40760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6500" kern="1200" dirty="0"/>
                <a:t> </a:t>
              </a:r>
              <a:endParaRPr lang="en-GB" sz="6500" kern="1200" dirty="0"/>
            </a:p>
          </p:txBody>
        </p:sp>
      </p:grpSp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6B0E0F36-8987-ED2B-C0A7-F1E38183F427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ОТКЛОНЕНИЙ: </a:t>
            </a:r>
            <a:b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ЕЭК / ВОЗМОЖНОСТИ СТРАН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8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F45473DD-EFA7-7026-36FE-9F3366EDA06A}"/>
              </a:ext>
            </a:extLst>
          </p:cNvPr>
          <p:cNvGrpSpPr/>
          <p:nvPr/>
        </p:nvGrpSpPr>
        <p:grpSpPr>
          <a:xfrm rot="19264630">
            <a:off x="4303099" y="2500918"/>
            <a:ext cx="4012662" cy="3883270"/>
            <a:chOff x="7092207" y="1961772"/>
            <a:chExt cx="4012662" cy="3883270"/>
          </a:xfrm>
        </p:grpSpPr>
        <p:sp>
          <p:nvSpPr>
            <p:cNvPr id="12" name="Freeform 11">
              <a:extLst>
                <a:ext uri="{FF2B5EF4-FFF2-40B4-BE49-F238E27FC236}">
                  <a16:creationId xmlns="" xmlns:a16="http://schemas.microsoft.com/office/drawing/2014/main" id="{89292AA9-2C5E-08BD-4007-0914FFBF7430}"/>
                </a:ext>
              </a:extLst>
            </p:cNvPr>
            <p:cNvSpPr/>
            <p:nvPr/>
          </p:nvSpPr>
          <p:spPr>
            <a:xfrm>
              <a:off x="7092207" y="1961772"/>
              <a:ext cx="3456584" cy="3456584"/>
            </a:xfrm>
            <a:custGeom>
              <a:avLst/>
              <a:gdLst>
                <a:gd name="connsiteX0" fmla="*/ 0 w 3456584"/>
                <a:gd name="connsiteY0" fmla="*/ 1728292 h 3456584"/>
                <a:gd name="connsiteX1" fmla="*/ 1728292 w 3456584"/>
                <a:gd name="connsiteY1" fmla="*/ 0 h 3456584"/>
                <a:gd name="connsiteX2" fmla="*/ 3456584 w 3456584"/>
                <a:gd name="connsiteY2" fmla="*/ 1728292 h 3456584"/>
                <a:gd name="connsiteX3" fmla="*/ 1728292 w 3456584"/>
                <a:gd name="connsiteY3" fmla="*/ 3456584 h 3456584"/>
                <a:gd name="connsiteX4" fmla="*/ 0 w 3456584"/>
                <a:gd name="connsiteY4" fmla="*/ 1728292 h 345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6584" h="3456584">
                  <a:moveTo>
                    <a:pt x="0" y="1728292"/>
                  </a:moveTo>
                  <a:cubicBezTo>
                    <a:pt x="0" y="773783"/>
                    <a:pt x="773783" y="0"/>
                    <a:pt x="1728292" y="0"/>
                  </a:cubicBezTo>
                  <a:cubicBezTo>
                    <a:pt x="2682801" y="0"/>
                    <a:pt x="3456584" y="773783"/>
                    <a:pt x="3456584" y="1728292"/>
                  </a:cubicBezTo>
                  <a:cubicBezTo>
                    <a:pt x="3456584" y="2682801"/>
                    <a:pt x="2682801" y="3456584"/>
                    <a:pt x="1728292" y="3456584"/>
                  </a:cubicBezTo>
                  <a:cubicBezTo>
                    <a:pt x="773783" y="3456584"/>
                    <a:pt x="0" y="2682801"/>
                    <a:pt x="0" y="1728292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  <a:alpha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482677" tIns="407606" rIns="980922" bIns="40760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6500" kern="1200"/>
                <a:t> </a:t>
              </a:r>
              <a:endParaRPr lang="en-GB" sz="6500" kern="1200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="" xmlns:a16="http://schemas.microsoft.com/office/drawing/2014/main" id="{42BE950F-EC96-F654-3316-C95BEF2A3F18}"/>
                </a:ext>
              </a:extLst>
            </p:cNvPr>
            <p:cNvSpPr/>
            <p:nvPr/>
          </p:nvSpPr>
          <p:spPr>
            <a:xfrm>
              <a:off x="7648285" y="2388458"/>
              <a:ext cx="3456584" cy="3456584"/>
            </a:xfrm>
            <a:custGeom>
              <a:avLst/>
              <a:gdLst>
                <a:gd name="connsiteX0" fmla="*/ 0 w 3456584"/>
                <a:gd name="connsiteY0" fmla="*/ 1728292 h 3456584"/>
                <a:gd name="connsiteX1" fmla="*/ 1728292 w 3456584"/>
                <a:gd name="connsiteY1" fmla="*/ 0 h 3456584"/>
                <a:gd name="connsiteX2" fmla="*/ 3456584 w 3456584"/>
                <a:gd name="connsiteY2" fmla="*/ 1728292 h 3456584"/>
                <a:gd name="connsiteX3" fmla="*/ 1728292 w 3456584"/>
                <a:gd name="connsiteY3" fmla="*/ 3456584 h 3456584"/>
                <a:gd name="connsiteX4" fmla="*/ 0 w 3456584"/>
                <a:gd name="connsiteY4" fmla="*/ 1728292 h 345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6584" h="3456584">
                  <a:moveTo>
                    <a:pt x="0" y="1728292"/>
                  </a:moveTo>
                  <a:cubicBezTo>
                    <a:pt x="0" y="773783"/>
                    <a:pt x="773783" y="0"/>
                    <a:pt x="1728292" y="0"/>
                  </a:cubicBezTo>
                  <a:cubicBezTo>
                    <a:pt x="2682801" y="0"/>
                    <a:pt x="3456584" y="773783"/>
                    <a:pt x="3456584" y="1728292"/>
                  </a:cubicBezTo>
                  <a:cubicBezTo>
                    <a:pt x="3456584" y="2682801"/>
                    <a:pt x="2682801" y="3456584"/>
                    <a:pt x="1728292" y="3456584"/>
                  </a:cubicBezTo>
                  <a:cubicBezTo>
                    <a:pt x="773783" y="3456584"/>
                    <a:pt x="0" y="2682801"/>
                    <a:pt x="0" y="17282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980923" tIns="407606" rIns="482676" bIns="407605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6500" kern="1200" dirty="0"/>
                <a:t> </a:t>
              </a:r>
              <a:endParaRPr lang="en-GB" sz="6500" kern="1200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F2017EE7-5C60-F36E-2EEA-7E1BC67460EB}"/>
              </a:ext>
            </a:extLst>
          </p:cNvPr>
          <p:cNvSpPr/>
          <p:nvPr/>
        </p:nvSpPr>
        <p:spPr>
          <a:xfrm>
            <a:off x="567230" y="3192244"/>
            <a:ext cx="2519680" cy="1934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F6EFC5E-1BF6-C911-C2D7-EA0B9967362B}"/>
              </a:ext>
            </a:extLst>
          </p:cNvPr>
          <p:cNvSpPr txBox="1"/>
          <p:nvPr/>
        </p:nvSpPr>
        <p:spPr>
          <a:xfrm>
            <a:off x="5306364" y="4793080"/>
            <a:ext cx="3531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/>
              <a:t>Получение форматов ЕЭК</a:t>
            </a:r>
            <a:endParaRPr lang="x-none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B9414886-C71D-5B7F-220A-069786DF5F30}"/>
              </a:ext>
            </a:extLst>
          </p:cNvPr>
          <p:cNvSpPr/>
          <p:nvPr/>
        </p:nvSpPr>
        <p:spPr>
          <a:xfrm>
            <a:off x="3851354" y="2612796"/>
            <a:ext cx="2519680" cy="1934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B1C8B48-E543-54B4-A08E-719409DF72DB}"/>
              </a:ext>
            </a:extLst>
          </p:cNvPr>
          <p:cNvSpPr txBox="1"/>
          <p:nvPr/>
        </p:nvSpPr>
        <p:spPr>
          <a:xfrm>
            <a:off x="1827070" y="2238189"/>
            <a:ext cx="5295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Согласование проектов форматов ЕЭК </a:t>
            </a:r>
          </a:p>
          <a:p>
            <a:r>
              <a:rPr lang="ru-RU" sz="2400" dirty="0"/>
              <a:t>на подкомитете /рабочей группе</a:t>
            </a:r>
            <a:endParaRPr lang="x-none" sz="2400" dirty="0"/>
          </a:p>
        </p:txBody>
      </p:sp>
    </p:spTree>
    <p:extLst>
      <p:ext uri="{BB962C8B-B14F-4D97-AF65-F5344CB8AC3E}">
        <p14:creationId xmlns:p14="http://schemas.microsoft.com/office/powerpoint/2010/main" val="125699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1">
            <a:extLst>
              <a:ext uri="{FF2B5EF4-FFF2-40B4-BE49-F238E27FC236}">
                <a16:creationId xmlns="" xmlns:a16="http://schemas.microsoft.com/office/drawing/2014/main" id="{EA12D8FE-FE56-47FA-880E-E7F5F90BFF1C}"/>
              </a:ext>
            </a:extLst>
          </p:cNvPr>
          <p:cNvSpPr/>
          <p:nvPr/>
        </p:nvSpPr>
        <p:spPr>
          <a:xfrm>
            <a:off x="0" y="0"/>
            <a:ext cx="12192000" cy="1020536"/>
          </a:xfrm>
          <a:prstGeom prst="rect">
            <a:avLst/>
          </a:prstGeom>
          <a:gradFill flip="none" rotWithShape="1">
            <a:gsLst>
              <a:gs pos="6000">
                <a:schemeClr val="accent6">
                  <a:lumMod val="5000"/>
                  <a:lumOff val="95000"/>
                </a:schemeClr>
              </a:gs>
              <a:gs pos="66000">
                <a:srgbClr val="00B050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2271" y="255637"/>
            <a:ext cx="12124872" cy="66357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ВЫЯВЛЕНИЕ ОТКЛОНЕНИЙ: ПРИМЕРЫ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60"/>
            <a:ext cx="3119040" cy="365123"/>
          </a:xfrm>
        </p:spPr>
        <p:txBody>
          <a:bodyPr/>
          <a:lstStyle/>
          <a:p>
            <a:fld id="{B19B0651-EE4F-4900-A07F-96A6BFA9D0F0}" type="slidenum">
              <a:rPr lang="ru-RU" sz="1600" b="1" smtClean="0"/>
              <a:t>9</a:t>
            </a:fld>
            <a:endParaRPr lang="ru-RU" sz="1600" b="1" dirty="0"/>
          </a:p>
        </p:txBody>
      </p:sp>
      <p:pic>
        <p:nvPicPr>
          <p:cNvPr id="1026" name="Picture 2" descr="Файл:Emblem of the Eurasian Economic Union.svg — Википед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6806" y="55496"/>
            <a:ext cx="1411968" cy="909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6500089" y="5526561"/>
            <a:ext cx="569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Разные версии стандарта влияют на сопоставимость показателей –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отклонение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41863" y="5526561"/>
            <a:ext cx="5606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 долговых инструментов определяется их наличием в стране – </a:t>
            </a:r>
            <a:r>
              <a:rPr lang="ru-RU" sz="2000" b="1" dirty="0">
                <a:solidFill>
                  <a:srgbClr val="0759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отклонение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41863" y="1424248"/>
            <a:ext cx="5184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2.</a:t>
            </a:r>
            <a:r>
              <a:rPr lang="ru-RU" sz="1800" b="1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Долговые инструменты по  международному стандарту, но состав показателя разный</a:t>
            </a:r>
            <a:r>
              <a:rPr lang="ru-RU" sz="1800" dirty="0">
                <a:solidFill>
                  <a:srgbClr val="6D613F"/>
                </a:solidFill>
              </a:rPr>
              <a:t> 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501501" y="1424248"/>
            <a:ext cx="49079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3.</a:t>
            </a:r>
            <a:r>
              <a:rPr lang="ru-RU" sz="1800" dirty="0">
                <a:solidFill>
                  <a:srgbClr val="6D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spc="-3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международных руководств  разной версии</a:t>
            </a:r>
            <a:r>
              <a:rPr lang="ru-RU" sz="1800" dirty="0">
                <a:solidFill>
                  <a:srgbClr val="6D613F"/>
                </a:solidFill>
              </a:rPr>
              <a:t> </a:t>
            </a:r>
            <a:endParaRPr lang="ru-RU" dirty="0"/>
          </a:p>
        </p:txBody>
      </p:sp>
      <p:cxnSp>
        <p:nvCxnSpPr>
          <p:cNvPr id="41" name="Прямая со стрелкой 40"/>
          <p:cNvCxnSpPr>
            <a:cxnSpLocks/>
          </p:cNvCxnSpPr>
          <p:nvPr/>
        </p:nvCxnSpPr>
        <p:spPr>
          <a:xfrm>
            <a:off x="2844543" y="5008880"/>
            <a:ext cx="0" cy="517681"/>
          </a:xfrm>
          <a:prstGeom prst="straightConnector1">
            <a:avLst/>
          </a:prstGeom>
          <a:ln w="69850">
            <a:solidFill>
              <a:srgbClr val="6D61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cxnSpLocks/>
          </p:cNvCxnSpPr>
          <p:nvPr/>
        </p:nvCxnSpPr>
        <p:spPr>
          <a:xfrm>
            <a:off x="9047391" y="5008880"/>
            <a:ext cx="0" cy="517681"/>
          </a:xfrm>
          <a:prstGeom prst="straightConnector1">
            <a:avLst/>
          </a:prstGeom>
          <a:ln w="69850">
            <a:solidFill>
              <a:srgbClr val="6D613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11">
            <a:extLst>
              <a:ext uri="{FF2B5EF4-FFF2-40B4-BE49-F238E27FC236}">
                <a16:creationId xmlns="" xmlns:a16="http://schemas.microsoft.com/office/drawing/2014/main" id="{6EFA4C1F-EFB6-F4B4-7BB6-877D960F3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08657"/>
              </p:ext>
            </p:extLst>
          </p:nvPr>
        </p:nvGraphicFramePr>
        <p:xfrm>
          <a:off x="6568272" y="2991354"/>
          <a:ext cx="5086655" cy="1117576"/>
        </p:xfrm>
        <a:graphic>
          <a:graphicData uri="http://schemas.openxmlformats.org/drawingml/2006/table">
            <a:tbl>
              <a:tblPr firstRow="1" firstCol="1" bandRow="1"/>
              <a:tblGrid>
                <a:gridCol w="17379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97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97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97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697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974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РК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КР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РФ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Применение издания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Руководства по платежному балансу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РПБ5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26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РПБ6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="" xmlns:a16="http://schemas.microsoft.com/office/drawing/2014/main" id="{5CF15341-56C9-9D41-A65A-6C76CC472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707211"/>
              </p:ext>
            </p:extLst>
          </p:nvPr>
        </p:nvGraphicFramePr>
        <p:xfrm>
          <a:off x="341865" y="2378566"/>
          <a:ext cx="5449335" cy="2548098"/>
        </p:xfrm>
        <a:graphic>
          <a:graphicData uri="http://schemas.openxmlformats.org/drawingml/2006/table">
            <a:tbl>
              <a:tblPr firstRow="1" firstCol="1" bandRow="1"/>
              <a:tblGrid>
                <a:gridCol w="22586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53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453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11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53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361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РА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РК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КР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РФ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8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Специальные права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заимствования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СДР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D2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D2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D2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8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Валюта и депозиты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8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Долговые ценные бумаги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8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Ссуды</a:t>
                      </a:r>
                      <a:r>
                        <a:rPr lang="ru-RU" sz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и займы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D1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7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Страховые и пенсионные программы и программы стандартизированных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гарантий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Прочая задолженность</a:t>
                      </a: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D3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009" marR="680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4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539</Words>
  <Application>Microsoft Office PowerPoint</Application>
  <PresentationFormat>Широкоэкранный</PresentationFormat>
  <Paragraphs>210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ИНДИКАТОРЫ СОК</vt:lpstr>
      <vt:lpstr>ПРИМЕРЫ МЕТОДОЛОГИЧЕСКИХ ОСОБЕННОСТЕЙ</vt:lpstr>
      <vt:lpstr>ПРИМЕРЫ МЕТОДОЛОГИЧЕСКИХ ОСОБЕННОСТЕЙ</vt:lpstr>
      <vt:lpstr>ПРИМЕРЫ МЕТОДОЛОГИЧЕСКИХ ОСОБЕННОСТЕЙ</vt:lpstr>
      <vt:lpstr>ВЫЯВЛЕНИЕ ОТКЛОНЕНИЙ:  ОПРЕДЕЛЕНИЕ ПОТРЕБНОСТЕЙ ЕЭК</vt:lpstr>
      <vt:lpstr>ВЫЯВЛЕНИЕ ОТКЛОНЕНИЙ:  ПОТРЕБНОСТИ ЕЭК / ВОЗМОЖНОСТИ СТРАН</vt:lpstr>
      <vt:lpstr>ВЫЯВЛЕНИЕ ОТКЛОНЕНИЙ:  ПОТРЕБНОСТИ ЕЭК / ВОЗМОЖНОСТИ СТРАН</vt:lpstr>
      <vt:lpstr>ВЫЯВЛЕНИЕ ОТКЛОНЕНИЙ: ПРИМЕРЫ</vt:lpstr>
      <vt:lpstr>ВЫЯВЛЕНИЕ ОТКЛОНЕНИЙ: АЛГОРИТМ</vt:lpstr>
      <vt:lpstr>ЗАКЛЮЧЕНИЕ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Косбергенов Сакен Кадиржанович</dc:creator>
  <cp:lastModifiedBy>Евсеева Полина Викторовна</cp:lastModifiedBy>
  <cp:revision>67</cp:revision>
  <cp:lastPrinted>2024-06-25T12:29:58Z</cp:lastPrinted>
  <dcterms:created xsi:type="dcterms:W3CDTF">2024-06-24T06:33:01Z</dcterms:created>
  <dcterms:modified xsi:type="dcterms:W3CDTF">2024-06-27T06:42:39Z</dcterms:modified>
</cp:coreProperties>
</file>