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2.xml" ContentType="application/vnd.openxmlformats-officedocument.presentationml.tags+xml"/>
  <Override PartName="/ppt/notesSlides/notesSlide3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2" r:id="rId1"/>
    <p:sldMasterId id="2147483677" r:id="rId2"/>
  </p:sldMasterIdLst>
  <p:notesMasterIdLst>
    <p:notesMasterId r:id="rId12"/>
  </p:notesMasterIdLst>
  <p:handoutMasterIdLst>
    <p:handoutMasterId r:id="rId13"/>
  </p:handoutMasterIdLst>
  <p:sldIdLst>
    <p:sldId id="257" r:id="rId3"/>
    <p:sldId id="2145707224" r:id="rId4"/>
    <p:sldId id="2145707225" r:id="rId5"/>
    <p:sldId id="2145707226" r:id="rId6"/>
    <p:sldId id="2145707232" r:id="rId7"/>
    <p:sldId id="2145707228" r:id="rId8"/>
    <p:sldId id="2145707229" r:id="rId9"/>
    <p:sldId id="2145707210" r:id="rId10"/>
    <p:sldId id="2145707231" r:id="rId11"/>
  </p:sldIdLst>
  <p:sldSz cx="9144000" cy="5143500" type="screen16x9"/>
  <p:notesSz cx="7104063" cy="10234613"/>
  <p:embeddedFontLst>
    <p:embeddedFont>
      <p:font typeface="ＭＳ Ｐゴシック" pitchFamily="34" charset="-128"/>
      <p:regular r:id="rId14"/>
    </p:embeddedFont>
    <p:embeddedFont>
      <p:font typeface="Tahoma" pitchFamily="34" charset="0"/>
      <p:regular r:id="rId15"/>
      <p:bold r:id="rId16"/>
    </p:embeddedFont>
    <p:embeddedFont>
      <p:font typeface="Segoe UI" pitchFamily="34" charset="0"/>
      <p:regular r:id="rId17"/>
      <p:bold r:id="rId18"/>
      <p:italic r:id="rId19"/>
      <p:boldItalic r:id="rId20"/>
    </p:embeddedFont>
    <p:embeddedFont>
      <p:font typeface="Calibri Light" pitchFamily="34" charset="0"/>
      <p:regular r:id="rId21"/>
      <p:italic r:id="rId22"/>
    </p:embeddedFont>
    <p:embeddedFont>
      <p:font typeface="맑은 고딕" pitchFamily="34" charset="-127"/>
      <p:regular r:id="rId23"/>
      <p:bold r:id="rId24"/>
    </p:embeddedFont>
    <p:embeddedFont>
      <p:font typeface="Segoe UI Black" charset="0"/>
      <p:bold r:id="rId25"/>
      <p:bold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宋体" pitchFamily="2" charset="-122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97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EA2"/>
    <a:srgbClr val="FFDF79"/>
    <a:srgbClr val="002060"/>
    <a:srgbClr val="FAB821"/>
    <a:srgbClr val="EE7831"/>
    <a:srgbClr val="0091FE"/>
    <a:srgbClr val="FFC000"/>
    <a:srgbClr val="C9F0FF"/>
    <a:srgbClr val="E4C6C6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8697" autoAdjust="0"/>
  </p:normalViewPr>
  <p:slideViewPr>
    <p:cSldViewPr snapToGrid="0">
      <p:cViewPr>
        <p:scale>
          <a:sx n="125" d="100"/>
          <a:sy n="125" d="100"/>
        </p:scale>
        <p:origin x="-1224" y="-600"/>
      </p:cViewPr>
      <p:guideLst>
        <p:guide orient="horz" pos="1597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3235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2;&#1083;&#1072;&#1076;&#1077;&#1083;&#1077;&#1094;\Desktop\&#105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22448554651188E-2"/>
          <c:y val="0"/>
          <c:w val="0.9347589868535483"/>
          <c:h val="0.918436358419951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Статистические наблюдения</c:v>
                </c:pt>
              </c:strCache>
            </c:strRef>
          </c:tx>
          <c:spPr>
            <a:solidFill>
              <a:srgbClr val="0B3EA2"/>
            </a:solidFill>
            <a:ln>
              <a:noFill/>
            </a:ln>
            <a:effectLst/>
          </c:spPr>
          <c:invertIfNegative val="0"/>
          <c:cat>
            <c:numRef>
              <c:f>Лист1!$C$2:$F$2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Лист1!$C$3:$F$3</c:f>
              <c:numCache>
                <c:formatCode>General</c:formatCode>
                <c:ptCount val="4"/>
                <c:pt idx="0">
                  <c:v>90</c:v>
                </c:pt>
                <c:pt idx="1">
                  <c:v>70</c:v>
                </c:pt>
                <c:pt idx="2">
                  <c:v>50</c:v>
                </c:pt>
                <c:pt idx="3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0-4FED-AFA5-3AF283868700}"/>
            </c:ext>
          </c:extLst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Административные источники</c:v>
                </c:pt>
              </c:strCache>
            </c:strRef>
          </c:tx>
          <c:spPr>
            <a:solidFill>
              <a:srgbClr val="FFDF79"/>
            </a:solidFill>
            <a:ln>
              <a:noFill/>
            </a:ln>
            <a:effectLst/>
          </c:spPr>
          <c:invertIfNegative val="0"/>
          <c:cat>
            <c:numRef>
              <c:f>Лист1!$C$2:$F$2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Лист1!$C$4:$F$4</c:f>
              <c:numCache>
                <c:formatCode>General</c:formatCode>
                <c:ptCount val="4"/>
                <c:pt idx="0">
                  <c:v>10</c:v>
                </c:pt>
                <c:pt idx="1">
                  <c:v>40</c:v>
                </c:pt>
                <c:pt idx="2">
                  <c:v>70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A40-4FED-AFA5-3AF283868700}"/>
            </c:ext>
          </c:extLst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Альтернативные источники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numRef>
              <c:f>Лист1!$C$2:$F$2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</c:numCache>
            </c:numRef>
          </c:cat>
          <c:val>
            <c:numRef>
              <c:f>Лист1!$C$5:$F$5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15</c:v>
                </c:pt>
                <c:pt idx="3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A40-4FED-AFA5-3AF2838687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73224448"/>
        <c:axId val="42677888"/>
      </c:barChart>
      <c:catAx>
        <c:axId val="17322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42677888"/>
        <c:crosses val="autoZero"/>
        <c:auto val="1"/>
        <c:lblAlgn val="ctr"/>
        <c:lblOffset val="100"/>
        <c:noMultiLvlLbl val="0"/>
      </c:catAx>
      <c:valAx>
        <c:axId val="426778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322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AA94D830-0E40-476C-81D4-2BD06ECDF9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1C86C0E-9DE5-4E55-8BA6-BB1C69A11E5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203" y="1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/>
          <a:lstStyle>
            <a:lvl1pPr algn="r">
              <a:defRPr sz="1200"/>
            </a:lvl1pPr>
          </a:lstStyle>
          <a:p>
            <a:fld id="{BFCA6556-73B0-49A2-A4AF-242E60F404F4}" type="datetimeFigureOut">
              <a:rPr lang="x-none" smtClean="0"/>
              <a:pPr/>
              <a:t>25.06.2024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A40C98D-C29C-4CB2-AEA8-A9C56B8218A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C4BE0A-F2E7-4155-A547-912E402EBE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203" y="9720755"/>
            <a:ext cx="3079202" cy="513858"/>
          </a:xfrm>
          <a:prstGeom prst="rect">
            <a:avLst/>
          </a:prstGeom>
        </p:spPr>
        <p:txBody>
          <a:bodyPr vert="horz" lIns="94787" tIns="47393" rIns="94787" bIns="47393" rtlCol="0" anchor="b"/>
          <a:lstStyle>
            <a:lvl1pPr algn="r">
              <a:defRPr sz="1200"/>
            </a:lvl1pPr>
          </a:lstStyle>
          <a:p>
            <a:fld id="{8AD79434-6D7B-4CAE-A660-64BB76BE8169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4509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79145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281" y="1"/>
            <a:ext cx="3079144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4188" y="1279525"/>
            <a:ext cx="6135687" cy="34512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573" y="4924457"/>
            <a:ext cx="5682918" cy="4032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t" anchorCtr="0">
            <a:noAutofit/>
          </a:bodyPr>
          <a:lstStyle>
            <a:lvl1pPr marL="457200" marR="0" lvl="0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7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721421"/>
            <a:ext cx="3079145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281" y="9721421"/>
            <a:ext cx="3079144" cy="51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056" tIns="47528" rIns="95056" bIns="47528" anchor="b" anchorCtr="0">
            <a:noAutofit/>
          </a:bodyPr>
          <a:lstStyle/>
          <a:p>
            <a:pPr algn="r"/>
            <a:fld id="{00000000-1234-1234-1234-123412341234}" type="slidenum">
              <a:rPr lang="ru-RU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ru-RU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5239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752">
              <a:defRPr/>
            </a:pPr>
            <a:fld id="{B68D2766-C49B-4C1A-9FEE-6F146754B02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90752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4225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29C54-87B0-430E-B177-CF75BC3AF23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0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732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303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3.png"/><Relationship Id="rId2" Type="http://schemas.openxmlformats.org/officeDocument/2006/relationships/tags" Target="../tags/tag4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E2371E9A-81FA-4C6D-89EC-6E783D0A1D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376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6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839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think-cell Slide" r:id="rId5" imgW="0" imgH="0" progId="">
                  <p:embed/>
                </p:oleObj>
              </mc:Choice>
              <mc:Fallback>
                <p:oleObj name="think-cell Slide" r:id="rId5" imgW="0" imgH="0" progId="">
                  <p:embed/>
                  <p:pic>
                    <p:nvPicPr>
                      <p:cNvPr id="0" name="AutoShape 2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15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1454" b="0" i="0" baseline="0" dirty="0">
              <a:solidFill>
                <a:schemeClr val="tx1"/>
              </a:solidFill>
              <a:latin typeface="Segoe UI Black" panose="020B0A02040204020203" pitchFamily="34" charset="0"/>
              <a:ea typeface="ＭＳ Ｐゴシック" panose="020B0600070205080204" pitchFamily="34" charset="-128"/>
              <a:cs typeface="+mj-cs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22"/>
            <a:endParaRPr lang="ru-RU" sz="612" baseline="0" dirty="0">
              <a:solidFill>
                <a:srgbClr val="808080"/>
              </a:solidFill>
              <a:latin typeface="+mn-lt"/>
              <a:ea typeface="+mn-ea"/>
            </a:endParaRP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9754C58B-434D-4738-B6A6-8F6456D5B98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95695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3834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40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514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254632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1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6426138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00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F411730C-B794-40EE-BD9C-FC5A81F7100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3061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AD04E29C-C74E-44DB-8D94-9608FA318719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24" kern="1200" dirty="0">
              <a:solidFill>
                <a:srgbClr val="000000"/>
              </a:solidFill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xmlns="" id="{32059CE1-DF43-46D6-9AE3-93C9FEF65EEF}"/>
              </a:ext>
            </a:extLst>
          </p:cNvPr>
          <p:cNvGrpSpPr/>
          <p:nvPr/>
        </p:nvGrpSpPr>
        <p:grpSpPr>
          <a:xfrm>
            <a:off x="0" y="2788636"/>
            <a:ext cx="9144000" cy="2851018"/>
            <a:chOff x="0" y="3644162"/>
            <a:chExt cx="8961438" cy="3725682"/>
          </a:xfrm>
        </p:grpSpPr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xmlns="" id="{13542882-1DB1-4DD2-9309-11FB4414C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89" name="Freeform 11">
              <a:extLst>
                <a:ext uri="{FF2B5EF4-FFF2-40B4-BE49-F238E27FC236}">
                  <a16:creationId xmlns:a16="http://schemas.microsoft.com/office/drawing/2014/main" xmlns="" id="{BBE517DC-ED45-4585-BB30-08A942B3F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0" name="Freeform 12">
              <a:extLst>
                <a:ext uri="{FF2B5EF4-FFF2-40B4-BE49-F238E27FC236}">
                  <a16:creationId xmlns:a16="http://schemas.microsoft.com/office/drawing/2014/main" xmlns="" id="{517D798D-62F9-468C-B882-CF992DC6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1" name="Freeform 13">
              <a:extLst>
                <a:ext uri="{FF2B5EF4-FFF2-40B4-BE49-F238E27FC236}">
                  <a16:creationId xmlns:a16="http://schemas.microsoft.com/office/drawing/2014/main" xmlns="" id="{6930B465-0007-4800-A51A-FC10D531B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2" name="Freeform 14">
              <a:extLst>
                <a:ext uri="{FF2B5EF4-FFF2-40B4-BE49-F238E27FC236}">
                  <a16:creationId xmlns:a16="http://schemas.microsoft.com/office/drawing/2014/main" xmlns="" id="{F452686B-4DDA-4BF8-BABC-57E1C00A2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3" name="Freeform 15">
              <a:extLst>
                <a:ext uri="{FF2B5EF4-FFF2-40B4-BE49-F238E27FC236}">
                  <a16:creationId xmlns:a16="http://schemas.microsoft.com/office/drawing/2014/main" xmlns="" id="{4D076535-E3C5-4A5D-9376-4A303C702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4" name="Freeform 16">
              <a:extLst>
                <a:ext uri="{FF2B5EF4-FFF2-40B4-BE49-F238E27FC236}">
                  <a16:creationId xmlns:a16="http://schemas.microsoft.com/office/drawing/2014/main" xmlns="" id="{E7AB15C2-1C5F-4197-8C7E-C4CA895FA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5" name="Freeform 17">
              <a:extLst>
                <a:ext uri="{FF2B5EF4-FFF2-40B4-BE49-F238E27FC236}">
                  <a16:creationId xmlns:a16="http://schemas.microsoft.com/office/drawing/2014/main" xmlns="" id="{DC3AB171-EE14-4336-AA83-47FC3B904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6" name="Freeform 18">
              <a:extLst>
                <a:ext uri="{FF2B5EF4-FFF2-40B4-BE49-F238E27FC236}">
                  <a16:creationId xmlns:a16="http://schemas.microsoft.com/office/drawing/2014/main" xmlns="" id="{4B05F91C-9289-4FE0-8ED6-59189BBE9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7" name="Freeform 19">
              <a:extLst>
                <a:ext uri="{FF2B5EF4-FFF2-40B4-BE49-F238E27FC236}">
                  <a16:creationId xmlns:a16="http://schemas.microsoft.com/office/drawing/2014/main" xmlns="" id="{189CFDD3-DADF-41CA-B61B-E2AF84B5E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8" name="Freeform 20">
              <a:extLst>
                <a:ext uri="{FF2B5EF4-FFF2-40B4-BE49-F238E27FC236}">
                  <a16:creationId xmlns:a16="http://schemas.microsoft.com/office/drawing/2014/main" xmlns="" id="{28DC633A-C81E-4F0E-9174-0A957368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9" name="Freeform 21">
              <a:extLst>
                <a:ext uri="{FF2B5EF4-FFF2-40B4-BE49-F238E27FC236}">
                  <a16:creationId xmlns:a16="http://schemas.microsoft.com/office/drawing/2014/main" xmlns="" id="{81DDBDDE-B13D-4EE3-926F-82055DBBD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Freeform 22">
              <a:extLst>
                <a:ext uri="{FF2B5EF4-FFF2-40B4-BE49-F238E27FC236}">
                  <a16:creationId xmlns:a16="http://schemas.microsoft.com/office/drawing/2014/main" xmlns="" id="{A4C45BD5-438A-4972-A269-033400038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1" name="Freeform 23">
              <a:extLst>
                <a:ext uri="{FF2B5EF4-FFF2-40B4-BE49-F238E27FC236}">
                  <a16:creationId xmlns:a16="http://schemas.microsoft.com/office/drawing/2014/main" xmlns="" id="{1CB0A9EB-2120-470F-AB3B-6EBE465A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2" name="Freeform 24">
              <a:extLst>
                <a:ext uri="{FF2B5EF4-FFF2-40B4-BE49-F238E27FC236}">
                  <a16:creationId xmlns:a16="http://schemas.microsoft.com/office/drawing/2014/main" xmlns="" id="{E01030D2-EC54-4DE8-8E43-A9DBA690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3" name="Freeform 25">
              <a:extLst>
                <a:ext uri="{FF2B5EF4-FFF2-40B4-BE49-F238E27FC236}">
                  <a16:creationId xmlns:a16="http://schemas.microsoft.com/office/drawing/2014/main" xmlns="" id="{E33515A9-5DD8-4C84-A431-99C2DB36A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4" name="Freeform 26">
              <a:extLst>
                <a:ext uri="{FF2B5EF4-FFF2-40B4-BE49-F238E27FC236}">
                  <a16:creationId xmlns:a16="http://schemas.microsoft.com/office/drawing/2014/main" xmlns="" id="{DC51F026-6D28-4775-91B4-A144C3EB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Freeform 27">
              <a:extLst>
                <a:ext uri="{FF2B5EF4-FFF2-40B4-BE49-F238E27FC236}">
                  <a16:creationId xmlns:a16="http://schemas.microsoft.com/office/drawing/2014/main" xmlns="" id="{B6DDE9C3-D788-4554-BB56-4AE38528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Freeform 28">
              <a:extLst>
                <a:ext uri="{FF2B5EF4-FFF2-40B4-BE49-F238E27FC236}">
                  <a16:creationId xmlns:a16="http://schemas.microsoft.com/office/drawing/2014/main" xmlns="" id="{04A00F38-51A4-42C3-A931-06FE33AC1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Freeform 29">
              <a:extLst>
                <a:ext uri="{FF2B5EF4-FFF2-40B4-BE49-F238E27FC236}">
                  <a16:creationId xmlns:a16="http://schemas.microsoft.com/office/drawing/2014/main" xmlns="" id="{FB700B0A-3305-406B-AAA2-4471B3E31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Freeform 30">
              <a:extLst>
                <a:ext uri="{FF2B5EF4-FFF2-40B4-BE49-F238E27FC236}">
                  <a16:creationId xmlns:a16="http://schemas.microsoft.com/office/drawing/2014/main" xmlns="" id="{D32EB447-C5E1-4A7D-96EB-9C0DB3331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9" name="Freeform 31">
              <a:extLst>
                <a:ext uri="{FF2B5EF4-FFF2-40B4-BE49-F238E27FC236}">
                  <a16:creationId xmlns:a16="http://schemas.microsoft.com/office/drawing/2014/main" xmlns="" id="{CDDFAC4C-0319-422C-8BD8-19EFF8911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0" name="Freeform 32">
              <a:extLst>
                <a:ext uri="{FF2B5EF4-FFF2-40B4-BE49-F238E27FC236}">
                  <a16:creationId xmlns:a16="http://schemas.microsoft.com/office/drawing/2014/main" xmlns="" id="{9E5A1E8F-DAE2-4E22-919F-88CA71B11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1" name="Freeform 33">
              <a:extLst>
                <a:ext uri="{FF2B5EF4-FFF2-40B4-BE49-F238E27FC236}">
                  <a16:creationId xmlns:a16="http://schemas.microsoft.com/office/drawing/2014/main" xmlns="" id="{5DA7D333-08AA-4DAF-9374-EF8DC862A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2" name="Freeform 34">
              <a:extLst>
                <a:ext uri="{FF2B5EF4-FFF2-40B4-BE49-F238E27FC236}">
                  <a16:creationId xmlns:a16="http://schemas.microsoft.com/office/drawing/2014/main" xmlns="" id="{367557BA-0E8E-4AD4-80B2-50D20FE9A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3" name="Freeform 35">
              <a:extLst>
                <a:ext uri="{FF2B5EF4-FFF2-40B4-BE49-F238E27FC236}">
                  <a16:creationId xmlns:a16="http://schemas.microsoft.com/office/drawing/2014/main" xmlns="" id="{53B16102-132A-4B10-8150-C186A29B0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4" name="Freeform 36">
              <a:extLst>
                <a:ext uri="{FF2B5EF4-FFF2-40B4-BE49-F238E27FC236}">
                  <a16:creationId xmlns:a16="http://schemas.microsoft.com/office/drawing/2014/main" xmlns="" id="{0DE3147B-D57C-4916-9A5A-5F17BBD65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5" name="Freeform 37">
              <a:extLst>
                <a:ext uri="{FF2B5EF4-FFF2-40B4-BE49-F238E27FC236}">
                  <a16:creationId xmlns:a16="http://schemas.microsoft.com/office/drawing/2014/main" xmlns="" id="{414A7A1D-6968-4271-BE83-27AFE7C8D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6" name="Freeform 38">
              <a:extLst>
                <a:ext uri="{FF2B5EF4-FFF2-40B4-BE49-F238E27FC236}">
                  <a16:creationId xmlns:a16="http://schemas.microsoft.com/office/drawing/2014/main" xmlns="" id="{57B3CAA0-A5A2-4A3B-98E8-6CE0C62E8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7" name="Freeform 39">
              <a:extLst>
                <a:ext uri="{FF2B5EF4-FFF2-40B4-BE49-F238E27FC236}">
                  <a16:creationId xmlns:a16="http://schemas.microsoft.com/office/drawing/2014/main" xmlns="" id="{60736DA3-FD5F-42D9-AF9F-10F5B0A82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8" name="Freeform 40">
              <a:extLst>
                <a:ext uri="{FF2B5EF4-FFF2-40B4-BE49-F238E27FC236}">
                  <a16:creationId xmlns:a16="http://schemas.microsoft.com/office/drawing/2014/main" xmlns="" id="{03A83B17-2F82-42C5-865A-0625117C6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9" name="Freeform 41">
              <a:extLst>
                <a:ext uri="{FF2B5EF4-FFF2-40B4-BE49-F238E27FC236}">
                  <a16:creationId xmlns:a16="http://schemas.microsoft.com/office/drawing/2014/main" xmlns="" id="{FCADD960-195F-4908-818E-75324F524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0" name="Freeform 42">
              <a:extLst>
                <a:ext uri="{FF2B5EF4-FFF2-40B4-BE49-F238E27FC236}">
                  <a16:creationId xmlns:a16="http://schemas.microsoft.com/office/drawing/2014/main" xmlns="" id="{E90A8B76-91F6-4BBC-892D-735BB19D2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1" name="Freeform 43">
              <a:extLst>
                <a:ext uri="{FF2B5EF4-FFF2-40B4-BE49-F238E27FC236}">
                  <a16:creationId xmlns:a16="http://schemas.microsoft.com/office/drawing/2014/main" xmlns="" id="{E1885707-73D6-4938-825B-D3B3FA54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2" name="Freeform 44">
              <a:extLst>
                <a:ext uri="{FF2B5EF4-FFF2-40B4-BE49-F238E27FC236}">
                  <a16:creationId xmlns:a16="http://schemas.microsoft.com/office/drawing/2014/main" xmlns="" id="{F58F827F-995A-4895-A1DE-55A6126AE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3" name="Freeform 45">
              <a:extLst>
                <a:ext uri="{FF2B5EF4-FFF2-40B4-BE49-F238E27FC236}">
                  <a16:creationId xmlns:a16="http://schemas.microsoft.com/office/drawing/2014/main" xmlns="" id="{86DB6203-F88C-4F20-AF13-E912FB8D1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xmlns="" id="{113F1E41-25FE-4DED-AFBB-009309EDB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xmlns="" id="{F636016F-96DD-40E2-9BA2-F360E64FB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6" name="Freeform 48">
              <a:extLst>
                <a:ext uri="{FF2B5EF4-FFF2-40B4-BE49-F238E27FC236}">
                  <a16:creationId xmlns:a16="http://schemas.microsoft.com/office/drawing/2014/main" xmlns="" id="{52D6DA36-EC80-492D-B0F0-A6CC60AB0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7" name="Freeform 49">
              <a:extLst>
                <a:ext uri="{FF2B5EF4-FFF2-40B4-BE49-F238E27FC236}">
                  <a16:creationId xmlns:a16="http://schemas.microsoft.com/office/drawing/2014/main" xmlns="" id="{7165C7FB-AF96-445E-BF5F-B66C4D64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8" name="Freeform 50">
              <a:extLst>
                <a:ext uri="{FF2B5EF4-FFF2-40B4-BE49-F238E27FC236}">
                  <a16:creationId xmlns:a16="http://schemas.microsoft.com/office/drawing/2014/main" xmlns="" id="{65BCF724-B9B0-4F3F-8EB8-74D5A56BE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9" name="Freeform 51">
              <a:extLst>
                <a:ext uri="{FF2B5EF4-FFF2-40B4-BE49-F238E27FC236}">
                  <a16:creationId xmlns:a16="http://schemas.microsoft.com/office/drawing/2014/main" xmlns="" id="{21026AC6-3D99-472C-A156-8E5C0357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0" name="Freeform 52">
              <a:extLst>
                <a:ext uri="{FF2B5EF4-FFF2-40B4-BE49-F238E27FC236}">
                  <a16:creationId xmlns:a16="http://schemas.microsoft.com/office/drawing/2014/main" xmlns="" id="{D7AE0683-EFBD-45D5-8BB2-1DAC59888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xmlns="" id="{64023E07-E5C6-4C11-BDE8-B2C740EF2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xmlns="" id="{83D1F2EE-56CA-4DC3-A2C4-E8B0CD82B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xmlns="" id="{9B3A17AD-6316-4BE0-A695-F9E35B2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xmlns="" id="{334EA0A3-207E-4031-8F69-9DBCF01AC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xmlns="" id="{D539A0CF-DAB7-469C-B070-F9270E8AD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xmlns="" id="{16B13E52-D67C-4A46-90E9-AD4650EBB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7" name="Freeform 65">
              <a:extLst>
                <a:ext uri="{FF2B5EF4-FFF2-40B4-BE49-F238E27FC236}">
                  <a16:creationId xmlns:a16="http://schemas.microsoft.com/office/drawing/2014/main" xmlns="" id="{31D6A18A-2BB6-4283-82B7-1DE452711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8" name="Freeform 66">
              <a:extLst>
                <a:ext uri="{FF2B5EF4-FFF2-40B4-BE49-F238E27FC236}">
                  <a16:creationId xmlns:a16="http://schemas.microsoft.com/office/drawing/2014/main" xmlns="" id="{A8DE576F-382F-4E64-A9B8-B473FEA2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9" name="Freeform 67">
              <a:extLst>
                <a:ext uri="{FF2B5EF4-FFF2-40B4-BE49-F238E27FC236}">
                  <a16:creationId xmlns:a16="http://schemas.microsoft.com/office/drawing/2014/main" xmlns="" id="{5A13E8C0-6D57-4236-8B76-EE229EFBC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0" name="Freeform 68">
              <a:extLst>
                <a:ext uri="{FF2B5EF4-FFF2-40B4-BE49-F238E27FC236}">
                  <a16:creationId xmlns:a16="http://schemas.microsoft.com/office/drawing/2014/main" xmlns="" id="{B354E3D7-23AB-4431-B1D8-6A22C93F4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1" name="Freeform 70">
              <a:extLst>
                <a:ext uri="{FF2B5EF4-FFF2-40B4-BE49-F238E27FC236}">
                  <a16:creationId xmlns:a16="http://schemas.microsoft.com/office/drawing/2014/main" xmlns="" id="{DFF093F7-3F24-4367-AAD6-E51DD8EAD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2" name="Freeform 71">
              <a:extLst>
                <a:ext uri="{FF2B5EF4-FFF2-40B4-BE49-F238E27FC236}">
                  <a16:creationId xmlns:a16="http://schemas.microsoft.com/office/drawing/2014/main" xmlns="" id="{3B734BAF-3B04-4F7B-ABE8-C5DB7855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3" name="Freeform 72">
              <a:extLst>
                <a:ext uri="{FF2B5EF4-FFF2-40B4-BE49-F238E27FC236}">
                  <a16:creationId xmlns:a16="http://schemas.microsoft.com/office/drawing/2014/main" xmlns="" id="{ACA9C2E1-7748-49D5-910F-144FAD478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4" name="Freeform 73">
              <a:extLst>
                <a:ext uri="{FF2B5EF4-FFF2-40B4-BE49-F238E27FC236}">
                  <a16:creationId xmlns:a16="http://schemas.microsoft.com/office/drawing/2014/main" xmlns="" id="{F14345F1-0FED-4B0B-9332-EE4769CA4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5" name="Freeform 74">
              <a:extLst>
                <a:ext uri="{FF2B5EF4-FFF2-40B4-BE49-F238E27FC236}">
                  <a16:creationId xmlns:a16="http://schemas.microsoft.com/office/drawing/2014/main" xmlns="" id="{7E016A5D-59AE-44D9-B230-DD4741CBE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71FD10D8-792B-4CAE-85F2-73A4390051B3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7392" y="474348"/>
            <a:ext cx="1440000" cy="1440000"/>
          </a:xfrm>
          <a:prstGeom prst="rect">
            <a:avLst/>
          </a:prstGeom>
        </p:spPr>
      </p:pic>
      <p:sp>
        <p:nvSpPr>
          <p:cNvPr id="13314" name="Title"/>
          <p:cNvSpPr>
            <a:spLocks noGrp="1" noChangeArrowheads="1"/>
          </p:cNvSpPr>
          <p:nvPr>
            <p:ph type="ctrTitle"/>
          </p:nvPr>
        </p:nvSpPr>
        <p:spPr>
          <a:xfrm>
            <a:off x="425661" y="474348"/>
            <a:ext cx="6358614" cy="9420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061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 latinLnBrk="0"/>
            <a:r>
              <a:rPr lang="en-US" noProof="0" dirty="0"/>
              <a:t>Click to edit Master title style</a:t>
            </a:r>
            <a:endParaRPr lang="ru-RU" noProof="0" dirty="0"/>
          </a:p>
        </p:txBody>
      </p:sp>
      <p:sp>
        <p:nvSpPr>
          <p:cNvPr id="13315" name="Subtitle" hidden="1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25661" y="2464823"/>
            <a:ext cx="6358614" cy="18841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224" cap="none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 lvl="0" latinLnBrk="0"/>
            <a:r>
              <a:rPr lang="en-US" noProof="0" dirty="0"/>
              <a:t>Click to edit master subtitle style</a:t>
            </a:r>
            <a:endParaRPr lang="ru-RU" noProof="0" dirty="0"/>
          </a:p>
        </p:txBody>
      </p:sp>
      <p:sp>
        <p:nvSpPr>
          <p:cNvPr id="57" name="Document type" hidden="1"/>
          <p:cNvSpPr txBox="1">
            <a:spLocks noChangeArrowheads="1"/>
          </p:cNvSpPr>
          <p:nvPr/>
        </p:nvSpPr>
        <p:spPr bwMode="gray">
          <a:xfrm>
            <a:off x="425661" y="2826466"/>
            <a:ext cx="6358614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1224" kern="1200" dirty="0">
                <a:solidFill>
                  <a:srgbClr val="FFFFFF"/>
                </a:solidFill>
                <a:latin typeface="Arial"/>
                <a:ea typeface="ＭＳ Ｐゴシック"/>
                <a:cs typeface="+mn-cs"/>
              </a:rPr>
              <a:t>Тип документа | Дата</a:t>
            </a:r>
          </a:p>
        </p:txBody>
      </p:sp>
    </p:spTree>
    <p:extLst>
      <p:ext uri="{BB962C8B-B14F-4D97-AF65-F5344CB8AC3E}">
        <p14:creationId xmlns:p14="http://schemas.microsoft.com/office/powerpoint/2010/main" val="1367869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D451C9F8-CD44-49B3-9349-45FE6EA60BB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21" y="1215"/>
          <a:ext cx="1620" cy="1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2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15"/>
                        <a:ext cx="1620" cy="12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xmlns="" id="{B3E0B84D-EB8B-4BBA-8DC1-EF6272CF35B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54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>
          <a:xfrm>
            <a:off x="174945" y="142508"/>
            <a:ext cx="8794113" cy="2237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auto">
          <a:xfrm>
            <a:off x="8841476" y="4973595"/>
            <a:ext cx="110608" cy="107722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700" b="1" kern="1200" smtClean="0">
                <a:solidFill>
                  <a:srgbClr val="0070CE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700" b="1" kern="1200" dirty="0">
              <a:solidFill>
                <a:srgbClr val="0070CE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2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12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09022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5617">
          <p15:clr>
            <a:srgbClr val="F26B43"/>
          </p15:clr>
        </p15:guide>
        <p15:guide id="2" pos="76">
          <p15:clr>
            <a:srgbClr val="F26B43"/>
          </p15:clr>
        </p15:guide>
        <p15:guide id="3" orient="horz" pos="437">
          <p15:clr>
            <a:srgbClr val="F26B43"/>
          </p15:clr>
        </p15:guide>
        <p15:guide id="4" orient="horz" pos="2993">
          <p15:clr>
            <a:srgbClr val="F26B43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A4C10C8-1C86-4631-A642-F3E3792DB2C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81564895"/>
              </p:ext>
            </p:extLst>
          </p:nvPr>
        </p:nvGraphicFramePr>
        <p:xfrm>
          <a:off x="1621" y="1216"/>
          <a:ext cx="1619" cy="1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8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1" y="1216"/>
                        <a:ext cx="1619" cy="12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CB1D1649-FA0C-4484-BA59-10DEB223E98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61984" cy="12148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54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0C6DF62-6965-49F4-959F-4F584E23DE70}"/>
              </a:ext>
            </a:extLst>
          </p:cNvPr>
          <p:cNvSpPr/>
          <p:nvPr/>
        </p:nvSpPr>
        <p:spPr>
          <a:xfrm>
            <a:off x="0" y="-1"/>
            <a:ext cx="9144000" cy="5143501"/>
          </a:xfrm>
          <a:prstGeom prst="rect">
            <a:avLst/>
          </a:prstGeom>
          <a:gradFill flip="none" rotWithShape="1">
            <a:gsLst>
              <a:gs pos="0">
                <a:srgbClr val="005BA0"/>
              </a:gs>
              <a:gs pos="100000">
                <a:srgbClr val="2E9ED8"/>
              </a:gs>
            </a:gsLst>
            <a:lin ang="189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24" kern="12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5" name="Slide Number"/>
          <p:cNvSpPr txBox="1">
            <a:spLocks/>
          </p:cNvSpPr>
          <p:nvPr/>
        </p:nvSpPr>
        <p:spPr>
          <a:xfrm>
            <a:off x="8739040" y="4980359"/>
            <a:ext cx="96180" cy="94193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42C328C1-A84F-4A39-A664-DBA00541A8C6}" type="slidenum">
              <a:rPr lang="ru-RU" sz="612" kern="1200" smtClean="0">
                <a:solidFill>
                  <a:srgbClr val="FFFFFF"/>
                </a:solidFill>
                <a:ea typeface="ＭＳ Ｐゴシック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lang="ru-RU" sz="612" kern="1200" dirty="0">
              <a:solidFill>
                <a:srgbClr val="FFFFFF"/>
              </a:solidFill>
              <a:ea typeface="ＭＳ Ｐゴシック"/>
              <a:cs typeface="+mn-cs"/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auto">
          <a:xfrm>
            <a:off x="8246609" y="38875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2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612" kern="1200" dirty="0">
              <a:solidFill>
                <a:srgbClr val="808080"/>
              </a:solidFill>
              <a:ea typeface="ＭＳ Ｐゴシック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EEB1AFB-DD18-4B7C-8922-AF01B1804356}"/>
              </a:ext>
            </a:extLst>
          </p:cNvPr>
          <p:cNvGrpSpPr/>
          <p:nvPr/>
        </p:nvGrpSpPr>
        <p:grpSpPr>
          <a:xfrm rot="16200000">
            <a:off x="5545258" y="994485"/>
            <a:ext cx="5463160" cy="3028561"/>
            <a:chOff x="0" y="3644162"/>
            <a:chExt cx="8961438" cy="3725682"/>
          </a:xfrm>
        </p:grpSpPr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xmlns="" id="{F6EDC0E7-023E-4A1E-9F32-FB5CF444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xmlns="" id="{60B4D708-BC96-4EF0-83C4-CC5A5E57B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337 w 419"/>
                <a:gd name="T1" fmla="*/ 366 h 366"/>
                <a:gd name="T2" fmla="*/ 419 w 419"/>
                <a:gd name="T3" fmla="*/ 0 h 366"/>
                <a:gd name="T4" fmla="*/ 0 w 419"/>
                <a:gd name="T5" fmla="*/ 87 h 366"/>
                <a:gd name="T6" fmla="*/ 337 w 419"/>
                <a:gd name="T7" fmla="*/ 366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9" h="366">
                  <a:moveTo>
                    <a:pt x="337" y="366"/>
                  </a:moveTo>
                  <a:lnTo>
                    <a:pt x="419" y="0"/>
                  </a:lnTo>
                  <a:lnTo>
                    <a:pt x="0" y="87"/>
                  </a:lnTo>
                  <a:lnTo>
                    <a:pt x="337" y="3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xmlns="" id="{FF521ADE-CB47-47EC-8B25-D03C7318F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xmlns="" id="{0FF3015D-864A-4466-8E0D-59B11EF77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0 w 438"/>
                <a:gd name="T1" fmla="*/ 667 h 667"/>
                <a:gd name="T2" fmla="*/ 438 w 438"/>
                <a:gd name="T3" fmla="*/ 0 h 667"/>
                <a:gd name="T4" fmla="*/ 312 w 438"/>
                <a:gd name="T5" fmla="*/ 578 h 667"/>
                <a:gd name="T6" fmla="*/ 0 w 438"/>
                <a:gd name="T7" fmla="*/ 667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0" y="667"/>
                  </a:moveTo>
                  <a:lnTo>
                    <a:pt x="438" y="0"/>
                  </a:lnTo>
                  <a:lnTo>
                    <a:pt x="312" y="578"/>
                  </a:lnTo>
                  <a:lnTo>
                    <a:pt x="0" y="6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xmlns="" id="{B9BEE015-512E-4B54-BCC5-4B72C8A34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xmlns="" id="{9B3FFC43-8147-4B3B-8B06-C95105A97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4946119"/>
              <a:ext cx="1063394" cy="1715642"/>
            </a:xfrm>
            <a:custGeom>
              <a:avLst/>
              <a:gdLst>
                <a:gd name="T0" fmla="*/ 189 w 419"/>
                <a:gd name="T1" fmla="*/ 0 h 676"/>
                <a:gd name="T2" fmla="*/ 0 w 419"/>
                <a:gd name="T3" fmla="*/ 676 h 676"/>
                <a:gd name="T4" fmla="*/ 380 w 419"/>
                <a:gd name="T5" fmla="*/ 598 h 676"/>
                <a:gd name="T6" fmla="*/ 419 w 419"/>
                <a:gd name="T7" fmla="*/ 589 h 676"/>
                <a:gd name="T8" fmla="*/ 419 w 419"/>
                <a:gd name="T9" fmla="*/ 589 h 676"/>
                <a:gd name="T10" fmla="*/ 189 w 419"/>
                <a:gd name="T11" fmla="*/ 0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676">
                  <a:moveTo>
                    <a:pt x="189" y="0"/>
                  </a:moveTo>
                  <a:lnTo>
                    <a:pt x="0" y="676"/>
                  </a:lnTo>
                  <a:lnTo>
                    <a:pt x="380" y="598"/>
                  </a:lnTo>
                  <a:lnTo>
                    <a:pt x="419" y="589"/>
                  </a:lnTo>
                  <a:lnTo>
                    <a:pt x="419" y="589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3E4DEC52-433A-474F-83E9-55D5F01F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743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xmlns="" id="{EE12BB6F-2219-4C18-80E8-6E5387CF7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9767" y="6440961"/>
              <a:ext cx="98980" cy="22842"/>
            </a:xfrm>
            <a:custGeom>
              <a:avLst/>
              <a:gdLst>
                <a:gd name="T0" fmla="*/ 39 w 39"/>
                <a:gd name="T1" fmla="*/ 0 h 9"/>
                <a:gd name="T2" fmla="*/ 0 w 39"/>
                <a:gd name="T3" fmla="*/ 9 h 9"/>
                <a:gd name="T4" fmla="*/ 39 w 39"/>
                <a:gd name="T5" fmla="*/ 0 h 9"/>
                <a:gd name="T6" fmla="*/ 39 w 3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9">
                  <a:moveTo>
                    <a:pt x="39" y="0"/>
                  </a:moveTo>
                  <a:lnTo>
                    <a:pt x="0" y="9"/>
                  </a:lnTo>
                  <a:lnTo>
                    <a:pt x="39" y="0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xmlns="" id="{E5AE38EC-68D6-496A-9053-F5E6D25B6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xmlns="" id="{209E858B-5368-4B07-86A7-3891F0BD0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5022" y="4946119"/>
              <a:ext cx="1192828" cy="1494843"/>
            </a:xfrm>
            <a:custGeom>
              <a:avLst/>
              <a:gdLst>
                <a:gd name="T0" fmla="*/ 0 w 470"/>
                <a:gd name="T1" fmla="*/ 0 h 589"/>
                <a:gd name="T2" fmla="*/ 230 w 470"/>
                <a:gd name="T3" fmla="*/ 589 h 589"/>
                <a:gd name="T4" fmla="*/ 470 w 470"/>
                <a:gd name="T5" fmla="*/ 320 h 589"/>
                <a:gd name="T6" fmla="*/ 0 w 470"/>
                <a:gd name="T7" fmla="*/ 0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589">
                  <a:moveTo>
                    <a:pt x="0" y="0"/>
                  </a:moveTo>
                  <a:lnTo>
                    <a:pt x="230" y="589"/>
                  </a:lnTo>
                  <a:lnTo>
                    <a:pt x="470" y="3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xmlns="" id="{9942C1C7-7FB3-405C-B51A-597B8124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xmlns="" id="{758B0D4A-8459-40F1-BA61-70326A312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8747" y="5758257"/>
              <a:ext cx="1083698" cy="1002484"/>
            </a:xfrm>
            <a:custGeom>
              <a:avLst/>
              <a:gdLst>
                <a:gd name="T0" fmla="*/ 240 w 427"/>
                <a:gd name="T1" fmla="*/ 0 h 395"/>
                <a:gd name="T2" fmla="*/ 240 w 427"/>
                <a:gd name="T3" fmla="*/ 0 h 395"/>
                <a:gd name="T4" fmla="*/ 0 w 427"/>
                <a:gd name="T5" fmla="*/ 269 h 395"/>
                <a:gd name="T6" fmla="*/ 427 w 427"/>
                <a:gd name="T7" fmla="*/ 395 h 395"/>
                <a:gd name="T8" fmla="*/ 240 w 427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7" h="395">
                  <a:moveTo>
                    <a:pt x="240" y="0"/>
                  </a:moveTo>
                  <a:lnTo>
                    <a:pt x="240" y="0"/>
                  </a:lnTo>
                  <a:lnTo>
                    <a:pt x="0" y="269"/>
                  </a:lnTo>
                  <a:lnTo>
                    <a:pt x="427" y="395"/>
                  </a:lnTo>
                  <a:lnTo>
                    <a:pt x="2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xmlns="" id="{D487C6CB-083D-4858-BB5D-26DAF72FF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xmlns="" id="{3459D711-CE18-4DA2-9435-8FFC91693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7850" y="5067940"/>
              <a:ext cx="1586208" cy="1692801"/>
            </a:xfrm>
            <a:custGeom>
              <a:avLst/>
              <a:gdLst>
                <a:gd name="T0" fmla="*/ 625 w 625"/>
                <a:gd name="T1" fmla="*/ 0 h 667"/>
                <a:gd name="T2" fmla="*/ 0 w 625"/>
                <a:gd name="T3" fmla="*/ 272 h 667"/>
                <a:gd name="T4" fmla="*/ 187 w 625"/>
                <a:gd name="T5" fmla="*/ 667 h 667"/>
                <a:gd name="T6" fmla="*/ 625 w 625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667">
                  <a:moveTo>
                    <a:pt x="625" y="0"/>
                  </a:moveTo>
                  <a:lnTo>
                    <a:pt x="0" y="272"/>
                  </a:lnTo>
                  <a:lnTo>
                    <a:pt x="187" y="667"/>
                  </a:lnTo>
                  <a:lnTo>
                    <a:pt x="62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xmlns="" id="{113E5683-CE67-4B9E-A30D-62655FF45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xmlns="" id="{47580FE7-E817-4EC9-A908-128D41977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4277" y="5067940"/>
              <a:ext cx="766455" cy="1928828"/>
            </a:xfrm>
            <a:custGeom>
              <a:avLst/>
              <a:gdLst>
                <a:gd name="T0" fmla="*/ 126 w 302"/>
                <a:gd name="T1" fmla="*/ 0 h 760"/>
                <a:gd name="T2" fmla="*/ 126 w 302"/>
                <a:gd name="T3" fmla="*/ 0 h 760"/>
                <a:gd name="T4" fmla="*/ 126 w 302"/>
                <a:gd name="T5" fmla="*/ 0 h 760"/>
                <a:gd name="T6" fmla="*/ 0 w 302"/>
                <a:gd name="T7" fmla="*/ 578 h 760"/>
                <a:gd name="T8" fmla="*/ 302 w 302"/>
                <a:gd name="T9" fmla="*/ 760 h 760"/>
                <a:gd name="T10" fmla="*/ 126 w 302"/>
                <a:gd name="T11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2" h="76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0" y="578"/>
                  </a:lnTo>
                  <a:lnTo>
                    <a:pt x="302" y="76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xmlns="" id="{EC91FDF1-CEDD-480D-A9BA-085D6A8BD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xmlns="" id="{BC1B1F78-431E-4279-A940-A048D07C9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057" y="5067940"/>
              <a:ext cx="1380635" cy="1928828"/>
            </a:xfrm>
            <a:custGeom>
              <a:avLst/>
              <a:gdLst>
                <a:gd name="T0" fmla="*/ 0 w 544"/>
                <a:gd name="T1" fmla="*/ 0 h 760"/>
                <a:gd name="T2" fmla="*/ 176 w 544"/>
                <a:gd name="T3" fmla="*/ 760 h 760"/>
                <a:gd name="T4" fmla="*/ 544 w 544"/>
                <a:gd name="T5" fmla="*/ 398 h 760"/>
                <a:gd name="T6" fmla="*/ 0 w 544"/>
                <a:gd name="T7" fmla="*/ 0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4" h="760">
                  <a:moveTo>
                    <a:pt x="0" y="0"/>
                  </a:moveTo>
                  <a:lnTo>
                    <a:pt x="176" y="760"/>
                  </a:lnTo>
                  <a:lnTo>
                    <a:pt x="544" y="39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xmlns="" id="{F4CA6A68-8F6D-4087-BE13-BD8F1E4C5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xmlns="" id="{C376D8CA-3AA2-43E4-94CA-84F93A3CA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0733" y="6078036"/>
              <a:ext cx="2367891" cy="918731"/>
            </a:xfrm>
            <a:custGeom>
              <a:avLst/>
              <a:gdLst>
                <a:gd name="T0" fmla="*/ 368 w 933"/>
                <a:gd name="T1" fmla="*/ 0 h 362"/>
                <a:gd name="T2" fmla="*/ 368 w 933"/>
                <a:gd name="T3" fmla="*/ 0 h 362"/>
                <a:gd name="T4" fmla="*/ 0 w 933"/>
                <a:gd name="T5" fmla="*/ 362 h 362"/>
                <a:gd name="T6" fmla="*/ 933 w 933"/>
                <a:gd name="T7" fmla="*/ 205 h 362"/>
                <a:gd name="T8" fmla="*/ 368 w 933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3" h="362">
                  <a:moveTo>
                    <a:pt x="368" y="0"/>
                  </a:moveTo>
                  <a:lnTo>
                    <a:pt x="368" y="0"/>
                  </a:lnTo>
                  <a:lnTo>
                    <a:pt x="0" y="362"/>
                  </a:lnTo>
                  <a:lnTo>
                    <a:pt x="933" y="205"/>
                  </a:lnTo>
                  <a:lnTo>
                    <a:pt x="3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xmlns="" id="{BEDA3CB1-10BB-4E92-9ABA-A88E696B5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xmlns="" id="{E6F6FCAB-C227-4068-9FF7-65EF63C20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4692" y="5311581"/>
              <a:ext cx="1433932" cy="1286732"/>
            </a:xfrm>
            <a:custGeom>
              <a:avLst/>
              <a:gdLst>
                <a:gd name="T0" fmla="*/ 129 w 565"/>
                <a:gd name="T1" fmla="*/ 0 h 507"/>
                <a:gd name="T2" fmla="*/ 0 w 565"/>
                <a:gd name="T3" fmla="*/ 302 h 507"/>
                <a:gd name="T4" fmla="*/ 565 w 565"/>
                <a:gd name="T5" fmla="*/ 507 h 507"/>
                <a:gd name="T6" fmla="*/ 129 w 565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5" h="507">
                  <a:moveTo>
                    <a:pt x="129" y="0"/>
                  </a:moveTo>
                  <a:lnTo>
                    <a:pt x="0" y="302"/>
                  </a:lnTo>
                  <a:lnTo>
                    <a:pt x="565" y="507"/>
                  </a:lnTo>
                  <a:lnTo>
                    <a:pt x="1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xmlns="" id="{BB59E91C-7E39-455B-AFCF-193FF6D13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xmlns="" id="{75386C52-6296-44BE-8E01-0A329C6F5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5311581"/>
              <a:ext cx="1106538" cy="1286732"/>
            </a:xfrm>
            <a:custGeom>
              <a:avLst/>
              <a:gdLst>
                <a:gd name="T0" fmla="*/ 0 w 436"/>
                <a:gd name="T1" fmla="*/ 0 h 507"/>
                <a:gd name="T2" fmla="*/ 436 w 436"/>
                <a:gd name="T3" fmla="*/ 507 h 507"/>
                <a:gd name="T4" fmla="*/ 418 w 436"/>
                <a:gd name="T5" fmla="*/ 122 h 507"/>
                <a:gd name="T6" fmla="*/ 0 w 436"/>
                <a:gd name="T7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" h="507">
                  <a:moveTo>
                    <a:pt x="0" y="0"/>
                  </a:moveTo>
                  <a:lnTo>
                    <a:pt x="436" y="507"/>
                  </a:lnTo>
                  <a:lnTo>
                    <a:pt x="418" y="1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xmlns="" id="{9BE2C78E-604B-49AE-8522-16D35D8DE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xmlns="" id="{D9246000-30E2-4E9A-89FB-3BF1B9F4F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5621209"/>
              <a:ext cx="568497" cy="1291808"/>
            </a:xfrm>
            <a:custGeom>
              <a:avLst/>
              <a:gdLst>
                <a:gd name="T0" fmla="*/ 0 w 224"/>
                <a:gd name="T1" fmla="*/ 0 h 509"/>
                <a:gd name="T2" fmla="*/ 18 w 224"/>
                <a:gd name="T3" fmla="*/ 385 h 509"/>
                <a:gd name="T4" fmla="*/ 224 w 224"/>
                <a:gd name="T5" fmla="*/ 509 h 509"/>
                <a:gd name="T6" fmla="*/ 224 w 224"/>
                <a:gd name="T7" fmla="*/ 350 h 509"/>
                <a:gd name="T8" fmla="*/ 0 w 224"/>
                <a:gd name="T9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509">
                  <a:moveTo>
                    <a:pt x="0" y="0"/>
                  </a:moveTo>
                  <a:lnTo>
                    <a:pt x="18" y="385"/>
                  </a:lnTo>
                  <a:lnTo>
                    <a:pt x="224" y="509"/>
                  </a:lnTo>
                  <a:lnTo>
                    <a:pt x="224" y="35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xmlns="" id="{72041114-BC4B-4C8B-A003-C5BABB3FB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xmlns="" id="{9F960DC4-9E7F-4432-8D08-320E10398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2086" y="4517209"/>
              <a:ext cx="1629352" cy="1104001"/>
            </a:xfrm>
            <a:custGeom>
              <a:avLst/>
              <a:gdLst>
                <a:gd name="T0" fmla="*/ 642 w 642"/>
                <a:gd name="T1" fmla="*/ 0 h 435"/>
                <a:gd name="T2" fmla="*/ 0 w 642"/>
                <a:gd name="T3" fmla="*/ 313 h 435"/>
                <a:gd name="T4" fmla="*/ 418 w 642"/>
                <a:gd name="T5" fmla="*/ 435 h 435"/>
                <a:gd name="T6" fmla="*/ 642 w 642"/>
                <a:gd name="T7" fmla="*/ 150 h 435"/>
                <a:gd name="T8" fmla="*/ 642 w 642"/>
                <a:gd name="T9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2" h="435">
                  <a:moveTo>
                    <a:pt x="642" y="0"/>
                  </a:moveTo>
                  <a:lnTo>
                    <a:pt x="0" y="313"/>
                  </a:lnTo>
                  <a:lnTo>
                    <a:pt x="418" y="435"/>
                  </a:lnTo>
                  <a:lnTo>
                    <a:pt x="642" y="150"/>
                  </a:lnTo>
                  <a:lnTo>
                    <a:pt x="64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xmlns="" id="{F75C9C0C-EA43-4F32-877A-CF76AB31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8" name="Freeform 39">
              <a:extLst>
                <a:ext uri="{FF2B5EF4-FFF2-40B4-BE49-F238E27FC236}">
                  <a16:creationId xmlns:a16="http://schemas.microsoft.com/office/drawing/2014/main" xmlns="" id="{9CC20897-E1B9-4672-9178-E82EF626B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941" y="4897899"/>
              <a:ext cx="568497" cy="1611587"/>
            </a:xfrm>
            <a:custGeom>
              <a:avLst/>
              <a:gdLst>
                <a:gd name="T0" fmla="*/ 224 w 224"/>
                <a:gd name="T1" fmla="*/ 0 h 635"/>
                <a:gd name="T2" fmla="*/ 224 w 224"/>
                <a:gd name="T3" fmla="*/ 0 h 635"/>
                <a:gd name="T4" fmla="*/ 0 w 224"/>
                <a:gd name="T5" fmla="*/ 285 h 635"/>
                <a:gd name="T6" fmla="*/ 224 w 224"/>
                <a:gd name="T7" fmla="*/ 635 h 635"/>
                <a:gd name="T8" fmla="*/ 224 w 224"/>
                <a:gd name="T9" fmla="*/ 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635">
                  <a:moveTo>
                    <a:pt x="224" y="0"/>
                  </a:moveTo>
                  <a:lnTo>
                    <a:pt x="224" y="0"/>
                  </a:lnTo>
                  <a:lnTo>
                    <a:pt x="0" y="285"/>
                  </a:lnTo>
                  <a:lnTo>
                    <a:pt x="224" y="635"/>
                  </a:lnTo>
                  <a:lnTo>
                    <a:pt x="22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39" name="Freeform 40">
              <a:extLst>
                <a:ext uri="{FF2B5EF4-FFF2-40B4-BE49-F238E27FC236}">
                  <a16:creationId xmlns:a16="http://schemas.microsoft.com/office/drawing/2014/main" xmlns="" id="{8B441C12-5BCC-4587-A197-F71817C2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D6C62116-0FF9-4B3C-9A79-DC82082B6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7228" y="5727802"/>
              <a:ext cx="878124" cy="1472000"/>
            </a:xfrm>
            <a:custGeom>
              <a:avLst/>
              <a:gdLst>
                <a:gd name="T0" fmla="*/ 212 w 346"/>
                <a:gd name="T1" fmla="*/ 0 h 580"/>
                <a:gd name="T2" fmla="*/ 0 w 346"/>
                <a:gd name="T3" fmla="*/ 580 h 580"/>
                <a:gd name="T4" fmla="*/ 346 w 346"/>
                <a:gd name="T5" fmla="*/ 368 h 580"/>
                <a:gd name="T6" fmla="*/ 212 w 346"/>
                <a:gd name="T7" fmla="*/ 0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6" h="580">
                  <a:moveTo>
                    <a:pt x="212" y="0"/>
                  </a:moveTo>
                  <a:lnTo>
                    <a:pt x="0" y="580"/>
                  </a:lnTo>
                  <a:lnTo>
                    <a:pt x="346" y="368"/>
                  </a:lnTo>
                  <a:lnTo>
                    <a:pt x="2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ADDA1133-7708-47C8-9818-88A1739EC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CCE42B6E-C488-4301-90F7-ACAB521914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021" y="5395334"/>
              <a:ext cx="1020249" cy="1804470"/>
            </a:xfrm>
            <a:custGeom>
              <a:avLst/>
              <a:gdLst>
                <a:gd name="T0" fmla="*/ 0 w 402"/>
                <a:gd name="T1" fmla="*/ 0 h 711"/>
                <a:gd name="T2" fmla="*/ 190 w 402"/>
                <a:gd name="T3" fmla="*/ 711 h 711"/>
                <a:gd name="T4" fmla="*/ 402 w 402"/>
                <a:gd name="T5" fmla="*/ 131 h 711"/>
                <a:gd name="T6" fmla="*/ 0 w 402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2" h="711">
                  <a:moveTo>
                    <a:pt x="0" y="0"/>
                  </a:moveTo>
                  <a:lnTo>
                    <a:pt x="190" y="711"/>
                  </a:lnTo>
                  <a:lnTo>
                    <a:pt x="402" y="13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xmlns="" id="{F8CBA28A-F918-4A62-9FBA-185FEAE46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xmlns="" id="{041D57B8-4862-433F-BE2E-0D18F427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70" y="5395334"/>
              <a:ext cx="1007560" cy="1804470"/>
            </a:xfrm>
            <a:custGeom>
              <a:avLst/>
              <a:gdLst>
                <a:gd name="T0" fmla="*/ 207 w 397"/>
                <a:gd name="T1" fmla="*/ 0 h 711"/>
                <a:gd name="T2" fmla="*/ 0 w 397"/>
                <a:gd name="T3" fmla="*/ 343 h 711"/>
                <a:gd name="T4" fmla="*/ 397 w 397"/>
                <a:gd name="T5" fmla="*/ 711 h 711"/>
                <a:gd name="T6" fmla="*/ 207 w 397"/>
                <a:gd name="T7" fmla="*/ 0 h 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711">
                  <a:moveTo>
                    <a:pt x="207" y="0"/>
                  </a:moveTo>
                  <a:lnTo>
                    <a:pt x="0" y="343"/>
                  </a:lnTo>
                  <a:lnTo>
                    <a:pt x="397" y="711"/>
                  </a:lnTo>
                  <a:lnTo>
                    <a:pt x="20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xmlns="" id="{5CC6DE3B-DE1E-43B1-88B6-99ACB1EFE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xmlns="" id="{4E6156CF-5D8A-41B7-8F4E-5EB0A5183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6265843"/>
              <a:ext cx="1487228" cy="933959"/>
            </a:xfrm>
            <a:custGeom>
              <a:avLst/>
              <a:gdLst>
                <a:gd name="T0" fmla="*/ 189 w 586"/>
                <a:gd name="T1" fmla="*/ 0 h 368"/>
                <a:gd name="T2" fmla="*/ 0 w 586"/>
                <a:gd name="T3" fmla="*/ 78 h 368"/>
                <a:gd name="T4" fmla="*/ 0 w 586"/>
                <a:gd name="T5" fmla="*/ 246 h 368"/>
                <a:gd name="T6" fmla="*/ 586 w 586"/>
                <a:gd name="T7" fmla="*/ 368 h 368"/>
                <a:gd name="T8" fmla="*/ 189 w 586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6" h="368">
                  <a:moveTo>
                    <a:pt x="189" y="0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586" y="368"/>
                  </a:lnTo>
                  <a:lnTo>
                    <a:pt x="18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7" name="Freeform 48">
              <a:extLst>
                <a:ext uri="{FF2B5EF4-FFF2-40B4-BE49-F238E27FC236}">
                  <a16:creationId xmlns:a16="http://schemas.microsoft.com/office/drawing/2014/main" xmlns="" id="{4F525C92-153B-4A37-8E20-11BA0C7AC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8" name="Freeform 49">
              <a:extLst>
                <a:ext uri="{FF2B5EF4-FFF2-40B4-BE49-F238E27FC236}">
                  <a16:creationId xmlns:a16="http://schemas.microsoft.com/office/drawing/2014/main" xmlns="" id="{0127980D-19BA-4C23-BE95-7C416D016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63" y="4578120"/>
              <a:ext cx="713160" cy="1687725"/>
            </a:xfrm>
            <a:custGeom>
              <a:avLst/>
              <a:gdLst>
                <a:gd name="T0" fmla="*/ 0 w 281"/>
                <a:gd name="T1" fmla="*/ 0 h 665"/>
                <a:gd name="T2" fmla="*/ 74 w 281"/>
                <a:gd name="T3" fmla="*/ 665 h 665"/>
                <a:gd name="T4" fmla="*/ 281 w 281"/>
                <a:gd name="T5" fmla="*/ 322 h 665"/>
                <a:gd name="T6" fmla="*/ 0 w 281"/>
                <a:gd name="T7" fmla="*/ 0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1" h="665">
                  <a:moveTo>
                    <a:pt x="0" y="0"/>
                  </a:moveTo>
                  <a:lnTo>
                    <a:pt x="74" y="665"/>
                  </a:lnTo>
                  <a:lnTo>
                    <a:pt x="281" y="32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49" name="Freeform 50">
              <a:extLst>
                <a:ext uri="{FF2B5EF4-FFF2-40B4-BE49-F238E27FC236}">
                  <a16:creationId xmlns:a16="http://schemas.microsoft.com/office/drawing/2014/main" xmlns="" id="{B0E91B67-96F7-4275-94BF-3F9456A58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0" name="Freeform 51">
              <a:extLst>
                <a:ext uri="{FF2B5EF4-FFF2-40B4-BE49-F238E27FC236}">
                  <a16:creationId xmlns:a16="http://schemas.microsoft.com/office/drawing/2014/main" xmlns="" id="{6B54A17D-2F9F-4844-BFF3-F83E26743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578120"/>
              <a:ext cx="479670" cy="1885684"/>
            </a:xfrm>
            <a:custGeom>
              <a:avLst/>
              <a:gdLst>
                <a:gd name="T0" fmla="*/ 115 w 189"/>
                <a:gd name="T1" fmla="*/ 0 h 743"/>
                <a:gd name="T2" fmla="*/ 0 w 189"/>
                <a:gd name="T3" fmla="*/ 234 h 743"/>
                <a:gd name="T4" fmla="*/ 0 w 189"/>
                <a:gd name="T5" fmla="*/ 743 h 743"/>
                <a:gd name="T6" fmla="*/ 189 w 189"/>
                <a:gd name="T7" fmla="*/ 665 h 743"/>
                <a:gd name="T8" fmla="*/ 115 w 189"/>
                <a:gd name="T9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43">
                  <a:moveTo>
                    <a:pt x="115" y="0"/>
                  </a:moveTo>
                  <a:lnTo>
                    <a:pt x="0" y="234"/>
                  </a:lnTo>
                  <a:lnTo>
                    <a:pt x="0" y="743"/>
                  </a:lnTo>
                  <a:lnTo>
                    <a:pt x="189" y="665"/>
                  </a:lnTo>
                  <a:lnTo>
                    <a:pt x="1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1" name="Freeform 52">
              <a:extLst>
                <a:ext uri="{FF2B5EF4-FFF2-40B4-BE49-F238E27FC236}">
                  <a16:creationId xmlns:a16="http://schemas.microsoft.com/office/drawing/2014/main" xmlns="" id="{E69F4140-AC92-413B-9282-398CC3B3A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8871" y="3892878"/>
              <a:ext cx="1342567" cy="946649"/>
            </a:xfrm>
            <a:custGeom>
              <a:avLst/>
              <a:gdLst>
                <a:gd name="T0" fmla="*/ 529 w 529"/>
                <a:gd name="T1" fmla="*/ 0 h 373"/>
                <a:gd name="T2" fmla="*/ 15 w 529"/>
                <a:gd name="T3" fmla="*/ 76 h 373"/>
                <a:gd name="T4" fmla="*/ 0 w 529"/>
                <a:gd name="T5" fmla="*/ 373 h 373"/>
                <a:gd name="T6" fmla="*/ 529 w 529"/>
                <a:gd name="T7" fmla="*/ 62 h 373"/>
                <a:gd name="T8" fmla="*/ 529 w 529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9" h="373">
                  <a:moveTo>
                    <a:pt x="529" y="0"/>
                  </a:moveTo>
                  <a:lnTo>
                    <a:pt x="15" y="76"/>
                  </a:lnTo>
                  <a:lnTo>
                    <a:pt x="0" y="373"/>
                  </a:lnTo>
                  <a:lnTo>
                    <a:pt x="529" y="62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xmlns="" id="{3612A0EA-A8AD-49C8-98BF-18BEF61F7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664" y="4395388"/>
              <a:ext cx="1474539" cy="1109077"/>
            </a:xfrm>
            <a:custGeom>
              <a:avLst/>
              <a:gdLst>
                <a:gd name="T0" fmla="*/ 438 w 581"/>
                <a:gd name="T1" fmla="*/ 437 h 437"/>
                <a:gd name="T2" fmla="*/ 0 w 581"/>
                <a:gd name="T3" fmla="*/ 0 h 437"/>
                <a:gd name="T4" fmla="*/ 581 w 581"/>
                <a:gd name="T5" fmla="*/ 283 h 437"/>
                <a:gd name="T6" fmla="*/ 438 w 581"/>
                <a:gd name="T7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1" h="437">
                  <a:moveTo>
                    <a:pt x="438" y="437"/>
                  </a:moveTo>
                  <a:lnTo>
                    <a:pt x="0" y="0"/>
                  </a:lnTo>
                  <a:lnTo>
                    <a:pt x="581" y="283"/>
                  </a:lnTo>
                  <a:lnTo>
                    <a:pt x="438" y="437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xmlns="" id="{31435310-4E00-4D9D-8CD8-7B77445673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0099" y="3806588"/>
              <a:ext cx="662401" cy="499973"/>
            </a:xfrm>
            <a:custGeom>
              <a:avLst/>
              <a:gdLst>
                <a:gd name="T0" fmla="*/ 174 w 261"/>
                <a:gd name="T1" fmla="*/ 197 h 197"/>
                <a:gd name="T2" fmla="*/ 261 w 261"/>
                <a:gd name="T3" fmla="*/ 0 h 197"/>
                <a:gd name="T4" fmla="*/ 0 w 261"/>
                <a:gd name="T5" fmla="*/ 110 h 197"/>
                <a:gd name="T6" fmla="*/ 174 w 261"/>
                <a:gd name="T7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1" h="197">
                  <a:moveTo>
                    <a:pt x="174" y="197"/>
                  </a:moveTo>
                  <a:lnTo>
                    <a:pt x="261" y="0"/>
                  </a:lnTo>
                  <a:lnTo>
                    <a:pt x="0" y="110"/>
                  </a:lnTo>
                  <a:lnTo>
                    <a:pt x="174" y="19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xmlns="" id="{48534C50-C080-4162-93F6-52DDE958F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2051" y="3977898"/>
              <a:ext cx="271560" cy="302015"/>
            </a:xfrm>
            <a:custGeom>
              <a:avLst/>
              <a:gdLst>
                <a:gd name="T0" fmla="*/ 107 w 107"/>
                <a:gd name="T1" fmla="*/ 119 h 119"/>
                <a:gd name="T2" fmla="*/ 107 w 107"/>
                <a:gd name="T3" fmla="*/ 0 h 119"/>
                <a:gd name="T4" fmla="*/ 0 w 107"/>
                <a:gd name="T5" fmla="*/ 27 h 119"/>
                <a:gd name="T6" fmla="*/ 107 w 107"/>
                <a:gd name="T7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119">
                  <a:moveTo>
                    <a:pt x="107" y="119"/>
                  </a:moveTo>
                  <a:lnTo>
                    <a:pt x="107" y="0"/>
                  </a:lnTo>
                  <a:lnTo>
                    <a:pt x="0" y="27"/>
                  </a:lnTo>
                  <a:lnTo>
                    <a:pt x="107" y="119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xmlns="" id="{31D2D34C-EFF3-4A57-9F47-1E5B7D7E2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125" y="4364933"/>
              <a:ext cx="1842538" cy="807062"/>
            </a:xfrm>
            <a:custGeom>
              <a:avLst/>
              <a:gdLst>
                <a:gd name="T0" fmla="*/ 726 w 726"/>
                <a:gd name="T1" fmla="*/ 187 h 318"/>
                <a:gd name="T2" fmla="*/ 106 w 726"/>
                <a:gd name="T3" fmla="*/ 318 h 318"/>
                <a:gd name="T4" fmla="*/ 0 w 726"/>
                <a:gd name="T5" fmla="*/ 0 h 318"/>
                <a:gd name="T6" fmla="*/ 726 w 726"/>
                <a:gd name="T7" fmla="*/ 18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6" h="318">
                  <a:moveTo>
                    <a:pt x="726" y="187"/>
                  </a:moveTo>
                  <a:lnTo>
                    <a:pt x="106" y="318"/>
                  </a:lnTo>
                  <a:lnTo>
                    <a:pt x="0" y="0"/>
                  </a:lnTo>
                  <a:lnTo>
                    <a:pt x="726" y="187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6" name="Freeform 62">
              <a:extLst>
                <a:ext uri="{FF2B5EF4-FFF2-40B4-BE49-F238E27FC236}">
                  <a16:creationId xmlns:a16="http://schemas.microsoft.com/office/drawing/2014/main" xmlns="" id="{A5115694-C7B6-4E31-985F-80EB6C287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7" name="Freeform 63">
              <a:extLst>
                <a:ext uri="{FF2B5EF4-FFF2-40B4-BE49-F238E27FC236}">
                  <a16:creationId xmlns:a16="http://schemas.microsoft.com/office/drawing/2014/main" xmlns="" id="{F7735F98-A8E4-4AD2-A9FC-79AE73842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352" y="6440961"/>
              <a:ext cx="1063394" cy="928883"/>
            </a:xfrm>
            <a:custGeom>
              <a:avLst/>
              <a:gdLst>
                <a:gd name="T0" fmla="*/ 419 w 419"/>
                <a:gd name="T1" fmla="*/ 0 h 366"/>
                <a:gd name="T2" fmla="*/ 380 w 419"/>
                <a:gd name="T3" fmla="*/ 9 h 366"/>
                <a:gd name="T4" fmla="*/ 0 w 419"/>
                <a:gd name="T5" fmla="*/ 87 h 366"/>
                <a:gd name="T6" fmla="*/ 337 w 419"/>
                <a:gd name="T7" fmla="*/ 366 h 366"/>
                <a:gd name="T8" fmla="*/ 385 w 419"/>
                <a:gd name="T9" fmla="*/ 149 h 366"/>
                <a:gd name="T10" fmla="*/ 419 w 419"/>
                <a:gd name="T11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9" h="366">
                  <a:moveTo>
                    <a:pt x="419" y="0"/>
                  </a:moveTo>
                  <a:lnTo>
                    <a:pt x="380" y="9"/>
                  </a:lnTo>
                  <a:lnTo>
                    <a:pt x="0" y="87"/>
                  </a:lnTo>
                  <a:lnTo>
                    <a:pt x="337" y="366"/>
                  </a:lnTo>
                  <a:lnTo>
                    <a:pt x="385" y="149"/>
                  </a:lnTo>
                  <a:lnTo>
                    <a:pt x="4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8" name="Freeform 65">
              <a:extLst>
                <a:ext uri="{FF2B5EF4-FFF2-40B4-BE49-F238E27FC236}">
                  <a16:creationId xmlns:a16="http://schemas.microsoft.com/office/drawing/2014/main" xmlns="" id="{CACA8924-7059-4BCF-8DC4-952016F50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784" y="3987004"/>
              <a:ext cx="852745" cy="865435"/>
            </a:xfrm>
            <a:custGeom>
              <a:avLst/>
              <a:gdLst>
                <a:gd name="T0" fmla="*/ 336 w 336"/>
                <a:gd name="T1" fmla="*/ 341 h 341"/>
                <a:gd name="T2" fmla="*/ 0 w 336"/>
                <a:gd name="T3" fmla="*/ 105 h 341"/>
                <a:gd name="T4" fmla="*/ 258 w 336"/>
                <a:gd name="T5" fmla="*/ 0 h 341"/>
                <a:gd name="T6" fmla="*/ 336 w 336"/>
                <a:gd name="T7" fmla="*/ 341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6" h="341">
                  <a:moveTo>
                    <a:pt x="336" y="341"/>
                  </a:moveTo>
                  <a:lnTo>
                    <a:pt x="0" y="105"/>
                  </a:lnTo>
                  <a:lnTo>
                    <a:pt x="258" y="0"/>
                  </a:lnTo>
                  <a:lnTo>
                    <a:pt x="336" y="341"/>
                  </a:lnTo>
                  <a:close/>
                </a:path>
              </a:pathLst>
            </a:custGeom>
            <a:solidFill>
              <a:srgbClr val="FDC1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59" name="Freeform 66">
              <a:extLst>
                <a:ext uri="{FF2B5EF4-FFF2-40B4-BE49-F238E27FC236}">
                  <a16:creationId xmlns:a16="http://schemas.microsoft.com/office/drawing/2014/main" xmlns="" id="{8E6982F2-CA8C-4E29-9C30-DF600FEA8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9876" y="4722781"/>
              <a:ext cx="1220746" cy="736000"/>
            </a:xfrm>
            <a:custGeom>
              <a:avLst/>
              <a:gdLst>
                <a:gd name="T0" fmla="*/ 251 w 481"/>
                <a:gd name="T1" fmla="*/ 290 h 290"/>
                <a:gd name="T2" fmla="*/ 481 w 481"/>
                <a:gd name="T3" fmla="*/ 0 h 290"/>
                <a:gd name="T4" fmla="*/ 0 w 481"/>
                <a:gd name="T5" fmla="*/ 246 h 290"/>
                <a:gd name="T6" fmla="*/ 251 w 481"/>
                <a:gd name="T7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" h="290">
                  <a:moveTo>
                    <a:pt x="251" y="290"/>
                  </a:moveTo>
                  <a:lnTo>
                    <a:pt x="481" y="0"/>
                  </a:lnTo>
                  <a:lnTo>
                    <a:pt x="0" y="246"/>
                  </a:lnTo>
                  <a:lnTo>
                    <a:pt x="251" y="290"/>
                  </a:lnTo>
                  <a:close/>
                </a:path>
              </a:pathLst>
            </a:custGeom>
            <a:solidFill>
              <a:srgbClr val="12C1B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0" name="Freeform 67">
              <a:extLst>
                <a:ext uri="{FF2B5EF4-FFF2-40B4-BE49-F238E27FC236}">
                  <a16:creationId xmlns:a16="http://schemas.microsoft.com/office/drawing/2014/main" xmlns="" id="{D3F7F330-E2CF-4358-A8BF-D3EC3D3C0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165" y="4185124"/>
              <a:ext cx="728387" cy="768994"/>
            </a:xfrm>
            <a:custGeom>
              <a:avLst/>
              <a:gdLst>
                <a:gd name="T0" fmla="*/ 0 w 287"/>
                <a:gd name="T1" fmla="*/ 0 h 303"/>
                <a:gd name="T2" fmla="*/ 153 w 287"/>
                <a:gd name="T3" fmla="*/ 303 h 303"/>
                <a:gd name="T4" fmla="*/ 287 w 287"/>
                <a:gd name="T5" fmla="*/ 136 h 303"/>
                <a:gd name="T6" fmla="*/ 0 w 287"/>
                <a:gd name="T7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7" h="303">
                  <a:moveTo>
                    <a:pt x="0" y="0"/>
                  </a:moveTo>
                  <a:lnTo>
                    <a:pt x="153" y="303"/>
                  </a:lnTo>
                  <a:lnTo>
                    <a:pt x="287" y="1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Freeform 68">
              <a:extLst>
                <a:ext uri="{FF2B5EF4-FFF2-40B4-BE49-F238E27FC236}">
                  <a16:creationId xmlns:a16="http://schemas.microsoft.com/office/drawing/2014/main" xmlns="" id="{EEBB6200-4704-4EBA-9918-5E4C42ADD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283" y="3644162"/>
              <a:ext cx="484746" cy="355310"/>
            </a:xfrm>
            <a:custGeom>
              <a:avLst/>
              <a:gdLst>
                <a:gd name="T0" fmla="*/ 191 w 191"/>
                <a:gd name="T1" fmla="*/ 69 h 140"/>
                <a:gd name="T2" fmla="*/ 0 w 191"/>
                <a:gd name="T3" fmla="*/ 140 h 140"/>
                <a:gd name="T4" fmla="*/ 55 w 191"/>
                <a:gd name="T5" fmla="*/ 0 h 140"/>
                <a:gd name="T6" fmla="*/ 191 w 191"/>
                <a:gd name="T7" fmla="*/ 69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140">
                  <a:moveTo>
                    <a:pt x="191" y="69"/>
                  </a:moveTo>
                  <a:lnTo>
                    <a:pt x="0" y="140"/>
                  </a:lnTo>
                  <a:lnTo>
                    <a:pt x="55" y="0"/>
                  </a:lnTo>
                  <a:lnTo>
                    <a:pt x="191" y="69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xmlns="" id="{D071A24C-85EB-4220-AB62-28944817D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852271"/>
              <a:ext cx="604028" cy="700469"/>
            </a:xfrm>
            <a:custGeom>
              <a:avLst/>
              <a:gdLst>
                <a:gd name="T0" fmla="*/ 0 w 238"/>
                <a:gd name="T1" fmla="*/ 276 h 276"/>
                <a:gd name="T2" fmla="*/ 238 w 238"/>
                <a:gd name="T3" fmla="*/ 136 h 276"/>
                <a:gd name="T4" fmla="*/ 0 w 238"/>
                <a:gd name="T5" fmla="*/ 0 h 276"/>
                <a:gd name="T6" fmla="*/ 0 w 238"/>
                <a:gd name="T7" fmla="*/ 27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" h="276">
                  <a:moveTo>
                    <a:pt x="0" y="276"/>
                  </a:moveTo>
                  <a:lnTo>
                    <a:pt x="238" y="136"/>
                  </a:lnTo>
                  <a:lnTo>
                    <a:pt x="0" y="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B7C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xmlns="" id="{AFD292EE-F447-4942-BCDA-236DDCB29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4" name="Freeform 72">
              <a:extLst>
                <a:ext uri="{FF2B5EF4-FFF2-40B4-BE49-F238E27FC236}">
                  <a16:creationId xmlns:a16="http://schemas.microsoft.com/office/drawing/2014/main" xmlns="" id="{886FD082-46FD-437C-8C3C-01F62510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438 w 438"/>
                <a:gd name="T5" fmla="*/ 0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438" y="0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5" name="Freeform 73">
              <a:extLst>
                <a:ext uri="{FF2B5EF4-FFF2-40B4-BE49-F238E27FC236}">
                  <a16:creationId xmlns:a16="http://schemas.microsoft.com/office/drawing/2014/main" xmlns="" id="{B0D14999-2670-4283-AF1F-585730A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34A0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6" name="Freeform 74">
              <a:extLst>
                <a:ext uri="{FF2B5EF4-FFF2-40B4-BE49-F238E27FC236}">
                  <a16:creationId xmlns:a16="http://schemas.microsoft.com/office/drawing/2014/main" xmlns="" id="{EF968925-3E45-483D-B1D2-4EF89F4CE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443" y="5067940"/>
              <a:ext cx="1111614" cy="1692801"/>
            </a:xfrm>
            <a:custGeom>
              <a:avLst/>
              <a:gdLst>
                <a:gd name="T0" fmla="*/ 438 w 438"/>
                <a:gd name="T1" fmla="*/ 0 h 667"/>
                <a:gd name="T2" fmla="*/ 0 w 438"/>
                <a:gd name="T3" fmla="*/ 667 h 667"/>
                <a:gd name="T4" fmla="*/ 312 w 438"/>
                <a:gd name="T5" fmla="*/ 578 h 667"/>
                <a:gd name="T6" fmla="*/ 438 w 438"/>
                <a:gd name="T7" fmla="*/ 0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8" h="667">
                  <a:moveTo>
                    <a:pt x="438" y="0"/>
                  </a:moveTo>
                  <a:lnTo>
                    <a:pt x="0" y="667"/>
                  </a:lnTo>
                  <a:lnTo>
                    <a:pt x="312" y="578"/>
                  </a:lnTo>
                  <a:lnTo>
                    <a:pt x="4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3622524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pos="4059">
          <p15:clr>
            <a:srgbClr val="000000"/>
          </p15:clr>
        </p15:guide>
        <p15:guide id="2" orient="horz" pos="436">
          <p15:clr>
            <a:srgbClr val="000000"/>
          </p15:clr>
        </p15:guide>
        <p15:guide id="3" orient="horz" pos="2994">
          <p15:clr>
            <a:srgbClr val="000000"/>
          </p15:clr>
        </p15:guide>
        <p15:guide id="4" pos="73">
          <p15:clr>
            <a:srgbClr val="00000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xmlns="" id="{F5B89787-795C-4D11-886A-D82CDCFA9AC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8971132" y="4965901"/>
            <a:ext cx="125034" cy="123111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ru-RU" sz="80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ru-RU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88">
            <a:extLst>
              <a:ext uri="{FF2B5EF4-FFF2-40B4-BE49-F238E27FC236}">
                <a16:creationId xmlns:a16="http://schemas.microsoft.com/office/drawing/2014/main" xmlns="" id="{AB28AACD-86D7-456C-A08A-A3A9B1F1CAD4}"/>
              </a:ext>
            </a:extLst>
          </p:cNvPr>
          <p:cNvCxnSpPr>
            <a:cxnSpLocks/>
          </p:cNvCxnSpPr>
          <p:nvPr userDrawn="1"/>
        </p:nvCxnSpPr>
        <p:spPr>
          <a:xfrm>
            <a:off x="0" y="523218"/>
            <a:ext cx="9144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052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7B916-7AB0-4A83-8B18-4E8D70359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30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3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2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8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20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4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tags" Target="../tags/tag9.xml"/><Relationship Id="rId18" Type="http://schemas.openxmlformats.org/officeDocument/2006/relationships/tags" Target="../tags/tag14.xml"/><Relationship Id="rId26" Type="http://schemas.openxmlformats.org/officeDocument/2006/relationships/tags" Target="../tags/tag22.xml"/><Relationship Id="rId39" Type="http://schemas.openxmlformats.org/officeDocument/2006/relationships/tags" Target="../tags/tag35.xml"/><Relationship Id="rId21" Type="http://schemas.openxmlformats.org/officeDocument/2006/relationships/tags" Target="../tags/tag17.xml"/><Relationship Id="rId34" Type="http://schemas.openxmlformats.org/officeDocument/2006/relationships/tags" Target="../tags/tag30.xml"/><Relationship Id="rId42" Type="http://schemas.openxmlformats.org/officeDocument/2006/relationships/tags" Target="../tags/tag38.xml"/><Relationship Id="rId47" Type="http://schemas.openxmlformats.org/officeDocument/2006/relationships/tags" Target="../tags/tag43.xml"/><Relationship Id="rId50" Type="http://schemas.openxmlformats.org/officeDocument/2006/relationships/oleObject" Target="../embeddings/oleObject2.bin"/><Relationship Id="rId7" Type="http://schemas.openxmlformats.org/officeDocument/2006/relationships/tags" Target="../tags/tag3.xml"/><Relationship Id="rId2" Type="http://schemas.openxmlformats.org/officeDocument/2006/relationships/slideLayout" Target="../slideLayouts/slideLayout18.xml"/><Relationship Id="rId16" Type="http://schemas.openxmlformats.org/officeDocument/2006/relationships/tags" Target="../tags/tag12.xml"/><Relationship Id="rId29" Type="http://schemas.openxmlformats.org/officeDocument/2006/relationships/tags" Target="../tags/tag25.xml"/><Relationship Id="rId11" Type="http://schemas.openxmlformats.org/officeDocument/2006/relationships/tags" Target="../tags/tag7.xml"/><Relationship Id="rId24" Type="http://schemas.openxmlformats.org/officeDocument/2006/relationships/tags" Target="../tags/tag20.xml"/><Relationship Id="rId32" Type="http://schemas.openxmlformats.org/officeDocument/2006/relationships/tags" Target="../tags/tag28.xml"/><Relationship Id="rId37" Type="http://schemas.openxmlformats.org/officeDocument/2006/relationships/tags" Target="../tags/tag33.xml"/><Relationship Id="rId40" Type="http://schemas.openxmlformats.org/officeDocument/2006/relationships/tags" Target="../tags/tag36.xml"/><Relationship Id="rId45" Type="http://schemas.openxmlformats.org/officeDocument/2006/relationships/tags" Target="../tags/tag41.xml"/><Relationship Id="rId5" Type="http://schemas.openxmlformats.org/officeDocument/2006/relationships/theme" Target="../theme/theme2.xml"/><Relationship Id="rId15" Type="http://schemas.openxmlformats.org/officeDocument/2006/relationships/tags" Target="../tags/tag11.xml"/><Relationship Id="rId23" Type="http://schemas.openxmlformats.org/officeDocument/2006/relationships/tags" Target="../tags/tag19.xml"/><Relationship Id="rId28" Type="http://schemas.openxmlformats.org/officeDocument/2006/relationships/tags" Target="../tags/tag24.xml"/><Relationship Id="rId36" Type="http://schemas.openxmlformats.org/officeDocument/2006/relationships/tags" Target="../tags/tag32.xml"/><Relationship Id="rId49" Type="http://schemas.openxmlformats.org/officeDocument/2006/relationships/tags" Target="../tags/tag45.xml"/><Relationship Id="rId10" Type="http://schemas.openxmlformats.org/officeDocument/2006/relationships/tags" Target="../tags/tag6.xml"/><Relationship Id="rId19" Type="http://schemas.openxmlformats.org/officeDocument/2006/relationships/tags" Target="../tags/tag15.xml"/><Relationship Id="rId31" Type="http://schemas.openxmlformats.org/officeDocument/2006/relationships/tags" Target="../tags/tag27.xml"/><Relationship Id="rId44" Type="http://schemas.openxmlformats.org/officeDocument/2006/relationships/tags" Target="../tags/tag40.xml"/><Relationship Id="rId4" Type="http://schemas.openxmlformats.org/officeDocument/2006/relationships/slideLayout" Target="../slideLayouts/slideLayout20.xml"/><Relationship Id="rId9" Type="http://schemas.openxmlformats.org/officeDocument/2006/relationships/tags" Target="../tags/tag5.xml"/><Relationship Id="rId14" Type="http://schemas.openxmlformats.org/officeDocument/2006/relationships/tags" Target="../tags/tag10.xml"/><Relationship Id="rId22" Type="http://schemas.openxmlformats.org/officeDocument/2006/relationships/tags" Target="../tags/tag18.xml"/><Relationship Id="rId27" Type="http://schemas.openxmlformats.org/officeDocument/2006/relationships/tags" Target="../tags/tag23.xml"/><Relationship Id="rId30" Type="http://schemas.openxmlformats.org/officeDocument/2006/relationships/tags" Target="../tags/tag26.xml"/><Relationship Id="rId35" Type="http://schemas.openxmlformats.org/officeDocument/2006/relationships/tags" Target="../tags/tag31.xml"/><Relationship Id="rId43" Type="http://schemas.openxmlformats.org/officeDocument/2006/relationships/tags" Target="../tags/tag39.xml"/><Relationship Id="rId48" Type="http://schemas.openxmlformats.org/officeDocument/2006/relationships/tags" Target="../tags/tag44.xml"/><Relationship Id="rId8" Type="http://schemas.openxmlformats.org/officeDocument/2006/relationships/tags" Target="../tags/tag4.xml"/><Relationship Id="rId51" Type="http://schemas.openxmlformats.org/officeDocument/2006/relationships/image" Target="../media/image1.emf"/><Relationship Id="rId3" Type="http://schemas.openxmlformats.org/officeDocument/2006/relationships/slideLayout" Target="../slideLayouts/slideLayout19.xml"/><Relationship Id="rId12" Type="http://schemas.openxmlformats.org/officeDocument/2006/relationships/tags" Target="../tags/tag8.xml"/><Relationship Id="rId17" Type="http://schemas.openxmlformats.org/officeDocument/2006/relationships/tags" Target="../tags/tag13.xml"/><Relationship Id="rId25" Type="http://schemas.openxmlformats.org/officeDocument/2006/relationships/tags" Target="../tags/tag21.xml"/><Relationship Id="rId33" Type="http://schemas.openxmlformats.org/officeDocument/2006/relationships/tags" Target="../tags/tag29.xml"/><Relationship Id="rId38" Type="http://schemas.openxmlformats.org/officeDocument/2006/relationships/tags" Target="../tags/tag34.xml"/><Relationship Id="rId46" Type="http://schemas.openxmlformats.org/officeDocument/2006/relationships/tags" Target="../tags/tag42.xml"/><Relationship Id="rId20" Type="http://schemas.openxmlformats.org/officeDocument/2006/relationships/tags" Target="../tags/tag16.xml"/><Relationship Id="rId41" Type="http://schemas.openxmlformats.org/officeDocument/2006/relationships/tags" Target="../tags/tag37.xml"/><Relationship Id="rId1" Type="http://schemas.openxmlformats.org/officeDocument/2006/relationships/slideLayout" Target="../slideLayouts/slideLayout17.xml"/><Relationship Id="rId6" Type="http://schemas.openxmlformats.org/officeDocument/2006/relationships/vmlDrawing" Target="../drawings/vmlDrawing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90F56-36D6-466F-9DCB-06CEA1FD312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82" r:id="rId13"/>
    <p:sldLayoutId id="2147483683" r:id="rId14"/>
    <p:sldLayoutId id="2147483684" r:id="rId15"/>
    <p:sldLayoutId id="2147483685" r:id="rId16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458578795"/>
              </p:ext>
            </p:ext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6" name="think-cell Slide" r:id="rId50" imgW="360" imgH="360" progId="">
                  <p:embed/>
                </p:oleObj>
              </mc:Choice>
              <mc:Fallback>
                <p:oleObj name="think-cell Slide" r:id="rId50" imgW="360" imgH="360" progId="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161984" cy="121481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454" kern="1200" dirty="0">
              <a:solidFill>
                <a:srgbClr val="000000"/>
              </a:solidFill>
              <a:latin typeface="Segoe UI Black" panose="020B0A02040204020203" pitchFamily="34" charset="0"/>
              <a:sym typeface="Segoe UI Black" panose="020B0A02040204020203" pitchFamily="34" charset="0"/>
            </a:endParaRPr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4945" y="142508"/>
            <a:ext cx="8794113" cy="223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 latinLnBrk="0"/>
            <a:r>
              <a:rPr lang="en-US" dirty="0"/>
              <a:t>Click to edit Master title style</a:t>
            </a:r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21489" y="57977"/>
            <a:ext cx="304571" cy="94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ru-RU" sz="612" kern="1200" cap="all" dirty="0">
                <a:solidFill>
                  <a:srgbClr val="808080"/>
                </a:solidFill>
                <a:ea typeface="ＭＳ Ｐゴシック"/>
                <a:cs typeface="+mn-cs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4945" y="424602"/>
            <a:ext cx="8794113" cy="188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en-US" sz="1224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Subtitle</a:t>
            </a:r>
            <a:endParaRPr lang="ru-RU" sz="1224" kern="1200" dirty="0">
              <a:solidFill>
                <a:srgbClr val="808080"/>
              </a:solidFill>
              <a:latin typeface="Arial"/>
              <a:ea typeface="ＭＳ Ｐゴシック"/>
              <a:cs typeface="+mn-cs"/>
            </a:endParaRPr>
          </a:p>
        </p:txBody>
      </p:sp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74944" y="4825523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sz="612" kern="1200" dirty="0">
                <a:solidFill>
                  <a:srgbClr val="808080"/>
                </a:solidFill>
                <a:latin typeface="Arial"/>
                <a:ea typeface="ＭＳ Ｐゴシック"/>
                <a:cs typeface="+mn-cs"/>
              </a:rPr>
              <a:t>1 Footnote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74944" y="4979804"/>
            <a:ext cx="8198012" cy="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noAutofit/>
          </a:bodyPr>
          <a:lstStyle/>
          <a:p>
            <a:pPr marL="466466" indent="-466466" defTabSz="685122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tabLst>
                <a:tab pos="482258" algn="l"/>
              </a:tabLst>
            </a:pPr>
            <a:r>
              <a:rPr lang="ru-RU" sz="612" kern="1200" dirty="0">
                <a:solidFill>
                  <a:srgbClr val="808080"/>
                </a:solidFill>
                <a:ea typeface="ＭＳ Ｐゴシック"/>
                <a:cs typeface="+mn-cs"/>
              </a:rPr>
              <a:t>ИСТОЧНИК: источник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74944" y="1493262"/>
            <a:ext cx="4192582" cy="8478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74944" y="956403"/>
            <a:ext cx="4192582" cy="394814"/>
            <a:chOff x="915" y="705"/>
            <a:chExt cx="2686" cy="325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5"/>
              <a:ext cx="2686" cy="32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24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Название документа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ru-RU" sz="1224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8673654" y="250848"/>
            <a:ext cx="295401" cy="121893"/>
            <a:chOff x="8404670" y="285750"/>
            <a:chExt cx="336105" cy="159288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04670" y="285750"/>
              <a:ext cx="336105" cy="1592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2960"/>
                </a:buClr>
                <a:buFontTx/>
                <a:buNone/>
              </a:pPr>
              <a:r>
                <a:rPr lang="ru-RU" sz="612" kern="1200" dirty="0">
                  <a:solidFill>
                    <a:srgbClr val="808080"/>
                  </a:solidFill>
                  <a:ea typeface="ＭＳ Ｐゴシック"/>
                  <a:cs typeface="+mn-cs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404670" y="285750"/>
              <a:ext cx="0" cy="159288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404670" y="445038"/>
              <a:ext cx="336105" cy="0"/>
            </a:xfrm>
            <a:prstGeom prst="straightConnector1">
              <a:avLst/>
            </a:prstGeom>
            <a:noFill/>
            <a:ln w="25400">
              <a:solidFill>
                <a:schemeClr val="accent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4" name="SlideBottomBar" hidden="1"/>
          <p:cNvSpPr/>
          <p:nvPr/>
        </p:nvSpPr>
        <p:spPr>
          <a:xfrm>
            <a:off x="8682346" y="4841894"/>
            <a:ext cx="46650" cy="9475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ru-RU" sz="1224" kern="1200" dirty="0">
              <a:solidFill>
                <a:srgbClr val="000000"/>
              </a:solidFill>
            </a:endParaRPr>
          </a:p>
        </p:txBody>
      </p:sp>
      <p:grpSp>
        <p:nvGrpSpPr>
          <p:cNvPr id="59" name="LegendLines" hidden="1"/>
          <p:cNvGrpSpPr/>
          <p:nvPr/>
        </p:nvGrpSpPr>
        <p:grpSpPr>
          <a:xfrm>
            <a:off x="7697299" y="208414"/>
            <a:ext cx="1001426" cy="582684"/>
            <a:chOff x="7607284" y="279400"/>
            <a:chExt cx="981432" cy="761446"/>
          </a:xfrm>
        </p:grpSpPr>
        <p:sp>
          <p:nvSpPr>
            <p:cNvPr id="60" name="LineLegend1"/>
            <p:cNvSpPr>
              <a:spLocks noChangeShapeType="1"/>
            </p:cNvSpPr>
            <p:nvPr/>
          </p:nvSpPr>
          <p:spPr bwMode="gray">
            <a:xfrm>
              <a:off x="7607284" y="3871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1" name="LineLegend2"/>
            <p:cNvSpPr>
              <a:spLocks noChangeShapeType="1"/>
            </p:cNvSpPr>
            <p:nvPr/>
          </p:nvSpPr>
          <p:spPr bwMode="gray">
            <a:xfrm>
              <a:off x="7607284" y="653822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62" name="LineLegend3"/>
            <p:cNvSpPr>
              <a:spLocks noChangeShapeType="1"/>
            </p:cNvSpPr>
            <p:nvPr/>
          </p:nvSpPr>
          <p:spPr bwMode="gray">
            <a:xfrm>
              <a:off x="7607284" y="933223"/>
              <a:ext cx="457200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0" name="Legend1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gray">
            <a:xfrm>
              <a:off x="8169259" y="2794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1" name="Legend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gray">
            <a:xfrm>
              <a:off x="8169259" y="54610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2" name="Legend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gray">
            <a:xfrm>
              <a:off x="8169259" y="825501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03" name="LegendBoxes" hidden="1"/>
          <p:cNvGrpSpPr/>
          <p:nvPr/>
        </p:nvGrpSpPr>
        <p:grpSpPr>
          <a:xfrm>
            <a:off x="8011547" y="208493"/>
            <a:ext cx="687177" cy="786772"/>
            <a:chOff x="5894005" y="919828"/>
            <a:chExt cx="673457" cy="1028147"/>
          </a:xfrm>
        </p:grpSpPr>
        <p:sp>
          <p:nvSpPr>
            <p:cNvPr id="104" name="RectangleLegend1"/>
            <p:cNvSpPr>
              <a:spLocks noChangeArrowheads="1"/>
            </p:cNvSpPr>
            <p:nvPr/>
          </p:nvSpPr>
          <p:spPr bwMode="gray">
            <a:xfrm>
              <a:off x="5894005" y="947381"/>
              <a:ext cx="165100" cy="160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5" name="RectangleLegend2"/>
            <p:cNvSpPr>
              <a:spLocks noChangeArrowheads="1"/>
            </p:cNvSpPr>
            <p:nvPr/>
          </p:nvSpPr>
          <p:spPr bwMode="gray">
            <a:xfrm>
              <a:off x="5894005" y="1217256"/>
              <a:ext cx="165100" cy="16033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6" name="RectangleLegend3"/>
            <p:cNvSpPr>
              <a:spLocks noChangeArrowheads="1"/>
            </p:cNvSpPr>
            <p:nvPr/>
          </p:nvSpPr>
          <p:spPr bwMode="gray">
            <a:xfrm>
              <a:off x="5894005" y="1488719"/>
              <a:ext cx="165100" cy="160338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7" name="RectangleLegend4"/>
            <p:cNvSpPr>
              <a:spLocks noChangeArrowheads="1"/>
            </p:cNvSpPr>
            <p:nvPr/>
          </p:nvSpPr>
          <p:spPr bwMode="gray">
            <a:xfrm>
              <a:off x="5894005" y="1760182"/>
              <a:ext cx="165100" cy="160338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ru-RU" sz="1224" kern="1200" dirty="0">
                <a:ea typeface="ＭＳ Ｐゴシック"/>
                <a:cs typeface="+mn-cs"/>
              </a:endParaRPr>
            </a:p>
          </p:txBody>
        </p:sp>
        <p:sp>
          <p:nvSpPr>
            <p:cNvPr id="108" name="Legend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gray">
            <a:xfrm>
              <a:off x="6148005" y="919828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09" name="Legend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gray">
            <a:xfrm>
              <a:off x="6148005" y="1189703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0" name="Legend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gray">
            <a:xfrm>
              <a:off x="6148005" y="1461166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1" name="Legend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gray">
            <a:xfrm>
              <a:off x="6148005" y="1732630"/>
              <a:ext cx="419457" cy="215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grpSp>
        <p:nvGrpSpPr>
          <p:cNvPr id="112" name="LegendMoons" hidden="1"/>
          <p:cNvGrpSpPr/>
          <p:nvPr/>
        </p:nvGrpSpPr>
        <p:grpSpPr>
          <a:xfrm>
            <a:off x="7943515" y="209194"/>
            <a:ext cx="755210" cy="1006654"/>
            <a:chOff x="5894005" y="2696542"/>
            <a:chExt cx="740132" cy="1315485"/>
          </a:xfrm>
        </p:grpSpPr>
        <p:grpSp>
          <p:nvGrpSpPr>
            <p:cNvPr id="113" name="MoonLegend1"/>
            <p:cNvGrpSpPr>
              <a:grpSpLocks noChangeAspect="1"/>
            </p:cNvGrpSpPr>
            <p:nvPr>
              <p:custDataLst>
                <p:tags r:id="rId23"/>
              </p:custDataLst>
            </p:nvPr>
          </p:nvGrpSpPr>
          <p:grpSpPr bwMode="gray">
            <a:xfrm>
              <a:off x="5894005" y="2703855"/>
              <a:ext cx="209550" cy="209551"/>
              <a:chOff x="4533" y="189"/>
              <a:chExt cx="144" cy="144"/>
            </a:xfrm>
          </p:grpSpPr>
          <p:sp>
            <p:nvSpPr>
              <p:cNvPr id="131" name="Oval 130"/>
              <p:cNvSpPr>
                <a:spLocks noChangeAspect="1" noChangeArrowheads="1"/>
              </p:cNvSpPr>
              <p:nvPr>
                <p:custDataLst>
                  <p:tags r:id="rId41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2" name="Arc 131" hidden="1"/>
              <p:cNvSpPr>
                <a:spLocks noChangeAspect="1"/>
              </p:cNvSpPr>
              <p:nvPr>
                <p:custDataLst>
                  <p:tags r:id="rId42"/>
                </p:custDataLst>
              </p:nvPr>
            </p:nvSpPr>
            <p:spPr bwMode="gray">
              <a:xfrm>
                <a:off x="4533" y="189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4" name="MoonLegend2"/>
            <p:cNvGrpSpPr>
              <a:grpSpLocks noChangeAspect="1"/>
            </p:cNvGrpSpPr>
            <p:nvPr>
              <p:custDataLst>
                <p:tags r:id="rId24"/>
              </p:custDataLst>
            </p:nvPr>
          </p:nvGrpSpPr>
          <p:grpSpPr bwMode="gray">
            <a:xfrm>
              <a:off x="5894005" y="2977103"/>
              <a:ext cx="209550" cy="209551"/>
              <a:chOff x="1694" y="2051"/>
              <a:chExt cx="160" cy="160"/>
            </a:xfrm>
          </p:grpSpPr>
          <p:sp>
            <p:nvSpPr>
              <p:cNvPr id="129" name="Oval 41"/>
              <p:cNvSpPr>
                <a:spLocks noChangeAspect="1" noChangeArrowheads="1"/>
              </p:cNvSpPr>
              <p:nvPr>
                <p:custDataLst>
                  <p:tags r:id="rId39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30" name="Arc 42"/>
              <p:cNvSpPr>
                <a:spLocks noChangeAspect="1"/>
              </p:cNvSpPr>
              <p:nvPr>
                <p:custDataLst>
                  <p:tags r:id="rId40"/>
                </p:custDataLst>
              </p:nvPr>
            </p:nvSpPr>
            <p:spPr bwMode="gray">
              <a:xfrm>
                <a:off x="1694" y="2051"/>
                <a:ext cx="160" cy="160"/>
              </a:xfrm>
              <a:prstGeom prst="arc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5" name="MoonLegend4"/>
            <p:cNvGrpSpPr>
              <a:grpSpLocks noChangeAspect="1"/>
            </p:cNvGrpSpPr>
            <p:nvPr>
              <p:custDataLst>
                <p:tags r:id="rId25"/>
              </p:custDataLst>
            </p:nvPr>
          </p:nvGrpSpPr>
          <p:grpSpPr bwMode="gray">
            <a:xfrm>
              <a:off x="5894005" y="3524395"/>
              <a:ext cx="209550" cy="209551"/>
              <a:chOff x="4495" y="1204"/>
              <a:chExt cx="160" cy="160"/>
            </a:xfrm>
          </p:grpSpPr>
          <p:sp>
            <p:nvSpPr>
              <p:cNvPr id="127" name="Oval 47"/>
              <p:cNvSpPr>
                <a:spLocks noChangeAspect="1" noChangeArrowheads="1"/>
              </p:cNvSpPr>
              <p:nvPr>
                <p:custDataLst>
                  <p:tags r:id="rId37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8" name="Arc 48"/>
              <p:cNvSpPr>
                <a:spLocks noChangeAspect="1"/>
              </p:cNvSpPr>
              <p:nvPr>
                <p:custDataLst>
                  <p:tags r:id="rId38"/>
                </p:custDataLst>
              </p:nvPr>
            </p:nvSpPr>
            <p:spPr bwMode="gray">
              <a:xfrm>
                <a:off x="4495" y="1204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6" name="MoonLegend5"/>
            <p:cNvGrpSpPr>
              <a:grpSpLocks noChangeAspect="1"/>
            </p:cNvGrpSpPr>
            <p:nvPr>
              <p:custDataLst>
                <p:tags r:id="rId26"/>
              </p:custDataLst>
            </p:nvPr>
          </p:nvGrpSpPr>
          <p:grpSpPr bwMode="gray">
            <a:xfrm>
              <a:off x="5894005" y="3799629"/>
              <a:ext cx="209550" cy="209551"/>
              <a:chOff x="4495" y="1447"/>
              <a:chExt cx="160" cy="160"/>
            </a:xfrm>
          </p:grpSpPr>
          <p:sp>
            <p:nvSpPr>
              <p:cNvPr id="125" name="Oval 50"/>
              <p:cNvSpPr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6" name="Oval 51"/>
              <p:cNvSpPr>
                <a:spLocks noChangeAspect="1" noChangeArrowheads="1"/>
              </p:cNvSpPr>
              <p:nvPr>
                <p:custDataLst>
                  <p:tags r:id="rId36"/>
                </p:custDataLst>
              </p:nvPr>
            </p:nvSpPr>
            <p:spPr bwMode="gray">
              <a:xfrm>
                <a:off x="4495" y="1447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</p:grpSp>
        <p:grpSp>
          <p:nvGrpSpPr>
            <p:cNvPr id="117" name="MoonLegend3"/>
            <p:cNvGrpSpPr>
              <a:grpSpLocks noChangeAspect="1"/>
            </p:cNvGrpSpPr>
            <p:nvPr>
              <p:custDataLst>
                <p:tags r:id="rId27"/>
              </p:custDataLst>
            </p:nvPr>
          </p:nvGrpSpPr>
          <p:grpSpPr bwMode="gray">
            <a:xfrm>
              <a:off x="5894005" y="3251543"/>
              <a:ext cx="209550" cy="209551"/>
              <a:chOff x="4495" y="1205"/>
              <a:chExt cx="160" cy="160"/>
            </a:xfrm>
          </p:grpSpPr>
          <p:sp>
            <p:nvSpPr>
              <p:cNvPr id="123" name="Oval 47"/>
              <p:cNvSpPr>
                <a:spLocks noChangeAspect="1" noChangeArrowheads="1"/>
              </p:cNvSpPr>
              <p:nvPr>
                <p:custDataLst>
                  <p:tags r:id="rId33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  <p:sp>
            <p:nvSpPr>
              <p:cNvPr id="124" name="Arc 48"/>
              <p:cNvSpPr>
                <a:spLocks noChangeAspect="1"/>
              </p:cNvSpPr>
              <p:nvPr>
                <p:custDataLst>
                  <p:tags r:id="rId34"/>
                </p:custDataLst>
              </p:nvPr>
            </p:nvSpPr>
            <p:spPr bwMode="gray">
              <a:xfrm>
                <a:off x="4495" y="1205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ru-RU" sz="1224" kern="1200" dirty="0"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18" name="Legend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6214680" y="269654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19" name="Legend2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gray">
            <a:xfrm>
              <a:off x="6214680" y="2974156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0" name="Legend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gray">
            <a:xfrm>
              <a:off x="6214680" y="3248595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1" name="Legend4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gray">
            <a:xfrm>
              <a:off x="6214680" y="3521448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  <p:sp>
          <p:nvSpPr>
            <p:cNvPr id="122" name="Legend5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gray">
            <a:xfrm>
              <a:off x="6214680" y="3796682"/>
              <a:ext cx="419457" cy="215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ru-RU" sz="1071" kern="1200" dirty="0">
                  <a:ea typeface="ＭＳ Ｐゴシック"/>
                  <a:cs typeface="+mn-cs"/>
                </a:rPr>
                <a:t>Legend</a:t>
              </a:r>
            </a:p>
          </p:txBody>
        </p:sp>
      </p:grpSp>
      <p:sp>
        <p:nvSpPr>
          <p:cNvPr id="70" name="Oval" hidden="1">
            <a:extLst>
              <a:ext uri="{FF2B5EF4-FFF2-40B4-BE49-F238E27FC236}">
                <a16:creationId xmlns:a16="http://schemas.microsoft.com/office/drawing/2014/main" xmlns="" id="{A5B66859-B8C5-4236-957E-FF42841FD1BE}"/>
              </a:ext>
            </a:extLst>
          </p:cNvPr>
          <p:cNvSpPr txBox="1">
            <a:spLocks/>
          </p:cNvSpPr>
          <p:nvPr/>
        </p:nvSpPr>
        <p:spPr bwMode="gray">
          <a:xfrm>
            <a:off x="1985821" y="1298533"/>
            <a:ext cx="1556667" cy="1166216"/>
          </a:xfrm>
          <a:prstGeom prst="ellipse">
            <a:avLst/>
          </a:prstGeom>
          <a:solidFill>
            <a:schemeClr val="accent1"/>
          </a:solidFill>
        </p:spPr>
        <p:txBody>
          <a:bodyPr vert="horz" lIns="27548" tIns="27548" rIns="27548" bIns="27548" rtlCol="0" anchor="ctr" anchorCtr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sz="1224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1" name="Rectangle" hidden="1">
            <a:extLst>
              <a:ext uri="{FF2B5EF4-FFF2-40B4-BE49-F238E27FC236}">
                <a16:creationId xmlns:a16="http://schemas.microsoft.com/office/drawing/2014/main" xmlns="" id="{4AAC3372-A48A-4820-8F6F-A51D8691BD26}"/>
              </a:ext>
            </a:extLst>
          </p:cNvPr>
          <p:cNvSpPr txBox="1">
            <a:spLocks/>
          </p:cNvSpPr>
          <p:nvPr/>
        </p:nvSpPr>
        <p:spPr bwMode="gray">
          <a:xfrm>
            <a:off x="3664884" y="1298532"/>
            <a:ext cx="1556667" cy="1166216"/>
          </a:xfrm>
          <a:prstGeom prst="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sz="1224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2" name="RoundedRectangle" hidden="1">
            <a:extLst>
              <a:ext uri="{FF2B5EF4-FFF2-40B4-BE49-F238E27FC236}">
                <a16:creationId xmlns:a16="http://schemas.microsoft.com/office/drawing/2014/main" xmlns="" id="{06304376-23F1-4490-9114-C60C97DE22A2}"/>
              </a:ext>
            </a:extLst>
          </p:cNvPr>
          <p:cNvSpPr txBox="1">
            <a:spLocks/>
          </p:cNvSpPr>
          <p:nvPr/>
        </p:nvSpPr>
        <p:spPr bwMode="gray">
          <a:xfrm>
            <a:off x="5394473" y="1298532"/>
            <a:ext cx="1556667" cy="1166216"/>
          </a:xfrm>
          <a:prstGeom prst="roundRect">
            <a:avLst/>
          </a:prstGeom>
          <a:solidFill>
            <a:schemeClr val="accent1"/>
          </a:solidFill>
        </p:spPr>
        <p:txBody>
          <a:bodyPr vert="horz" lIns="55097" tIns="55097" rIns="55097" bIns="55097" rtlCol="0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lang="ru-RU" baseline="0" dirty="0">
                <a:latin typeface="+mn-lt"/>
              </a:defRPr>
            </a:lvl1pPr>
            <a:lvl2pPr marL="180000" lvl="1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2pPr>
            <a:lvl3pPr marL="360000" lvl="2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3pPr>
            <a:lvl4pPr marL="540000" lvl="3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4pPr>
            <a:lvl5pPr marL="720000" lvl="4" indent="-180000" defTabSz="895350" eaLnBrk="1" latinLnBrk="0" hangingPunct="1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lang="ru-RU" baseline="0" dirty="0">
                <a:latin typeface="+mn-lt"/>
              </a:defRPr>
            </a:lvl5pPr>
            <a:lvl6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6pPr>
            <a:lvl7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7pPr>
            <a:lvl8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8pPr>
            <a:lvl9pPr marL="999794" indent="-173575" defTabSz="119386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2133"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sz="1224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3" name="Arrow" hidden="1">
            <a:extLst>
              <a:ext uri="{FF2B5EF4-FFF2-40B4-BE49-F238E27FC236}">
                <a16:creationId xmlns:a16="http://schemas.microsoft.com/office/drawing/2014/main" xmlns="" id="{BCD31708-CFF4-45E1-8031-671FFD56A276}"/>
              </a:ext>
            </a:extLst>
          </p:cNvPr>
          <p:cNvSpPr txBox="1">
            <a:spLocks/>
          </p:cNvSpPr>
          <p:nvPr/>
        </p:nvSpPr>
        <p:spPr bwMode="gray">
          <a:xfrm>
            <a:off x="1985821" y="3393620"/>
            <a:ext cx="1867677" cy="699730"/>
          </a:xfrm>
          <a:prstGeom prst="rightArrow">
            <a:avLst>
              <a:gd name="adj1" fmla="val 50000"/>
              <a:gd name="adj2" fmla="val 37097"/>
            </a:avLst>
          </a:prstGeom>
          <a:solidFill>
            <a:schemeClr val="accent1"/>
          </a:solidFill>
        </p:spPr>
        <p:txBody>
          <a:bodyPr vert="horz" lIns="55097" tIns="0" rIns="0" bIns="0" rtlCol="0" anchor="ctr">
            <a:noAutofit/>
          </a:bodyPr>
          <a:lstStyle>
            <a:lvl1pPr marL="0" lvl="0" indent="0" defTabSz="895350" eaLnBrk="1" latinLnBrk="0" hangingPunct="1">
              <a:buClr>
                <a:schemeClr val="tx2"/>
              </a:buClr>
              <a:buSzPct val="100000"/>
              <a:defRPr baseline="0">
                <a:latin typeface="+mn-lt"/>
              </a:defRPr>
            </a:lvl1pPr>
            <a:lvl2pPr marL="193675" lvl="1" indent="-192088" defTabSz="895350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baseline="0">
                <a:latin typeface="+mn-lt"/>
              </a:defRPr>
            </a:lvl2pPr>
            <a:lvl3pPr marL="457200" lvl="2" indent="-261938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baseline="0">
                <a:latin typeface="+mn-lt"/>
              </a:defRPr>
            </a:lvl3pPr>
            <a:lvl4pPr marL="614363" lvl="3" indent="-155575" defTabSz="895350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baseline="0">
                <a:latin typeface="+mn-lt"/>
              </a:defRPr>
            </a:lvl4pPr>
            <a:lvl5pPr marL="749808" lvl="4" indent="-130175" defTabSz="895350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FontTx/>
              <a:buNone/>
            </a:pPr>
            <a:r>
              <a:rPr lang="en-US" sz="1224" kern="1200" dirty="0">
                <a:ea typeface="ＭＳ Ｐゴシック"/>
                <a:cs typeface="+mn-cs"/>
              </a:rPr>
              <a:t>Text</a:t>
            </a:r>
          </a:p>
        </p:txBody>
      </p:sp>
      <p:sp>
        <p:nvSpPr>
          <p:cNvPr id="74" name="DirArrow" hidden="1">
            <a:extLst>
              <a:ext uri="{FF2B5EF4-FFF2-40B4-BE49-F238E27FC236}">
                <a16:creationId xmlns:a16="http://schemas.microsoft.com/office/drawing/2014/main" xmlns="" id="{6026344B-A03D-4688-A421-335E01CB795F}"/>
              </a:ext>
            </a:extLst>
          </p:cNvPr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 rot="5400000">
            <a:off x="6061263" y="2305830"/>
            <a:ext cx="2365087" cy="35049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55097" tIns="55097" rIns="55097" bIns="5509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224" kern="1200" dirty="0">
              <a:ea typeface="ＭＳ Ｐゴシック"/>
              <a:cs typeface="+mn-cs"/>
            </a:endParaRPr>
          </a:p>
        </p:txBody>
      </p:sp>
      <p:sp>
        <p:nvSpPr>
          <p:cNvPr id="75" name="Bracket" hidden="1">
            <a:extLst>
              <a:ext uri="{FF2B5EF4-FFF2-40B4-BE49-F238E27FC236}">
                <a16:creationId xmlns:a16="http://schemas.microsoft.com/office/drawing/2014/main" xmlns="" id="{91B484D6-7466-4B36-93B1-31B47A6138BD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6080452" y="2653945"/>
            <a:ext cx="194381" cy="1263403"/>
          </a:xfrm>
          <a:custGeom>
            <a:avLst/>
            <a:gdLst>
              <a:gd name="connsiteX0" fmla="*/ 0 w 6149554"/>
              <a:gd name="connsiteY0" fmla="*/ 0 h 5119149"/>
              <a:gd name="connsiteX1" fmla="*/ 6086054 w 6149554"/>
              <a:gd name="connsiteY1" fmla="*/ 3468149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6086054 w 6149554"/>
              <a:gd name="connsiteY2" fmla="*/ 4230149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149554"/>
              <a:gd name="connsiteY0" fmla="*/ 0 h 5119149"/>
              <a:gd name="connsiteX1" fmla="*/ 127000 w 6149554"/>
              <a:gd name="connsiteY1" fmla="*/ 1 h 5119149"/>
              <a:gd name="connsiteX2" fmla="*/ 127000 w 6149554"/>
              <a:gd name="connsiteY2" fmla="*/ 762001 h 5119149"/>
              <a:gd name="connsiteX3" fmla="*/ 6149554 w 6149554"/>
              <a:gd name="connsiteY3" fmla="*/ 4293649 h 5119149"/>
              <a:gd name="connsiteX4" fmla="*/ 6086054 w 6149554"/>
              <a:gd name="connsiteY4" fmla="*/ 4357149 h 5119149"/>
              <a:gd name="connsiteX5" fmla="*/ 6086054 w 6149554"/>
              <a:gd name="connsiteY5" fmla="*/ 5119149 h 5119149"/>
              <a:gd name="connsiteX6" fmla="*/ 5959054 w 61495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6086054 w 6086054"/>
              <a:gd name="connsiteY4" fmla="*/ 4357149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6086054"/>
              <a:gd name="connsiteY0" fmla="*/ 0 h 5119149"/>
              <a:gd name="connsiteX1" fmla="*/ 127000 w 6086054"/>
              <a:gd name="connsiteY1" fmla="*/ 1 h 5119149"/>
              <a:gd name="connsiteX2" fmla="*/ 127000 w 6086054"/>
              <a:gd name="connsiteY2" fmla="*/ 762001 h 5119149"/>
              <a:gd name="connsiteX3" fmla="*/ 190500 w 6086054"/>
              <a:gd name="connsiteY3" fmla="*/ 825501 h 5119149"/>
              <a:gd name="connsiteX4" fmla="*/ 127000 w 6086054"/>
              <a:gd name="connsiteY4" fmla="*/ 889001 h 5119149"/>
              <a:gd name="connsiteX5" fmla="*/ 6086054 w 6086054"/>
              <a:gd name="connsiteY5" fmla="*/ 5119149 h 5119149"/>
              <a:gd name="connsiteX6" fmla="*/ 5959054 w 6086054"/>
              <a:gd name="connsiteY6" fmla="*/ 5119149 h 5119149"/>
              <a:gd name="connsiteX0" fmla="*/ 0 w 5959054"/>
              <a:gd name="connsiteY0" fmla="*/ 0 h 5119149"/>
              <a:gd name="connsiteX1" fmla="*/ 127000 w 5959054"/>
              <a:gd name="connsiteY1" fmla="*/ 1 h 5119149"/>
              <a:gd name="connsiteX2" fmla="*/ 127000 w 5959054"/>
              <a:gd name="connsiteY2" fmla="*/ 762001 h 5119149"/>
              <a:gd name="connsiteX3" fmla="*/ 190500 w 5959054"/>
              <a:gd name="connsiteY3" fmla="*/ 825501 h 5119149"/>
              <a:gd name="connsiteX4" fmla="*/ 127000 w 5959054"/>
              <a:gd name="connsiteY4" fmla="*/ 889001 h 5119149"/>
              <a:gd name="connsiteX5" fmla="*/ 127000 w 5959054"/>
              <a:gd name="connsiteY5" fmla="*/ 1651002 h 5119149"/>
              <a:gd name="connsiteX6" fmla="*/ 5959054 w 5959054"/>
              <a:gd name="connsiteY6" fmla="*/ 5119149 h 5119149"/>
              <a:gd name="connsiteX0" fmla="*/ 0 w 190500"/>
              <a:gd name="connsiteY0" fmla="*/ 0 h 1651002"/>
              <a:gd name="connsiteX1" fmla="*/ 127000 w 190500"/>
              <a:gd name="connsiteY1" fmla="*/ 1 h 1651002"/>
              <a:gd name="connsiteX2" fmla="*/ 127000 w 190500"/>
              <a:gd name="connsiteY2" fmla="*/ 762001 h 1651002"/>
              <a:gd name="connsiteX3" fmla="*/ 190500 w 190500"/>
              <a:gd name="connsiteY3" fmla="*/ 825501 h 1651002"/>
              <a:gd name="connsiteX4" fmla="*/ 127000 w 190500"/>
              <a:gd name="connsiteY4" fmla="*/ 889001 h 1651002"/>
              <a:gd name="connsiteX5" fmla="*/ 127000 w 190500"/>
              <a:gd name="connsiteY5" fmla="*/ 1651002 h 1651002"/>
              <a:gd name="connsiteX6" fmla="*/ 0 w 190500"/>
              <a:gd name="connsiteY6" fmla="*/ 1651002 h 165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500" h="1651002">
                <a:moveTo>
                  <a:pt x="0" y="0"/>
                </a:moveTo>
                <a:lnTo>
                  <a:pt x="127000" y="1"/>
                </a:lnTo>
                <a:lnTo>
                  <a:pt x="127000" y="762001"/>
                </a:lnTo>
                <a:lnTo>
                  <a:pt x="190500" y="825501"/>
                </a:lnTo>
                <a:lnTo>
                  <a:pt x="127000" y="889001"/>
                </a:lnTo>
                <a:lnTo>
                  <a:pt x="127000" y="1651002"/>
                </a:lnTo>
                <a:lnTo>
                  <a:pt x="0" y="1651002"/>
                </a:lnTo>
              </a:path>
            </a:pathLst>
          </a:cu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sz="1224" kern="1200" baseline="30000" dirty="0">
              <a:solidFill>
                <a:srgbClr val="000000"/>
              </a:solidFill>
            </a:endParaRPr>
          </a:p>
        </p:txBody>
      </p:sp>
      <p:grpSp>
        <p:nvGrpSpPr>
          <p:cNvPr id="76" name="Moon" hidden="1">
            <a:extLst>
              <a:ext uri="{FF2B5EF4-FFF2-40B4-BE49-F238E27FC236}">
                <a16:creationId xmlns:a16="http://schemas.microsoft.com/office/drawing/2014/main" xmlns="" id="{D49398DB-D67F-4A62-A452-18B19078B85C}"/>
              </a:ext>
            </a:extLst>
          </p:cNvPr>
          <p:cNvGrpSpPr/>
          <p:nvPr>
            <p:custDataLst>
              <p:tags r:id="rId11"/>
            </p:custDataLst>
          </p:nvPr>
        </p:nvGrpSpPr>
        <p:grpSpPr bwMode="gray">
          <a:xfrm>
            <a:off x="6519452" y="2653945"/>
            <a:ext cx="259242" cy="194369"/>
            <a:chOff x="762000" y="1270000"/>
            <a:chExt cx="254000" cy="2540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FCA376AA-846D-4317-A012-ADFE98A1847D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224" kern="1200" dirty="0">
                <a:solidFill>
                  <a:srgbClr val="000000"/>
                </a:solidFill>
              </a:endParaRPr>
            </a:p>
          </p:txBody>
        </p:sp>
        <p:sp>
          <p:nvSpPr>
            <p:cNvPr id="78" name="Arc 77">
              <a:extLst>
                <a:ext uri="{FF2B5EF4-FFF2-40B4-BE49-F238E27FC236}">
                  <a16:creationId xmlns:a16="http://schemas.microsoft.com/office/drawing/2014/main" xmlns="" id="{3EEEB8C2-76F9-45D4-A2B2-27B7D250B964}"/>
                </a:ext>
              </a:extLst>
            </p:cNvPr>
            <p:cNvSpPr/>
            <p:nvPr/>
          </p:nvSpPr>
          <p:spPr bwMode="gray">
            <a:xfrm>
              <a:off x="762000" y="1270000"/>
              <a:ext cx="254000" cy="254000"/>
            </a:xfrm>
            <a:prstGeom prst="arc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224" kern="12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9" name="SingleChevron" hidden="1">
            <a:extLst>
              <a:ext uri="{FF2B5EF4-FFF2-40B4-BE49-F238E27FC236}">
                <a16:creationId xmlns:a16="http://schemas.microsoft.com/office/drawing/2014/main" xmlns="" id="{128E73BA-1EBA-430C-88A0-35028544977C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033150" y="3523500"/>
            <a:ext cx="357430" cy="612702"/>
          </a:xfrm>
          <a:custGeom>
            <a:avLst/>
            <a:gdLst/>
            <a:ahLst/>
            <a:cxnLst/>
            <a:rect l="0" t="0" r="0" b="0"/>
            <a:pathLst>
              <a:path w="2222501" h="5080001">
                <a:moveTo>
                  <a:pt x="0" y="0"/>
                </a:moveTo>
                <a:lnTo>
                  <a:pt x="762000" y="0"/>
                </a:lnTo>
                <a:lnTo>
                  <a:pt x="2222500" y="2540000"/>
                </a:lnTo>
                <a:lnTo>
                  <a:pt x="762000" y="5080000"/>
                </a:lnTo>
                <a:lnTo>
                  <a:pt x="0" y="5080000"/>
                </a:lnTo>
                <a:lnTo>
                  <a:pt x="1460500" y="2540000"/>
                </a:lnTo>
                <a:close/>
              </a:path>
            </a:pathLst>
          </a:custGeom>
          <a:solidFill>
            <a:schemeClr val="accent1"/>
          </a:solidFill>
          <a:ln/>
        </p:spPr>
        <p:txBody>
          <a:bodyPr rot="0" spcFirstLastPara="0" vertOverflow="overflow" horzOverflow="overflow" vert="horz" wrap="square" lIns="55097" tIns="55097" rIns="55097" bIns="55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685122" fontAlgn="base">
              <a:spcBef>
                <a:spcPct val="0"/>
              </a:spcBef>
              <a:spcAft>
                <a:spcPct val="0"/>
              </a:spcAft>
              <a:buClr>
                <a:srgbClr val="0070CE"/>
              </a:buClr>
              <a:buSzPct val="100000"/>
              <a:buFontTx/>
              <a:buNone/>
            </a:pPr>
            <a:endParaRPr lang="ru-RU" sz="1224" kern="1200" dirty="0">
              <a:latin typeface="Arial" charset="0"/>
              <a:ea typeface="ＭＳ Ｐゴシック"/>
              <a:cs typeface="+mn-cs"/>
            </a:endParaRPr>
          </a:p>
        </p:txBody>
      </p:sp>
      <p:grpSp>
        <p:nvGrpSpPr>
          <p:cNvPr id="80" name="DoubleChevron" hidden="1">
            <a:extLst>
              <a:ext uri="{FF2B5EF4-FFF2-40B4-BE49-F238E27FC236}">
                <a16:creationId xmlns:a16="http://schemas.microsoft.com/office/drawing/2014/main" xmlns="" id="{0895B480-2B5E-4F2C-8EAF-E65010EF54C5}"/>
              </a:ext>
            </a:extLst>
          </p:cNvPr>
          <p:cNvGrpSpPr>
            <a:grpSpLocks noChangeAspect="1"/>
          </p:cNvGrpSpPr>
          <p:nvPr>
            <p:custDataLst>
              <p:tags r:id="rId13"/>
            </p:custDataLst>
          </p:nvPr>
        </p:nvGrpSpPr>
        <p:grpSpPr>
          <a:xfrm>
            <a:off x="4542838" y="3523500"/>
            <a:ext cx="543760" cy="612702"/>
            <a:chOff x="1270000" y="1270000"/>
            <a:chExt cx="2409032" cy="3619500"/>
          </a:xfrm>
        </p:grpSpPr>
        <p:sp>
          <p:nvSpPr>
            <p:cNvPr id="81" name="Chevron1">
              <a:extLst>
                <a:ext uri="{FF2B5EF4-FFF2-40B4-BE49-F238E27FC236}">
                  <a16:creationId xmlns:a16="http://schemas.microsoft.com/office/drawing/2014/main" xmlns="" id="{8127E98D-BA45-442F-A3A7-1AD9BD784EF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sz="1224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2" name="Chevron2">
              <a:extLst>
                <a:ext uri="{FF2B5EF4-FFF2-40B4-BE49-F238E27FC236}">
                  <a16:creationId xmlns:a16="http://schemas.microsoft.com/office/drawing/2014/main" xmlns="" id="{29E53F46-7B6C-497F-B9C6-EEE3D351E2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sz="1224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3" name="DoubleChevron2" hidden="1">
            <a:extLst>
              <a:ext uri="{FF2B5EF4-FFF2-40B4-BE49-F238E27FC236}">
                <a16:creationId xmlns:a16="http://schemas.microsoft.com/office/drawing/2014/main" xmlns="" id="{14374A13-E484-4DAA-8C78-650B0DAAE795}"/>
              </a:ext>
            </a:extLst>
          </p:cNvPr>
          <p:cNvGrpSpPr>
            <a:grpSpLocks noChangeAspect="1"/>
          </p:cNvGrpSpPr>
          <p:nvPr>
            <p:custDataLst>
              <p:tags r:id="rId14"/>
            </p:custDataLst>
          </p:nvPr>
        </p:nvGrpSpPr>
        <p:grpSpPr>
          <a:xfrm>
            <a:off x="5238856" y="3523500"/>
            <a:ext cx="666308" cy="612702"/>
            <a:chOff x="1270000" y="1270000"/>
            <a:chExt cx="2951957" cy="3619500"/>
          </a:xfrm>
        </p:grpSpPr>
        <p:sp>
          <p:nvSpPr>
            <p:cNvPr id="84" name="Chevron1">
              <a:extLst>
                <a:ext uri="{FF2B5EF4-FFF2-40B4-BE49-F238E27FC236}">
                  <a16:creationId xmlns:a16="http://schemas.microsoft.com/office/drawing/2014/main" xmlns="" id="{59304809-7EEF-463B-BD04-3614B0859E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270000" y="1270000"/>
              <a:ext cx="1583532" cy="3619500"/>
            </a:xfrm>
            <a:custGeom>
              <a:avLst/>
              <a:gdLst/>
              <a:ahLst/>
              <a:cxnLst/>
              <a:rect l="0" t="0" r="0" b="0"/>
              <a:pathLst>
                <a:path w="2222501" h="5080001">
                  <a:moveTo>
                    <a:pt x="0" y="0"/>
                  </a:moveTo>
                  <a:lnTo>
                    <a:pt x="762000" y="0"/>
                  </a:lnTo>
                  <a:lnTo>
                    <a:pt x="2222500" y="2540000"/>
                  </a:lnTo>
                  <a:lnTo>
                    <a:pt x="762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sz="1224" kern="1200" dirty="0">
                <a:latin typeface="Arial" charset="0"/>
                <a:ea typeface="ＭＳ Ｐゴシック"/>
                <a:cs typeface="+mn-cs"/>
              </a:endParaRPr>
            </a:p>
          </p:txBody>
        </p:sp>
        <p:sp>
          <p:nvSpPr>
            <p:cNvPr id="85" name="Chevron2">
              <a:extLst>
                <a:ext uri="{FF2B5EF4-FFF2-40B4-BE49-F238E27FC236}">
                  <a16:creationId xmlns:a16="http://schemas.microsoft.com/office/drawing/2014/main" xmlns="" id="{50E01209-7B7E-4A42-B968-9D49F2212D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95500" y="1270000"/>
              <a:ext cx="2126457" cy="3619500"/>
            </a:xfrm>
            <a:custGeom>
              <a:avLst/>
              <a:gdLst/>
              <a:ahLst/>
              <a:cxnLst/>
              <a:rect l="0" t="0" r="0" b="0"/>
              <a:pathLst>
                <a:path w="2984501" h="5080001">
                  <a:moveTo>
                    <a:pt x="0" y="0"/>
                  </a:moveTo>
                  <a:lnTo>
                    <a:pt x="1524000" y="0"/>
                  </a:lnTo>
                  <a:lnTo>
                    <a:pt x="2984500" y="2540000"/>
                  </a:lnTo>
                  <a:lnTo>
                    <a:pt x="1524000" y="5080000"/>
                  </a:lnTo>
                  <a:lnTo>
                    <a:pt x="0" y="5080000"/>
                  </a:lnTo>
                  <a:lnTo>
                    <a:pt x="1460500" y="2540000"/>
                  </a:lnTo>
                  <a:close/>
                </a:path>
              </a:pathLst>
            </a:custGeom>
            <a:solidFill>
              <a:schemeClr val="accent1"/>
            </a:solidFill>
            <a:ln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122"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SzPct val="100000"/>
                <a:buFontTx/>
                <a:buNone/>
              </a:pPr>
              <a:endParaRPr lang="ru-RU" sz="1224" kern="1200" dirty="0">
                <a:latin typeface="Arial" charset="0"/>
                <a:ea typeface="ＭＳ Ｐゴシック"/>
                <a:cs typeface="+mn-cs"/>
              </a:endParaRPr>
            </a:p>
          </p:txBody>
        </p:sp>
      </p:grpSp>
      <p:grpSp>
        <p:nvGrpSpPr>
          <p:cNvPr id="86" name="Flow" hidden="1">
            <a:extLst>
              <a:ext uri="{FF2B5EF4-FFF2-40B4-BE49-F238E27FC236}">
                <a16:creationId xmlns:a16="http://schemas.microsoft.com/office/drawing/2014/main" xmlns="" id="{743D461F-071D-4C30-B23A-AE700C43BE97}"/>
              </a:ext>
            </a:extLst>
          </p:cNvPr>
          <p:cNvGrpSpPr>
            <a:grpSpLocks/>
          </p:cNvGrpSpPr>
          <p:nvPr>
            <p:custDataLst>
              <p:tags r:id="rId15"/>
            </p:custDataLst>
          </p:nvPr>
        </p:nvGrpSpPr>
        <p:grpSpPr bwMode="gray">
          <a:xfrm>
            <a:off x="1988063" y="2653945"/>
            <a:ext cx="1867677" cy="699730"/>
            <a:chOff x="5905500" y="3124200"/>
            <a:chExt cx="1828800" cy="914400"/>
          </a:xfrm>
          <a:solidFill>
            <a:schemeClr val="accent1"/>
          </a:solidFill>
        </p:grpSpPr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xmlns="" id="{56B90358-91E7-4F7A-8E67-A3838D0D7B1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 bwMode="gray">
            <a:xfrm>
              <a:off x="5905500" y="3124200"/>
              <a:ext cx="1828800" cy="91440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1664208" y="914400"/>
                  </a:lnTo>
                  <a:lnTo>
                    <a:pt x="0" y="9144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en-US" sz="1224" kern="12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7345FE59-7E1E-4D60-A7E9-0170F89C6159}"/>
                </a:ext>
              </a:extLst>
            </p:cNvPr>
            <p:cNvSpPr txBox="1"/>
            <p:nvPr>
              <p:custDataLst>
                <p:tags r:id="rId22"/>
              </p:custDataLst>
            </p:nvPr>
          </p:nvSpPr>
          <p:spPr bwMode="gray">
            <a:xfrm>
              <a:off x="5969000" y="3187700"/>
              <a:ext cx="1524000" cy="79375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071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  <p:grpSp>
        <p:nvGrpSpPr>
          <p:cNvPr id="89" name="SplitFlow" hidden="1">
            <a:extLst>
              <a:ext uri="{FF2B5EF4-FFF2-40B4-BE49-F238E27FC236}">
                <a16:creationId xmlns:a16="http://schemas.microsoft.com/office/drawing/2014/main" xmlns="" id="{372A61CB-91D8-4152-9504-873FB3B2ECAC}"/>
              </a:ext>
            </a:extLst>
          </p:cNvPr>
          <p:cNvGrpSpPr/>
          <p:nvPr>
            <p:custDataLst>
              <p:tags r:id="rId16"/>
            </p:custDataLst>
          </p:nvPr>
        </p:nvGrpSpPr>
        <p:grpSpPr bwMode="gray">
          <a:xfrm>
            <a:off x="4034258" y="2653945"/>
            <a:ext cx="1866542" cy="699730"/>
            <a:chOff x="114300" y="1270000"/>
            <a:chExt cx="1828800" cy="914400"/>
          </a:xfrm>
          <a:solidFill>
            <a:schemeClr val="accent1"/>
          </a:solidFill>
        </p:grpSpPr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xmlns="" id="{66E1C004-2490-400A-AECC-C481FEEBCBE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 bwMode="gray">
            <a:xfrm>
              <a:off x="114300" y="12700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0" y="0"/>
                  </a:moveTo>
                  <a:lnTo>
                    <a:pt x="1664208" y="0"/>
                  </a:lnTo>
                  <a:lnTo>
                    <a:pt x="1828800" y="457200"/>
                  </a:lnTo>
                  <a:lnTo>
                    <a:pt x="0" y="45720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sz="1224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4E9D728F-AF5A-4401-AE28-6019A508482E}"/>
                </a:ext>
              </a:extLst>
            </p:cNvPr>
            <p:cNvSpPr txBox="1"/>
            <p:nvPr>
              <p:custDataLst>
                <p:tags r:id="rId18"/>
              </p:custDataLst>
            </p:nvPr>
          </p:nvSpPr>
          <p:spPr bwMode="gray">
            <a:xfrm>
              <a:off x="177800" y="13271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071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xmlns="" id="{6D183288-53DE-4755-9E56-EE52B761240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 bwMode="gray">
            <a:xfrm>
              <a:off x="114300" y="1727200"/>
              <a:ext cx="1828800" cy="457200"/>
            </a:xfrm>
            <a:custGeom>
              <a:avLst/>
              <a:gdLst>
                <a:gd name="connsiteX0" fmla="*/ 1664208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82880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4572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0 w 1828800"/>
                <a:gd name="connsiteY0" fmla="*/ 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304800 h 457200"/>
                <a:gd name="connsiteX1" fmla="*/ 1664208 w 1828800"/>
                <a:gd name="connsiteY1" fmla="*/ 0 h 457200"/>
                <a:gd name="connsiteX2" fmla="*/ 1828800 w 1828800"/>
                <a:gd name="connsiteY2" fmla="*/ 457200 h 457200"/>
                <a:gd name="connsiteX3" fmla="*/ 0 w 1828800"/>
                <a:gd name="connsiteY3" fmla="*/ 457200 h 457200"/>
                <a:gd name="connsiteX0" fmla="*/ 1676400 w 1828800"/>
                <a:gd name="connsiteY0" fmla="*/ 0 h 457200"/>
                <a:gd name="connsiteX1" fmla="*/ 1511808 w 1828800"/>
                <a:gd name="connsiteY1" fmla="*/ 457200 h 457200"/>
                <a:gd name="connsiteX2" fmla="*/ 1828800 w 1828800"/>
                <a:gd name="connsiteY2" fmla="*/ 152400 h 457200"/>
                <a:gd name="connsiteX3" fmla="*/ 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152400 w 1828800"/>
                <a:gd name="connsiteY3" fmla="*/ 152400 h 457200"/>
                <a:gd name="connsiteX0" fmla="*/ 1828800 w 1828800"/>
                <a:gd name="connsiteY0" fmla="*/ 0 h 457200"/>
                <a:gd name="connsiteX1" fmla="*/ 1664208 w 1828800"/>
                <a:gd name="connsiteY1" fmla="*/ 457200 h 457200"/>
                <a:gd name="connsiteX2" fmla="*/ 0 w 1828800"/>
                <a:gd name="connsiteY2" fmla="*/ 457200 h 457200"/>
                <a:gd name="connsiteX3" fmla="*/ 0 w 1828800"/>
                <a:gd name="connsiteY3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457200">
                  <a:moveTo>
                    <a:pt x="1828800" y="0"/>
                  </a:moveTo>
                  <a:lnTo>
                    <a:pt x="1664208" y="457200"/>
                  </a:lnTo>
                  <a:lnTo>
                    <a:pt x="0" y="457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endParaRPr lang="de-DE" sz="1224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252FE84C-CAD5-45AF-9BFB-C94D9E5BDC39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 bwMode="gray">
            <a:xfrm>
              <a:off x="177800" y="1784350"/>
              <a:ext cx="1524000" cy="342900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defPPr>
                <a:defRPr lang="en-US"/>
              </a:defPPr>
              <a:lvl1pPr marL="0" lvl="0" indent="0" defTabSz="895350" eaLnBrk="1" latinLnBrk="0" hangingPunct="1">
                <a:buClr>
                  <a:schemeClr val="tx2"/>
                </a:buClr>
                <a:buSzPct val="100000"/>
                <a:defRPr sz="1400" baseline="0">
                  <a:latin typeface="+mn-lt"/>
                </a:defRPr>
              </a:lvl1pPr>
              <a:lvl2pPr marL="193675" lvl="1" indent="-192088" defTabSz="895350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400" baseline="0">
                  <a:latin typeface="+mn-lt"/>
                </a:defRPr>
              </a:lvl2pPr>
              <a:lvl3pPr marL="457200" lvl="2" indent="-261938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400" baseline="0">
                  <a:latin typeface="+mn-lt"/>
                </a:defRPr>
              </a:lvl3pPr>
              <a:lvl4pPr marL="614363" lvl="3" indent="-155575" defTabSz="895350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400" baseline="0">
                  <a:latin typeface="+mn-lt"/>
                </a:defRPr>
              </a:lvl4pPr>
              <a:lvl5pPr marL="749808" lvl="4" indent="-130175" defTabSz="895350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400" baseline="0"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70CE"/>
                </a:buClr>
                <a:buFontTx/>
                <a:buNone/>
              </a:pPr>
              <a:r>
                <a:rPr lang="en-US" sz="1071" b="1" kern="1200" dirty="0">
                  <a:solidFill>
                    <a:srgbClr val="0070CE"/>
                  </a:solidFill>
                  <a:ea typeface="ＭＳ Ｐゴシック"/>
                  <a:cs typeface="+mn-cs"/>
                </a:rPr>
                <a:t>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06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hf hdr="0" dt="0"/>
  <p:txStyles>
    <p:titleStyle>
      <a:lvl1pPr algn="l" defTabSz="685122" rtl="0" eaLnBrk="1" fontAlgn="base" hangingPunct="1">
        <a:spcBef>
          <a:spcPct val="0"/>
        </a:spcBef>
        <a:spcAft>
          <a:spcPct val="0"/>
        </a:spcAft>
        <a:tabLst>
          <a:tab pos="206508" algn="l"/>
        </a:tabLst>
        <a:defRPr sz="1454" b="0" baseline="0">
          <a:solidFill>
            <a:schemeClr val="tx2"/>
          </a:solidFill>
          <a:latin typeface="+mj-lt"/>
          <a:ea typeface="+mj-ea"/>
          <a:cs typeface="+mj-cs"/>
        </a:defRPr>
      </a:lvl1pPr>
      <a:lvl2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2pPr>
      <a:lvl3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3pPr>
      <a:lvl4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4pPr>
      <a:lvl5pPr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5pPr>
      <a:lvl6pPr marL="34984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6pPr>
      <a:lvl7pPr marL="699699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7pPr>
      <a:lvl8pPr marL="104954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8pPr>
      <a:lvl9pPr marL="1399398" algn="l" defTabSz="685122" rtl="0" eaLnBrk="1" fontAlgn="base" hangingPunct="1">
        <a:spcBef>
          <a:spcPct val="0"/>
        </a:spcBef>
        <a:spcAft>
          <a:spcPct val="0"/>
        </a:spcAft>
        <a:defRPr sz="1454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sz="1071" baseline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148200" indent="-14698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071" baseline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2pPr>
      <a:lvl3pPr marL="349849" indent="-200435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071" baseline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3pPr>
      <a:lvl4pPr marL="470111" indent="-119046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◦"/>
        <a:defRPr sz="1071" baseline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4pPr>
      <a:lvl5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071" baseline="0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lvl5pPr>
      <a:lvl6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6pPr>
      <a:lvl7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7pPr>
      <a:lvl8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8pPr>
      <a:lvl9pPr marL="573753" indent="-99610" algn="l" defTabSz="685122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24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1pPr>
      <a:lvl2pPr marL="34984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2pPr>
      <a:lvl3pPr marL="699699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3pPr>
      <a:lvl4pPr marL="104954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4pPr>
      <a:lvl5pPr marL="1399398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5pPr>
      <a:lvl6pPr marL="174924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6pPr>
      <a:lvl7pPr marL="2099097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7pPr>
      <a:lvl8pPr marL="244894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8pPr>
      <a:lvl9pPr marL="2798796" algn="l" defTabSz="699699" rtl="0" eaLnBrk="1" latinLnBrk="0" hangingPunct="1">
        <a:defRPr sz="13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tags" Target="../tags/tag54.xml"/><Relationship Id="rId7" Type="http://schemas.openxmlformats.org/officeDocument/2006/relationships/chart" Target="../charts/chart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33"/>
          <a:stretch/>
        </p:blipFill>
        <p:spPr>
          <a:xfrm>
            <a:off x="3413760" y="0"/>
            <a:ext cx="5730239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B246418-2D23-41BD-96FF-7D2265EF2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720" y="3892963"/>
            <a:ext cx="41859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k-K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Бурмистров Никита Владимирович</a:t>
            </a:r>
            <a:r>
              <a:rPr lang="kk-K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kk-K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kk-K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руководитель </a:t>
            </a:r>
            <a:r>
              <a:rPr lang="kk-K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управления контроля качества баз данных Департамента </a:t>
            </a:r>
            <a:r>
              <a:rPr lang="kk-KZ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контроля качества данных и развития </a:t>
            </a:r>
            <a:r>
              <a:rPr lang="kk-KZ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коммуникаций БНС АСПиР РК </a:t>
            </a:r>
            <a:endParaRPr lang="ru-RU" altLang="ru-RU" sz="1100" b="1" kern="1200" dirty="0">
              <a:solidFill>
                <a:srgbClr val="3760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6714847-CB65-4584-AA0D-565F71993C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" t="8232" r="67556" b="72705"/>
          <a:stretch/>
        </p:blipFill>
        <p:spPr>
          <a:xfrm>
            <a:off x="20320" y="149013"/>
            <a:ext cx="3393440" cy="11606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2A37489-D24D-4D63-9E83-7099BDB0B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13" y="1533268"/>
            <a:ext cx="43433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685800" fontAlgn="base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kk-KZ" sz="28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качества административных данных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90F56-36D6-466F-9DCB-06CEA1FD312E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4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033" y="0"/>
            <a:ext cx="3934967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0" y="1873563"/>
            <a:ext cx="3857620" cy="3269938"/>
          </a:xfrm>
          <a:prstGeom prst="rect">
            <a:avLst/>
          </a:prstGeom>
          <a:solidFill>
            <a:srgbClr val="0B3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grpSp>
        <p:nvGrpSpPr>
          <p:cNvPr id="2" name="Group 46">
            <a:extLst>
              <a:ext uri="{FF2B5EF4-FFF2-40B4-BE49-F238E27FC236}">
                <a16:creationId xmlns="" xmlns:a16="http://schemas.microsoft.com/office/drawing/2014/main" id="{C5B66388-F709-42E7-9712-4E277D758B5D}"/>
              </a:ext>
            </a:extLst>
          </p:cNvPr>
          <p:cNvGrpSpPr/>
          <p:nvPr/>
        </p:nvGrpSpPr>
        <p:grpSpPr>
          <a:xfrm>
            <a:off x="884278" y="837523"/>
            <a:ext cx="1951600" cy="3300281"/>
            <a:chOff x="4500067" y="1639644"/>
            <a:chExt cx="2796647" cy="4722902"/>
          </a:xfrm>
          <a:effectLst>
            <a:outerShdw blurRad="215900" dir="4920000" sx="99000" sy="99000" algn="ctr" rotWithShape="0">
              <a:srgbClr val="000000"/>
            </a:outerShdw>
          </a:effectLst>
        </p:grpSpPr>
        <p:sp>
          <p:nvSpPr>
            <p:cNvPr id="48" name="Shape">
              <a:extLst>
                <a:ext uri="{FF2B5EF4-FFF2-40B4-BE49-F238E27FC236}">
                  <a16:creationId xmlns="" xmlns:a16="http://schemas.microsoft.com/office/drawing/2014/main" id="{BD762449-01F4-4FB1-A6B0-558DE615A3A9}"/>
                </a:ext>
              </a:extLst>
            </p:cNvPr>
            <p:cNvSpPr/>
            <p:nvPr/>
          </p:nvSpPr>
          <p:spPr>
            <a:xfrm>
              <a:off x="4506204" y="1639644"/>
              <a:ext cx="2790510" cy="1606471"/>
            </a:xfrm>
            <a:custGeom>
              <a:avLst/>
              <a:gdLst>
                <a:gd name="connsiteX0" fmla="*/ 21198 w 21600"/>
                <a:gd name="connsiteY0" fmla="*/ 19722 h 21600"/>
                <a:gd name="connsiteX1" fmla="*/ 20676 w 21600"/>
                <a:gd name="connsiteY1" fmla="*/ 19290 h 21600"/>
                <a:gd name="connsiteX2" fmla="*/ 20340 w 21600"/>
                <a:gd name="connsiteY2" fmla="*/ 18170 h 21600"/>
                <a:gd name="connsiteX3" fmla="*/ 20038 w 21600"/>
                <a:gd name="connsiteY3" fmla="*/ 18638 h 21600"/>
                <a:gd name="connsiteX4" fmla="*/ 19600 w 21600"/>
                <a:gd name="connsiteY4" fmla="*/ 18422 h 21600"/>
                <a:gd name="connsiteX5" fmla="*/ 18812 w 21600"/>
                <a:gd name="connsiteY5" fmla="*/ 17123 h 21600"/>
                <a:gd name="connsiteX6" fmla="*/ 18728 w 21600"/>
                <a:gd name="connsiteY6" fmla="*/ 16076 h 21600"/>
                <a:gd name="connsiteX7" fmla="*/ 17469 w 21600"/>
                <a:gd name="connsiteY7" fmla="*/ 16618 h 21600"/>
                <a:gd name="connsiteX8" fmla="*/ 17318 w 21600"/>
                <a:gd name="connsiteY8" fmla="*/ 15171 h 21600"/>
                <a:gd name="connsiteX9" fmla="*/ 17030 w 21600"/>
                <a:gd name="connsiteY9" fmla="*/ 15135 h 21600"/>
                <a:gd name="connsiteX10" fmla="*/ 16477 w 21600"/>
                <a:gd name="connsiteY10" fmla="*/ 15787 h 21600"/>
                <a:gd name="connsiteX11" fmla="*/ 15720 w 21600"/>
                <a:gd name="connsiteY11" fmla="*/ 15103 h 21600"/>
                <a:gd name="connsiteX12" fmla="*/ 15570 w 21600"/>
                <a:gd name="connsiteY12" fmla="*/ 14051 h 21600"/>
                <a:gd name="connsiteX13" fmla="*/ 15301 w 21600"/>
                <a:gd name="connsiteY13" fmla="*/ 13330 h 21600"/>
                <a:gd name="connsiteX14" fmla="*/ 14580 w 21600"/>
                <a:gd name="connsiteY14" fmla="*/ 12825 h 21600"/>
                <a:gd name="connsiteX15" fmla="*/ 14580 w 21600"/>
                <a:gd name="connsiteY15" fmla="*/ 11668 h 21600"/>
                <a:gd name="connsiteX16" fmla="*/ 14109 w 21600"/>
                <a:gd name="connsiteY16" fmla="*/ 11489 h 21600"/>
                <a:gd name="connsiteX17" fmla="*/ 14293 w 21600"/>
                <a:gd name="connsiteY17" fmla="*/ 10511 h 21600"/>
                <a:gd name="connsiteX18" fmla="*/ 14125 w 21600"/>
                <a:gd name="connsiteY18" fmla="*/ 9969 h 21600"/>
                <a:gd name="connsiteX19" fmla="*/ 14025 w 21600"/>
                <a:gd name="connsiteY19" fmla="*/ 9285 h 21600"/>
                <a:gd name="connsiteX20" fmla="*/ 13723 w 21600"/>
                <a:gd name="connsiteY20" fmla="*/ 9032 h 21600"/>
                <a:gd name="connsiteX21" fmla="*/ 13723 w 21600"/>
                <a:gd name="connsiteY21" fmla="*/ 8059 h 21600"/>
                <a:gd name="connsiteX22" fmla="*/ 12866 w 21600"/>
                <a:gd name="connsiteY22" fmla="*/ 8022 h 21600"/>
                <a:gd name="connsiteX23" fmla="*/ 12463 w 21600"/>
                <a:gd name="connsiteY23" fmla="*/ 6144 h 21600"/>
                <a:gd name="connsiteX24" fmla="*/ 11726 w 21600"/>
                <a:gd name="connsiteY24" fmla="*/ 4652 h 21600"/>
                <a:gd name="connsiteX25" fmla="*/ 11908 w 21600"/>
                <a:gd name="connsiteY25" fmla="*/ 3747 h 21600"/>
                <a:gd name="connsiteX26" fmla="*/ 11908 w 21600"/>
                <a:gd name="connsiteY26" fmla="*/ 2783 h 21600"/>
                <a:gd name="connsiteX27" fmla="*/ 11563 w 21600"/>
                <a:gd name="connsiteY27" fmla="*/ 2783 h 21600"/>
                <a:gd name="connsiteX28" fmla="*/ 11235 w 21600"/>
                <a:gd name="connsiteY28" fmla="*/ 3003 h 21600"/>
                <a:gd name="connsiteX29" fmla="*/ 11170 w 21600"/>
                <a:gd name="connsiteY29" fmla="*/ 2457 h 21600"/>
                <a:gd name="connsiteX30" fmla="*/ 10547 w 21600"/>
                <a:gd name="connsiteY30" fmla="*/ 0 h 21600"/>
                <a:gd name="connsiteX31" fmla="*/ 10061 w 21600"/>
                <a:gd name="connsiteY31" fmla="*/ 1304 h 21600"/>
                <a:gd name="connsiteX32" fmla="*/ 9458 w 21600"/>
                <a:gd name="connsiteY32" fmla="*/ 1736 h 21600"/>
                <a:gd name="connsiteX33" fmla="*/ 8583 w 21600"/>
                <a:gd name="connsiteY33" fmla="*/ 3471 h 21600"/>
                <a:gd name="connsiteX34" fmla="*/ 6905 w 21600"/>
                <a:gd name="connsiteY34" fmla="*/ 6865 h 21600"/>
                <a:gd name="connsiteX35" fmla="*/ 5913 w 21600"/>
                <a:gd name="connsiteY35" fmla="*/ 9753 h 21600"/>
                <a:gd name="connsiteX36" fmla="*/ 5494 w 21600"/>
                <a:gd name="connsiteY36" fmla="*/ 9753 h 21600"/>
                <a:gd name="connsiteX37" fmla="*/ 4720 w 21600"/>
                <a:gd name="connsiteY37" fmla="*/ 10658 h 21600"/>
                <a:gd name="connsiteX38" fmla="*/ 4570 w 21600"/>
                <a:gd name="connsiteY38" fmla="*/ 12031 h 21600"/>
                <a:gd name="connsiteX39" fmla="*/ 2991 w 21600"/>
                <a:gd name="connsiteY39" fmla="*/ 12462 h 21600"/>
                <a:gd name="connsiteX40" fmla="*/ 2402 w 21600"/>
                <a:gd name="connsiteY40" fmla="*/ 15318 h 21600"/>
                <a:gd name="connsiteX41" fmla="*/ 1360 w 21600"/>
                <a:gd name="connsiteY41" fmla="*/ 16691 h 21600"/>
                <a:gd name="connsiteX42" fmla="*/ 1360 w 21600"/>
                <a:gd name="connsiteY42" fmla="*/ 18675 h 21600"/>
                <a:gd name="connsiteX43" fmla="*/ 455 w 21600"/>
                <a:gd name="connsiteY43" fmla="*/ 19759 h 21600"/>
                <a:gd name="connsiteX44" fmla="*/ 0 w 21600"/>
                <a:gd name="connsiteY44" fmla="*/ 21600 h 21600"/>
                <a:gd name="connsiteX45" fmla="*/ 2814 w 21600"/>
                <a:gd name="connsiteY45" fmla="*/ 21507 h 21600"/>
                <a:gd name="connsiteX46" fmla="*/ 21600 w 21600"/>
                <a:gd name="connsiteY46" fmla="*/ 21600 h 21600"/>
                <a:gd name="connsiteX47" fmla="*/ 21198 w 21600"/>
                <a:gd name="connsiteY47" fmla="*/ 19722 h 21600"/>
                <a:gd name="connsiteX0" fmla="*/ 21198 w 21600"/>
                <a:gd name="connsiteY0" fmla="*/ 19722 h 21600"/>
                <a:gd name="connsiteX1" fmla="*/ 20676 w 21600"/>
                <a:gd name="connsiteY1" fmla="*/ 19290 h 21600"/>
                <a:gd name="connsiteX2" fmla="*/ 20340 w 21600"/>
                <a:gd name="connsiteY2" fmla="*/ 18170 h 21600"/>
                <a:gd name="connsiteX3" fmla="*/ 20038 w 21600"/>
                <a:gd name="connsiteY3" fmla="*/ 18638 h 21600"/>
                <a:gd name="connsiteX4" fmla="*/ 19600 w 21600"/>
                <a:gd name="connsiteY4" fmla="*/ 18422 h 21600"/>
                <a:gd name="connsiteX5" fmla="*/ 18812 w 21600"/>
                <a:gd name="connsiteY5" fmla="*/ 17123 h 21600"/>
                <a:gd name="connsiteX6" fmla="*/ 18728 w 21600"/>
                <a:gd name="connsiteY6" fmla="*/ 16076 h 21600"/>
                <a:gd name="connsiteX7" fmla="*/ 17469 w 21600"/>
                <a:gd name="connsiteY7" fmla="*/ 16618 h 21600"/>
                <a:gd name="connsiteX8" fmla="*/ 17318 w 21600"/>
                <a:gd name="connsiteY8" fmla="*/ 15171 h 21600"/>
                <a:gd name="connsiteX9" fmla="*/ 17030 w 21600"/>
                <a:gd name="connsiteY9" fmla="*/ 15135 h 21600"/>
                <a:gd name="connsiteX10" fmla="*/ 16477 w 21600"/>
                <a:gd name="connsiteY10" fmla="*/ 15787 h 21600"/>
                <a:gd name="connsiteX11" fmla="*/ 15720 w 21600"/>
                <a:gd name="connsiteY11" fmla="*/ 15103 h 21600"/>
                <a:gd name="connsiteX12" fmla="*/ 15570 w 21600"/>
                <a:gd name="connsiteY12" fmla="*/ 14051 h 21600"/>
                <a:gd name="connsiteX13" fmla="*/ 15301 w 21600"/>
                <a:gd name="connsiteY13" fmla="*/ 13330 h 21600"/>
                <a:gd name="connsiteX14" fmla="*/ 14580 w 21600"/>
                <a:gd name="connsiteY14" fmla="*/ 12825 h 21600"/>
                <a:gd name="connsiteX15" fmla="*/ 14580 w 21600"/>
                <a:gd name="connsiteY15" fmla="*/ 11668 h 21600"/>
                <a:gd name="connsiteX16" fmla="*/ 14109 w 21600"/>
                <a:gd name="connsiteY16" fmla="*/ 11489 h 21600"/>
                <a:gd name="connsiteX17" fmla="*/ 14293 w 21600"/>
                <a:gd name="connsiteY17" fmla="*/ 10511 h 21600"/>
                <a:gd name="connsiteX18" fmla="*/ 14125 w 21600"/>
                <a:gd name="connsiteY18" fmla="*/ 9969 h 21600"/>
                <a:gd name="connsiteX19" fmla="*/ 14025 w 21600"/>
                <a:gd name="connsiteY19" fmla="*/ 9285 h 21600"/>
                <a:gd name="connsiteX20" fmla="*/ 13723 w 21600"/>
                <a:gd name="connsiteY20" fmla="*/ 9032 h 21600"/>
                <a:gd name="connsiteX21" fmla="*/ 13723 w 21600"/>
                <a:gd name="connsiteY21" fmla="*/ 8059 h 21600"/>
                <a:gd name="connsiteX22" fmla="*/ 12866 w 21600"/>
                <a:gd name="connsiteY22" fmla="*/ 8022 h 21600"/>
                <a:gd name="connsiteX23" fmla="*/ 12463 w 21600"/>
                <a:gd name="connsiteY23" fmla="*/ 6144 h 21600"/>
                <a:gd name="connsiteX24" fmla="*/ 11726 w 21600"/>
                <a:gd name="connsiteY24" fmla="*/ 4652 h 21600"/>
                <a:gd name="connsiteX25" fmla="*/ 11908 w 21600"/>
                <a:gd name="connsiteY25" fmla="*/ 3747 h 21600"/>
                <a:gd name="connsiteX26" fmla="*/ 11908 w 21600"/>
                <a:gd name="connsiteY26" fmla="*/ 2783 h 21600"/>
                <a:gd name="connsiteX27" fmla="*/ 11563 w 21600"/>
                <a:gd name="connsiteY27" fmla="*/ 2783 h 21600"/>
                <a:gd name="connsiteX28" fmla="*/ 11235 w 21600"/>
                <a:gd name="connsiteY28" fmla="*/ 3003 h 21600"/>
                <a:gd name="connsiteX29" fmla="*/ 11170 w 21600"/>
                <a:gd name="connsiteY29" fmla="*/ 2457 h 21600"/>
                <a:gd name="connsiteX30" fmla="*/ 10547 w 21600"/>
                <a:gd name="connsiteY30" fmla="*/ 0 h 21600"/>
                <a:gd name="connsiteX31" fmla="*/ 10061 w 21600"/>
                <a:gd name="connsiteY31" fmla="*/ 1304 h 21600"/>
                <a:gd name="connsiteX32" fmla="*/ 9458 w 21600"/>
                <a:gd name="connsiteY32" fmla="*/ 1736 h 21600"/>
                <a:gd name="connsiteX33" fmla="*/ 8583 w 21600"/>
                <a:gd name="connsiteY33" fmla="*/ 3471 h 21600"/>
                <a:gd name="connsiteX34" fmla="*/ 6905 w 21600"/>
                <a:gd name="connsiteY34" fmla="*/ 6865 h 21600"/>
                <a:gd name="connsiteX35" fmla="*/ 5913 w 21600"/>
                <a:gd name="connsiteY35" fmla="*/ 9753 h 21600"/>
                <a:gd name="connsiteX36" fmla="*/ 5494 w 21600"/>
                <a:gd name="connsiteY36" fmla="*/ 9753 h 21600"/>
                <a:gd name="connsiteX37" fmla="*/ 4720 w 21600"/>
                <a:gd name="connsiteY37" fmla="*/ 10658 h 21600"/>
                <a:gd name="connsiteX38" fmla="*/ 4570 w 21600"/>
                <a:gd name="connsiteY38" fmla="*/ 12031 h 21600"/>
                <a:gd name="connsiteX39" fmla="*/ 2991 w 21600"/>
                <a:gd name="connsiteY39" fmla="*/ 12462 h 21600"/>
                <a:gd name="connsiteX40" fmla="*/ 2402 w 21600"/>
                <a:gd name="connsiteY40" fmla="*/ 15318 h 21600"/>
                <a:gd name="connsiteX41" fmla="*/ 1360 w 21600"/>
                <a:gd name="connsiteY41" fmla="*/ 16691 h 21600"/>
                <a:gd name="connsiteX42" fmla="*/ 1360 w 21600"/>
                <a:gd name="connsiteY42" fmla="*/ 18675 h 21600"/>
                <a:gd name="connsiteX43" fmla="*/ 455 w 21600"/>
                <a:gd name="connsiteY43" fmla="*/ 19759 h 21600"/>
                <a:gd name="connsiteX44" fmla="*/ 0 w 21600"/>
                <a:gd name="connsiteY44" fmla="*/ 21600 h 21600"/>
                <a:gd name="connsiteX45" fmla="*/ 2814 w 21600"/>
                <a:gd name="connsiteY45" fmla="*/ 21507 h 21600"/>
                <a:gd name="connsiteX46" fmla="*/ 11338 w 21600"/>
                <a:gd name="connsiteY46" fmla="*/ 21394 h 21600"/>
                <a:gd name="connsiteX47" fmla="*/ 21600 w 21600"/>
                <a:gd name="connsiteY47" fmla="*/ 21600 h 21600"/>
                <a:gd name="connsiteX48" fmla="*/ 21198 w 21600"/>
                <a:gd name="connsiteY48" fmla="*/ 19722 h 21600"/>
                <a:gd name="connsiteX0" fmla="*/ 21198 w 21600"/>
                <a:gd name="connsiteY0" fmla="*/ 19722 h 21600"/>
                <a:gd name="connsiteX1" fmla="*/ 20676 w 21600"/>
                <a:gd name="connsiteY1" fmla="*/ 19290 h 21600"/>
                <a:gd name="connsiteX2" fmla="*/ 20340 w 21600"/>
                <a:gd name="connsiteY2" fmla="*/ 18170 h 21600"/>
                <a:gd name="connsiteX3" fmla="*/ 20038 w 21600"/>
                <a:gd name="connsiteY3" fmla="*/ 18638 h 21600"/>
                <a:gd name="connsiteX4" fmla="*/ 19600 w 21600"/>
                <a:gd name="connsiteY4" fmla="*/ 18422 h 21600"/>
                <a:gd name="connsiteX5" fmla="*/ 18812 w 21600"/>
                <a:gd name="connsiteY5" fmla="*/ 17123 h 21600"/>
                <a:gd name="connsiteX6" fmla="*/ 18728 w 21600"/>
                <a:gd name="connsiteY6" fmla="*/ 16076 h 21600"/>
                <a:gd name="connsiteX7" fmla="*/ 17469 w 21600"/>
                <a:gd name="connsiteY7" fmla="*/ 16618 h 21600"/>
                <a:gd name="connsiteX8" fmla="*/ 17318 w 21600"/>
                <a:gd name="connsiteY8" fmla="*/ 15171 h 21600"/>
                <a:gd name="connsiteX9" fmla="*/ 17030 w 21600"/>
                <a:gd name="connsiteY9" fmla="*/ 15135 h 21600"/>
                <a:gd name="connsiteX10" fmla="*/ 16477 w 21600"/>
                <a:gd name="connsiteY10" fmla="*/ 15787 h 21600"/>
                <a:gd name="connsiteX11" fmla="*/ 15720 w 21600"/>
                <a:gd name="connsiteY11" fmla="*/ 15103 h 21600"/>
                <a:gd name="connsiteX12" fmla="*/ 15570 w 21600"/>
                <a:gd name="connsiteY12" fmla="*/ 14051 h 21600"/>
                <a:gd name="connsiteX13" fmla="*/ 15301 w 21600"/>
                <a:gd name="connsiteY13" fmla="*/ 13330 h 21600"/>
                <a:gd name="connsiteX14" fmla="*/ 14580 w 21600"/>
                <a:gd name="connsiteY14" fmla="*/ 12825 h 21600"/>
                <a:gd name="connsiteX15" fmla="*/ 14580 w 21600"/>
                <a:gd name="connsiteY15" fmla="*/ 11668 h 21600"/>
                <a:gd name="connsiteX16" fmla="*/ 14109 w 21600"/>
                <a:gd name="connsiteY16" fmla="*/ 11489 h 21600"/>
                <a:gd name="connsiteX17" fmla="*/ 14293 w 21600"/>
                <a:gd name="connsiteY17" fmla="*/ 10511 h 21600"/>
                <a:gd name="connsiteX18" fmla="*/ 14125 w 21600"/>
                <a:gd name="connsiteY18" fmla="*/ 9969 h 21600"/>
                <a:gd name="connsiteX19" fmla="*/ 14025 w 21600"/>
                <a:gd name="connsiteY19" fmla="*/ 9285 h 21600"/>
                <a:gd name="connsiteX20" fmla="*/ 13723 w 21600"/>
                <a:gd name="connsiteY20" fmla="*/ 9032 h 21600"/>
                <a:gd name="connsiteX21" fmla="*/ 13723 w 21600"/>
                <a:gd name="connsiteY21" fmla="*/ 8059 h 21600"/>
                <a:gd name="connsiteX22" fmla="*/ 12866 w 21600"/>
                <a:gd name="connsiteY22" fmla="*/ 8022 h 21600"/>
                <a:gd name="connsiteX23" fmla="*/ 12463 w 21600"/>
                <a:gd name="connsiteY23" fmla="*/ 6144 h 21600"/>
                <a:gd name="connsiteX24" fmla="*/ 11726 w 21600"/>
                <a:gd name="connsiteY24" fmla="*/ 4652 h 21600"/>
                <a:gd name="connsiteX25" fmla="*/ 11908 w 21600"/>
                <a:gd name="connsiteY25" fmla="*/ 3747 h 21600"/>
                <a:gd name="connsiteX26" fmla="*/ 11908 w 21600"/>
                <a:gd name="connsiteY26" fmla="*/ 2783 h 21600"/>
                <a:gd name="connsiteX27" fmla="*/ 11563 w 21600"/>
                <a:gd name="connsiteY27" fmla="*/ 2783 h 21600"/>
                <a:gd name="connsiteX28" fmla="*/ 11235 w 21600"/>
                <a:gd name="connsiteY28" fmla="*/ 3003 h 21600"/>
                <a:gd name="connsiteX29" fmla="*/ 11170 w 21600"/>
                <a:gd name="connsiteY29" fmla="*/ 2457 h 21600"/>
                <a:gd name="connsiteX30" fmla="*/ 10547 w 21600"/>
                <a:gd name="connsiteY30" fmla="*/ 0 h 21600"/>
                <a:gd name="connsiteX31" fmla="*/ 10061 w 21600"/>
                <a:gd name="connsiteY31" fmla="*/ 1304 h 21600"/>
                <a:gd name="connsiteX32" fmla="*/ 9458 w 21600"/>
                <a:gd name="connsiteY32" fmla="*/ 1736 h 21600"/>
                <a:gd name="connsiteX33" fmla="*/ 8583 w 21600"/>
                <a:gd name="connsiteY33" fmla="*/ 3471 h 21600"/>
                <a:gd name="connsiteX34" fmla="*/ 6905 w 21600"/>
                <a:gd name="connsiteY34" fmla="*/ 6865 h 21600"/>
                <a:gd name="connsiteX35" fmla="*/ 5913 w 21600"/>
                <a:gd name="connsiteY35" fmla="*/ 9753 h 21600"/>
                <a:gd name="connsiteX36" fmla="*/ 5494 w 21600"/>
                <a:gd name="connsiteY36" fmla="*/ 9753 h 21600"/>
                <a:gd name="connsiteX37" fmla="*/ 4720 w 21600"/>
                <a:gd name="connsiteY37" fmla="*/ 10658 h 21600"/>
                <a:gd name="connsiteX38" fmla="*/ 4570 w 21600"/>
                <a:gd name="connsiteY38" fmla="*/ 12031 h 21600"/>
                <a:gd name="connsiteX39" fmla="*/ 2991 w 21600"/>
                <a:gd name="connsiteY39" fmla="*/ 12462 h 21600"/>
                <a:gd name="connsiteX40" fmla="*/ 2402 w 21600"/>
                <a:gd name="connsiteY40" fmla="*/ 15318 h 21600"/>
                <a:gd name="connsiteX41" fmla="*/ 1360 w 21600"/>
                <a:gd name="connsiteY41" fmla="*/ 16691 h 21600"/>
                <a:gd name="connsiteX42" fmla="*/ 1360 w 21600"/>
                <a:gd name="connsiteY42" fmla="*/ 18675 h 21600"/>
                <a:gd name="connsiteX43" fmla="*/ 455 w 21600"/>
                <a:gd name="connsiteY43" fmla="*/ 19759 h 21600"/>
                <a:gd name="connsiteX44" fmla="*/ 0 w 21600"/>
                <a:gd name="connsiteY44" fmla="*/ 21600 h 21600"/>
                <a:gd name="connsiteX45" fmla="*/ 2814 w 21600"/>
                <a:gd name="connsiteY45" fmla="*/ 21507 h 21600"/>
                <a:gd name="connsiteX46" fmla="*/ 11338 w 21600"/>
                <a:gd name="connsiteY46" fmla="*/ 21394 h 21600"/>
                <a:gd name="connsiteX47" fmla="*/ 19920 w 21600"/>
                <a:gd name="connsiteY47" fmla="*/ 21507 h 21600"/>
                <a:gd name="connsiteX48" fmla="*/ 21600 w 21600"/>
                <a:gd name="connsiteY48" fmla="*/ 21600 h 21600"/>
                <a:gd name="connsiteX49" fmla="*/ 21198 w 21600"/>
                <a:gd name="connsiteY49" fmla="*/ 19722 h 21600"/>
                <a:gd name="connsiteX0" fmla="*/ 21198 w 21600"/>
                <a:gd name="connsiteY0" fmla="*/ 19722 h 23761"/>
                <a:gd name="connsiteX1" fmla="*/ 20676 w 21600"/>
                <a:gd name="connsiteY1" fmla="*/ 19290 h 23761"/>
                <a:gd name="connsiteX2" fmla="*/ 20340 w 21600"/>
                <a:gd name="connsiteY2" fmla="*/ 18170 h 23761"/>
                <a:gd name="connsiteX3" fmla="*/ 20038 w 21600"/>
                <a:gd name="connsiteY3" fmla="*/ 18638 h 23761"/>
                <a:gd name="connsiteX4" fmla="*/ 19600 w 21600"/>
                <a:gd name="connsiteY4" fmla="*/ 18422 h 23761"/>
                <a:gd name="connsiteX5" fmla="*/ 18812 w 21600"/>
                <a:gd name="connsiteY5" fmla="*/ 17123 h 23761"/>
                <a:gd name="connsiteX6" fmla="*/ 18728 w 21600"/>
                <a:gd name="connsiteY6" fmla="*/ 16076 h 23761"/>
                <a:gd name="connsiteX7" fmla="*/ 17469 w 21600"/>
                <a:gd name="connsiteY7" fmla="*/ 16618 h 23761"/>
                <a:gd name="connsiteX8" fmla="*/ 17318 w 21600"/>
                <a:gd name="connsiteY8" fmla="*/ 15171 h 23761"/>
                <a:gd name="connsiteX9" fmla="*/ 17030 w 21600"/>
                <a:gd name="connsiteY9" fmla="*/ 15135 h 23761"/>
                <a:gd name="connsiteX10" fmla="*/ 16477 w 21600"/>
                <a:gd name="connsiteY10" fmla="*/ 15787 h 23761"/>
                <a:gd name="connsiteX11" fmla="*/ 15720 w 21600"/>
                <a:gd name="connsiteY11" fmla="*/ 15103 h 23761"/>
                <a:gd name="connsiteX12" fmla="*/ 15570 w 21600"/>
                <a:gd name="connsiteY12" fmla="*/ 14051 h 23761"/>
                <a:gd name="connsiteX13" fmla="*/ 15301 w 21600"/>
                <a:gd name="connsiteY13" fmla="*/ 13330 h 23761"/>
                <a:gd name="connsiteX14" fmla="*/ 14580 w 21600"/>
                <a:gd name="connsiteY14" fmla="*/ 12825 h 23761"/>
                <a:gd name="connsiteX15" fmla="*/ 14580 w 21600"/>
                <a:gd name="connsiteY15" fmla="*/ 11668 h 23761"/>
                <a:gd name="connsiteX16" fmla="*/ 14109 w 21600"/>
                <a:gd name="connsiteY16" fmla="*/ 11489 h 23761"/>
                <a:gd name="connsiteX17" fmla="*/ 14293 w 21600"/>
                <a:gd name="connsiteY17" fmla="*/ 10511 h 23761"/>
                <a:gd name="connsiteX18" fmla="*/ 14125 w 21600"/>
                <a:gd name="connsiteY18" fmla="*/ 9969 h 23761"/>
                <a:gd name="connsiteX19" fmla="*/ 14025 w 21600"/>
                <a:gd name="connsiteY19" fmla="*/ 9285 h 23761"/>
                <a:gd name="connsiteX20" fmla="*/ 13723 w 21600"/>
                <a:gd name="connsiteY20" fmla="*/ 9032 h 23761"/>
                <a:gd name="connsiteX21" fmla="*/ 13723 w 21600"/>
                <a:gd name="connsiteY21" fmla="*/ 8059 h 23761"/>
                <a:gd name="connsiteX22" fmla="*/ 12866 w 21600"/>
                <a:gd name="connsiteY22" fmla="*/ 8022 h 23761"/>
                <a:gd name="connsiteX23" fmla="*/ 12463 w 21600"/>
                <a:gd name="connsiteY23" fmla="*/ 6144 h 23761"/>
                <a:gd name="connsiteX24" fmla="*/ 11726 w 21600"/>
                <a:gd name="connsiteY24" fmla="*/ 4652 h 23761"/>
                <a:gd name="connsiteX25" fmla="*/ 11908 w 21600"/>
                <a:gd name="connsiteY25" fmla="*/ 3747 h 23761"/>
                <a:gd name="connsiteX26" fmla="*/ 11908 w 21600"/>
                <a:gd name="connsiteY26" fmla="*/ 2783 h 23761"/>
                <a:gd name="connsiteX27" fmla="*/ 11563 w 21600"/>
                <a:gd name="connsiteY27" fmla="*/ 2783 h 23761"/>
                <a:gd name="connsiteX28" fmla="*/ 11235 w 21600"/>
                <a:gd name="connsiteY28" fmla="*/ 3003 h 23761"/>
                <a:gd name="connsiteX29" fmla="*/ 11170 w 21600"/>
                <a:gd name="connsiteY29" fmla="*/ 2457 h 23761"/>
                <a:gd name="connsiteX30" fmla="*/ 10547 w 21600"/>
                <a:gd name="connsiteY30" fmla="*/ 0 h 23761"/>
                <a:gd name="connsiteX31" fmla="*/ 10061 w 21600"/>
                <a:gd name="connsiteY31" fmla="*/ 1304 h 23761"/>
                <a:gd name="connsiteX32" fmla="*/ 9458 w 21600"/>
                <a:gd name="connsiteY32" fmla="*/ 1736 h 23761"/>
                <a:gd name="connsiteX33" fmla="*/ 8583 w 21600"/>
                <a:gd name="connsiteY33" fmla="*/ 3471 h 23761"/>
                <a:gd name="connsiteX34" fmla="*/ 6905 w 21600"/>
                <a:gd name="connsiteY34" fmla="*/ 6865 h 23761"/>
                <a:gd name="connsiteX35" fmla="*/ 5913 w 21600"/>
                <a:gd name="connsiteY35" fmla="*/ 9753 h 23761"/>
                <a:gd name="connsiteX36" fmla="*/ 5494 w 21600"/>
                <a:gd name="connsiteY36" fmla="*/ 9753 h 23761"/>
                <a:gd name="connsiteX37" fmla="*/ 4720 w 21600"/>
                <a:gd name="connsiteY37" fmla="*/ 10658 h 23761"/>
                <a:gd name="connsiteX38" fmla="*/ 4570 w 21600"/>
                <a:gd name="connsiteY38" fmla="*/ 12031 h 23761"/>
                <a:gd name="connsiteX39" fmla="*/ 2991 w 21600"/>
                <a:gd name="connsiteY39" fmla="*/ 12462 h 23761"/>
                <a:gd name="connsiteX40" fmla="*/ 2402 w 21600"/>
                <a:gd name="connsiteY40" fmla="*/ 15318 h 23761"/>
                <a:gd name="connsiteX41" fmla="*/ 1360 w 21600"/>
                <a:gd name="connsiteY41" fmla="*/ 16691 h 23761"/>
                <a:gd name="connsiteX42" fmla="*/ 1360 w 21600"/>
                <a:gd name="connsiteY42" fmla="*/ 18675 h 23761"/>
                <a:gd name="connsiteX43" fmla="*/ 455 w 21600"/>
                <a:gd name="connsiteY43" fmla="*/ 19759 h 23761"/>
                <a:gd name="connsiteX44" fmla="*/ 0 w 21600"/>
                <a:gd name="connsiteY44" fmla="*/ 21600 h 23761"/>
                <a:gd name="connsiteX45" fmla="*/ 7634 w 21600"/>
                <a:gd name="connsiteY45" fmla="*/ 23761 h 23761"/>
                <a:gd name="connsiteX46" fmla="*/ 11338 w 21600"/>
                <a:gd name="connsiteY46" fmla="*/ 21394 h 23761"/>
                <a:gd name="connsiteX47" fmla="*/ 19920 w 21600"/>
                <a:gd name="connsiteY47" fmla="*/ 21507 h 23761"/>
                <a:gd name="connsiteX48" fmla="*/ 21600 w 21600"/>
                <a:gd name="connsiteY48" fmla="*/ 21600 h 23761"/>
                <a:gd name="connsiteX49" fmla="*/ 21198 w 21600"/>
                <a:gd name="connsiteY49" fmla="*/ 19722 h 23761"/>
                <a:gd name="connsiteX0" fmla="*/ 21198 w 21600"/>
                <a:gd name="connsiteY0" fmla="*/ 19722 h 23761"/>
                <a:gd name="connsiteX1" fmla="*/ 20676 w 21600"/>
                <a:gd name="connsiteY1" fmla="*/ 19290 h 23761"/>
                <a:gd name="connsiteX2" fmla="*/ 20340 w 21600"/>
                <a:gd name="connsiteY2" fmla="*/ 18170 h 23761"/>
                <a:gd name="connsiteX3" fmla="*/ 20038 w 21600"/>
                <a:gd name="connsiteY3" fmla="*/ 18638 h 23761"/>
                <a:gd name="connsiteX4" fmla="*/ 19600 w 21600"/>
                <a:gd name="connsiteY4" fmla="*/ 18422 h 23761"/>
                <a:gd name="connsiteX5" fmla="*/ 18812 w 21600"/>
                <a:gd name="connsiteY5" fmla="*/ 17123 h 23761"/>
                <a:gd name="connsiteX6" fmla="*/ 18728 w 21600"/>
                <a:gd name="connsiteY6" fmla="*/ 16076 h 23761"/>
                <a:gd name="connsiteX7" fmla="*/ 17469 w 21600"/>
                <a:gd name="connsiteY7" fmla="*/ 16618 h 23761"/>
                <a:gd name="connsiteX8" fmla="*/ 17318 w 21600"/>
                <a:gd name="connsiteY8" fmla="*/ 15171 h 23761"/>
                <a:gd name="connsiteX9" fmla="*/ 17030 w 21600"/>
                <a:gd name="connsiteY9" fmla="*/ 15135 h 23761"/>
                <a:gd name="connsiteX10" fmla="*/ 16477 w 21600"/>
                <a:gd name="connsiteY10" fmla="*/ 15787 h 23761"/>
                <a:gd name="connsiteX11" fmla="*/ 15720 w 21600"/>
                <a:gd name="connsiteY11" fmla="*/ 15103 h 23761"/>
                <a:gd name="connsiteX12" fmla="*/ 15570 w 21600"/>
                <a:gd name="connsiteY12" fmla="*/ 14051 h 23761"/>
                <a:gd name="connsiteX13" fmla="*/ 15301 w 21600"/>
                <a:gd name="connsiteY13" fmla="*/ 13330 h 23761"/>
                <a:gd name="connsiteX14" fmla="*/ 14580 w 21600"/>
                <a:gd name="connsiteY14" fmla="*/ 12825 h 23761"/>
                <a:gd name="connsiteX15" fmla="*/ 14580 w 21600"/>
                <a:gd name="connsiteY15" fmla="*/ 11668 h 23761"/>
                <a:gd name="connsiteX16" fmla="*/ 14109 w 21600"/>
                <a:gd name="connsiteY16" fmla="*/ 11489 h 23761"/>
                <a:gd name="connsiteX17" fmla="*/ 14293 w 21600"/>
                <a:gd name="connsiteY17" fmla="*/ 10511 h 23761"/>
                <a:gd name="connsiteX18" fmla="*/ 14125 w 21600"/>
                <a:gd name="connsiteY18" fmla="*/ 9969 h 23761"/>
                <a:gd name="connsiteX19" fmla="*/ 14025 w 21600"/>
                <a:gd name="connsiteY19" fmla="*/ 9285 h 23761"/>
                <a:gd name="connsiteX20" fmla="*/ 13723 w 21600"/>
                <a:gd name="connsiteY20" fmla="*/ 9032 h 23761"/>
                <a:gd name="connsiteX21" fmla="*/ 13723 w 21600"/>
                <a:gd name="connsiteY21" fmla="*/ 8059 h 23761"/>
                <a:gd name="connsiteX22" fmla="*/ 12866 w 21600"/>
                <a:gd name="connsiteY22" fmla="*/ 8022 h 23761"/>
                <a:gd name="connsiteX23" fmla="*/ 12463 w 21600"/>
                <a:gd name="connsiteY23" fmla="*/ 6144 h 23761"/>
                <a:gd name="connsiteX24" fmla="*/ 11726 w 21600"/>
                <a:gd name="connsiteY24" fmla="*/ 4652 h 23761"/>
                <a:gd name="connsiteX25" fmla="*/ 11908 w 21600"/>
                <a:gd name="connsiteY25" fmla="*/ 3747 h 23761"/>
                <a:gd name="connsiteX26" fmla="*/ 11908 w 21600"/>
                <a:gd name="connsiteY26" fmla="*/ 2783 h 23761"/>
                <a:gd name="connsiteX27" fmla="*/ 11563 w 21600"/>
                <a:gd name="connsiteY27" fmla="*/ 2783 h 23761"/>
                <a:gd name="connsiteX28" fmla="*/ 11235 w 21600"/>
                <a:gd name="connsiteY28" fmla="*/ 3003 h 23761"/>
                <a:gd name="connsiteX29" fmla="*/ 11170 w 21600"/>
                <a:gd name="connsiteY29" fmla="*/ 2457 h 23761"/>
                <a:gd name="connsiteX30" fmla="*/ 10547 w 21600"/>
                <a:gd name="connsiteY30" fmla="*/ 0 h 23761"/>
                <a:gd name="connsiteX31" fmla="*/ 10061 w 21600"/>
                <a:gd name="connsiteY31" fmla="*/ 1304 h 23761"/>
                <a:gd name="connsiteX32" fmla="*/ 9458 w 21600"/>
                <a:gd name="connsiteY32" fmla="*/ 1736 h 23761"/>
                <a:gd name="connsiteX33" fmla="*/ 8583 w 21600"/>
                <a:gd name="connsiteY33" fmla="*/ 3471 h 23761"/>
                <a:gd name="connsiteX34" fmla="*/ 6905 w 21600"/>
                <a:gd name="connsiteY34" fmla="*/ 6865 h 23761"/>
                <a:gd name="connsiteX35" fmla="*/ 5913 w 21600"/>
                <a:gd name="connsiteY35" fmla="*/ 9753 h 23761"/>
                <a:gd name="connsiteX36" fmla="*/ 5494 w 21600"/>
                <a:gd name="connsiteY36" fmla="*/ 9753 h 23761"/>
                <a:gd name="connsiteX37" fmla="*/ 4720 w 21600"/>
                <a:gd name="connsiteY37" fmla="*/ 10658 h 23761"/>
                <a:gd name="connsiteX38" fmla="*/ 4570 w 21600"/>
                <a:gd name="connsiteY38" fmla="*/ 12031 h 23761"/>
                <a:gd name="connsiteX39" fmla="*/ 2991 w 21600"/>
                <a:gd name="connsiteY39" fmla="*/ 12462 h 23761"/>
                <a:gd name="connsiteX40" fmla="*/ 2402 w 21600"/>
                <a:gd name="connsiteY40" fmla="*/ 15318 h 23761"/>
                <a:gd name="connsiteX41" fmla="*/ 1360 w 21600"/>
                <a:gd name="connsiteY41" fmla="*/ 16691 h 23761"/>
                <a:gd name="connsiteX42" fmla="*/ 1360 w 21600"/>
                <a:gd name="connsiteY42" fmla="*/ 18675 h 23761"/>
                <a:gd name="connsiteX43" fmla="*/ 455 w 21600"/>
                <a:gd name="connsiteY43" fmla="*/ 19759 h 23761"/>
                <a:gd name="connsiteX44" fmla="*/ 0 w 21600"/>
                <a:gd name="connsiteY44" fmla="*/ 21600 h 23761"/>
                <a:gd name="connsiteX45" fmla="*/ 7634 w 21600"/>
                <a:gd name="connsiteY45" fmla="*/ 23761 h 23761"/>
                <a:gd name="connsiteX46" fmla="*/ 11338 w 21600"/>
                <a:gd name="connsiteY46" fmla="*/ 21394 h 23761"/>
                <a:gd name="connsiteX47" fmla="*/ 18274 w 21600"/>
                <a:gd name="connsiteY47" fmla="*/ 23423 h 23761"/>
                <a:gd name="connsiteX48" fmla="*/ 21600 w 21600"/>
                <a:gd name="connsiteY48" fmla="*/ 21600 h 23761"/>
                <a:gd name="connsiteX49" fmla="*/ 21198 w 21600"/>
                <a:gd name="connsiteY49" fmla="*/ 19722 h 23761"/>
                <a:gd name="connsiteX0" fmla="*/ 21198 w 21600"/>
                <a:gd name="connsiteY0" fmla="*/ 19722 h 23761"/>
                <a:gd name="connsiteX1" fmla="*/ 20676 w 21600"/>
                <a:gd name="connsiteY1" fmla="*/ 19290 h 23761"/>
                <a:gd name="connsiteX2" fmla="*/ 20340 w 21600"/>
                <a:gd name="connsiteY2" fmla="*/ 18170 h 23761"/>
                <a:gd name="connsiteX3" fmla="*/ 20038 w 21600"/>
                <a:gd name="connsiteY3" fmla="*/ 18638 h 23761"/>
                <a:gd name="connsiteX4" fmla="*/ 19600 w 21600"/>
                <a:gd name="connsiteY4" fmla="*/ 18422 h 23761"/>
                <a:gd name="connsiteX5" fmla="*/ 18812 w 21600"/>
                <a:gd name="connsiteY5" fmla="*/ 17123 h 23761"/>
                <a:gd name="connsiteX6" fmla="*/ 18728 w 21600"/>
                <a:gd name="connsiteY6" fmla="*/ 16076 h 23761"/>
                <a:gd name="connsiteX7" fmla="*/ 17469 w 21600"/>
                <a:gd name="connsiteY7" fmla="*/ 16618 h 23761"/>
                <a:gd name="connsiteX8" fmla="*/ 17318 w 21600"/>
                <a:gd name="connsiteY8" fmla="*/ 15171 h 23761"/>
                <a:gd name="connsiteX9" fmla="*/ 17030 w 21600"/>
                <a:gd name="connsiteY9" fmla="*/ 15135 h 23761"/>
                <a:gd name="connsiteX10" fmla="*/ 16477 w 21600"/>
                <a:gd name="connsiteY10" fmla="*/ 15787 h 23761"/>
                <a:gd name="connsiteX11" fmla="*/ 15720 w 21600"/>
                <a:gd name="connsiteY11" fmla="*/ 15103 h 23761"/>
                <a:gd name="connsiteX12" fmla="*/ 15570 w 21600"/>
                <a:gd name="connsiteY12" fmla="*/ 14051 h 23761"/>
                <a:gd name="connsiteX13" fmla="*/ 15301 w 21600"/>
                <a:gd name="connsiteY13" fmla="*/ 13330 h 23761"/>
                <a:gd name="connsiteX14" fmla="*/ 14580 w 21600"/>
                <a:gd name="connsiteY14" fmla="*/ 12825 h 23761"/>
                <a:gd name="connsiteX15" fmla="*/ 14580 w 21600"/>
                <a:gd name="connsiteY15" fmla="*/ 11668 h 23761"/>
                <a:gd name="connsiteX16" fmla="*/ 14109 w 21600"/>
                <a:gd name="connsiteY16" fmla="*/ 11489 h 23761"/>
                <a:gd name="connsiteX17" fmla="*/ 14293 w 21600"/>
                <a:gd name="connsiteY17" fmla="*/ 10511 h 23761"/>
                <a:gd name="connsiteX18" fmla="*/ 14125 w 21600"/>
                <a:gd name="connsiteY18" fmla="*/ 9969 h 23761"/>
                <a:gd name="connsiteX19" fmla="*/ 14025 w 21600"/>
                <a:gd name="connsiteY19" fmla="*/ 9285 h 23761"/>
                <a:gd name="connsiteX20" fmla="*/ 13723 w 21600"/>
                <a:gd name="connsiteY20" fmla="*/ 9032 h 23761"/>
                <a:gd name="connsiteX21" fmla="*/ 13723 w 21600"/>
                <a:gd name="connsiteY21" fmla="*/ 8059 h 23761"/>
                <a:gd name="connsiteX22" fmla="*/ 12866 w 21600"/>
                <a:gd name="connsiteY22" fmla="*/ 8022 h 23761"/>
                <a:gd name="connsiteX23" fmla="*/ 12463 w 21600"/>
                <a:gd name="connsiteY23" fmla="*/ 6144 h 23761"/>
                <a:gd name="connsiteX24" fmla="*/ 11726 w 21600"/>
                <a:gd name="connsiteY24" fmla="*/ 4652 h 23761"/>
                <a:gd name="connsiteX25" fmla="*/ 11908 w 21600"/>
                <a:gd name="connsiteY25" fmla="*/ 3747 h 23761"/>
                <a:gd name="connsiteX26" fmla="*/ 11908 w 21600"/>
                <a:gd name="connsiteY26" fmla="*/ 2783 h 23761"/>
                <a:gd name="connsiteX27" fmla="*/ 11563 w 21600"/>
                <a:gd name="connsiteY27" fmla="*/ 2783 h 23761"/>
                <a:gd name="connsiteX28" fmla="*/ 11235 w 21600"/>
                <a:gd name="connsiteY28" fmla="*/ 3003 h 23761"/>
                <a:gd name="connsiteX29" fmla="*/ 11170 w 21600"/>
                <a:gd name="connsiteY29" fmla="*/ 2457 h 23761"/>
                <a:gd name="connsiteX30" fmla="*/ 10547 w 21600"/>
                <a:gd name="connsiteY30" fmla="*/ 0 h 23761"/>
                <a:gd name="connsiteX31" fmla="*/ 10061 w 21600"/>
                <a:gd name="connsiteY31" fmla="*/ 1304 h 23761"/>
                <a:gd name="connsiteX32" fmla="*/ 9458 w 21600"/>
                <a:gd name="connsiteY32" fmla="*/ 1736 h 23761"/>
                <a:gd name="connsiteX33" fmla="*/ 8583 w 21600"/>
                <a:gd name="connsiteY33" fmla="*/ 3471 h 23761"/>
                <a:gd name="connsiteX34" fmla="*/ 6905 w 21600"/>
                <a:gd name="connsiteY34" fmla="*/ 6865 h 23761"/>
                <a:gd name="connsiteX35" fmla="*/ 5913 w 21600"/>
                <a:gd name="connsiteY35" fmla="*/ 9753 h 23761"/>
                <a:gd name="connsiteX36" fmla="*/ 5494 w 21600"/>
                <a:gd name="connsiteY36" fmla="*/ 9753 h 23761"/>
                <a:gd name="connsiteX37" fmla="*/ 4720 w 21600"/>
                <a:gd name="connsiteY37" fmla="*/ 10658 h 23761"/>
                <a:gd name="connsiteX38" fmla="*/ 4570 w 21600"/>
                <a:gd name="connsiteY38" fmla="*/ 12031 h 23761"/>
                <a:gd name="connsiteX39" fmla="*/ 2991 w 21600"/>
                <a:gd name="connsiteY39" fmla="*/ 12462 h 23761"/>
                <a:gd name="connsiteX40" fmla="*/ 2402 w 21600"/>
                <a:gd name="connsiteY40" fmla="*/ 15318 h 23761"/>
                <a:gd name="connsiteX41" fmla="*/ 1360 w 21600"/>
                <a:gd name="connsiteY41" fmla="*/ 16691 h 23761"/>
                <a:gd name="connsiteX42" fmla="*/ 1360 w 21600"/>
                <a:gd name="connsiteY42" fmla="*/ 18675 h 23761"/>
                <a:gd name="connsiteX43" fmla="*/ 455 w 21600"/>
                <a:gd name="connsiteY43" fmla="*/ 19759 h 23761"/>
                <a:gd name="connsiteX44" fmla="*/ 0 w 21600"/>
                <a:gd name="connsiteY44" fmla="*/ 21600 h 23761"/>
                <a:gd name="connsiteX45" fmla="*/ 7634 w 21600"/>
                <a:gd name="connsiteY45" fmla="*/ 23761 h 23761"/>
                <a:gd name="connsiteX46" fmla="*/ 11338 w 21600"/>
                <a:gd name="connsiteY46" fmla="*/ 21394 h 23761"/>
                <a:gd name="connsiteX47" fmla="*/ 18274 w 21600"/>
                <a:gd name="connsiteY47" fmla="*/ 23423 h 23761"/>
                <a:gd name="connsiteX48" fmla="*/ 21600 w 21600"/>
                <a:gd name="connsiteY48" fmla="*/ 21600 h 23761"/>
                <a:gd name="connsiteX49" fmla="*/ 21198 w 21600"/>
                <a:gd name="connsiteY49" fmla="*/ 19722 h 23761"/>
                <a:gd name="connsiteX0" fmla="*/ 21198 w 21600"/>
                <a:gd name="connsiteY0" fmla="*/ 19722 h 23761"/>
                <a:gd name="connsiteX1" fmla="*/ 20676 w 21600"/>
                <a:gd name="connsiteY1" fmla="*/ 19290 h 23761"/>
                <a:gd name="connsiteX2" fmla="*/ 20340 w 21600"/>
                <a:gd name="connsiteY2" fmla="*/ 18170 h 23761"/>
                <a:gd name="connsiteX3" fmla="*/ 20038 w 21600"/>
                <a:gd name="connsiteY3" fmla="*/ 18638 h 23761"/>
                <a:gd name="connsiteX4" fmla="*/ 19600 w 21600"/>
                <a:gd name="connsiteY4" fmla="*/ 18422 h 23761"/>
                <a:gd name="connsiteX5" fmla="*/ 18812 w 21600"/>
                <a:gd name="connsiteY5" fmla="*/ 17123 h 23761"/>
                <a:gd name="connsiteX6" fmla="*/ 18728 w 21600"/>
                <a:gd name="connsiteY6" fmla="*/ 16076 h 23761"/>
                <a:gd name="connsiteX7" fmla="*/ 17469 w 21600"/>
                <a:gd name="connsiteY7" fmla="*/ 16618 h 23761"/>
                <a:gd name="connsiteX8" fmla="*/ 17318 w 21600"/>
                <a:gd name="connsiteY8" fmla="*/ 15171 h 23761"/>
                <a:gd name="connsiteX9" fmla="*/ 17030 w 21600"/>
                <a:gd name="connsiteY9" fmla="*/ 15135 h 23761"/>
                <a:gd name="connsiteX10" fmla="*/ 16477 w 21600"/>
                <a:gd name="connsiteY10" fmla="*/ 15787 h 23761"/>
                <a:gd name="connsiteX11" fmla="*/ 15720 w 21600"/>
                <a:gd name="connsiteY11" fmla="*/ 15103 h 23761"/>
                <a:gd name="connsiteX12" fmla="*/ 15570 w 21600"/>
                <a:gd name="connsiteY12" fmla="*/ 14051 h 23761"/>
                <a:gd name="connsiteX13" fmla="*/ 15301 w 21600"/>
                <a:gd name="connsiteY13" fmla="*/ 13330 h 23761"/>
                <a:gd name="connsiteX14" fmla="*/ 14580 w 21600"/>
                <a:gd name="connsiteY14" fmla="*/ 12825 h 23761"/>
                <a:gd name="connsiteX15" fmla="*/ 14580 w 21600"/>
                <a:gd name="connsiteY15" fmla="*/ 11668 h 23761"/>
                <a:gd name="connsiteX16" fmla="*/ 14109 w 21600"/>
                <a:gd name="connsiteY16" fmla="*/ 11489 h 23761"/>
                <a:gd name="connsiteX17" fmla="*/ 14293 w 21600"/>
                <a:gd name="connsiteY17" fmla="*/ 10511 h 23761"/>
                <a:gd name="connsiteX18" fmla="*/ 14125 w 21600"/>
                <a:gd name="connsiteY18" fmla="*/ 9969 h 23761"/>
                <a:gd name="connsiteX19" fmla="*/ 14025 w 21600"/>
                <a:gd name="connsiteY19" fmla="*/ 9285 h 23761"/>
                <a:gd name="connsiteX20" fmla="*/ 13723 w 21600"/>
                <a:gd name="connsiteY20" fmla="*/ 9032 h 23761"/>
                <a:gd name="connsiteX21" fmla="*/ 13723 w 21600"/>
                <a:gd name="connsiteY21" fmla="*/ 8059 h 23761"/>
                <a:gd name="connsiteX22" fmla="*/ 12866 w 21600"/>
                <a:gd name="connsiteY22" fmla="*/ 8022 h 23761"/>
                <a:gd name="connsiteX23" fmla="*/ 12463 w 21600"/>
                <a:gd name="connsiteY23" fmla="*/ 6144 h 23761"/>
                <a:gd name="connsiteX24" fmla="*/ 11726 w 21600"/>
                <a:gd name="connsiteY24" fmla="*/ 4652 h 23761"/>
                <a:gd name="connsiteX25" fmla="*/ 11908 w 21600"/>
                <a:gd name="connsiteY25" fmla="*/ 3747 h 23761"/>
                <a:gd name="connsiteX26" fmla="*/ 11908 w 21600"/>
                <a:gd name="connsiteY26" fmla="*/ 2783 h 23761"/>
                <a:gd name="connsiteX27" fmla="*/ 11563 w 21600"/>
                <a:gd name="connsiteY27" fmla="*/ 2783 h 23761"/>
                <a:gd name="connsiteX28" fmla="*/ 11235 w 21600"/>
                <a:gd name="connsiteY28" fmla="*/ 3003 h 23761"/>
                <a:gd name="connsiteX29" fmla="*/ 11170 w 21600"/>
                <a:gd name="connsiteY29" fmla="*/ 2457 h 23761"/>
                <a:gd name="connsiteX30" fmla="*/ 10547 w 21600"/>
                <a:gd name="connsiteY30" fmla="*/ 0 h 23761"/>
                <a:gd name="connsiteX31" fmla="*/ 10061 w 21600"/>
                <a:gd name="connsiteY31" fmla="*/ 1304 h 23761"/>
                <a:gd name="connsiteX32" fmla="*/ 9458 w 21600"/>
                <a:gd name="connsiteY32" fmla="*/ 1736 h 23761"/>
                <a:gd name="connsiteX33" fmla="*/ 8583 w 21600"/>
                <a:gd name="connsiteY33" fmla="*/ 3471 h 23761"/>
                <a:gd name="connsiteX34" fmla="*/ 6905 w 21600"/>
                <a:gd name="connsiteY34" fmla="*/ 6865 h 23761"/>
                <a:gd name="connsiteX35" fmla="*/ 5913 w 21600"/>
                <a:gd name="connsiteY35" fmla="*/ 9753 h 23761"/>
                <a:gd name="connsiteX36" fmla="*/ 5494 w 21600"/>
                <a:gd name="connsiteY36" fmla="*/ 9753 h 23761"/>
                <a:gd name="connsiteX37" fmla="*/ 4720 w 21600"/>
                <a:gd name="connsiteY37" fmla="*/ 10658 h 23761"/>
                <a:gd name="connsiteX38" fmla="*/ 4570 w 21600"/>
                <a:gd name="connsiteY38" fmla="*/ 12031 h 23761"/>
                <a:gd name="connsiteX39" fmla="*/ 2991 w 21600"/>
                <a:gd name="connsiteY39" fmla="*/ 12462 h 23761"/>
                <a:gd name="connsiteX40" fmla="*/ 2402 w 21600"/>
                <a:gd name="connsiteY40" fmla="*/ 15318 h 23761"/>
                <a:gd name="connsiteX41" fmla="*/ 1360 w 21600"/>
                <a:gd name="connsiteY41" fmla="*/ 16691 h 23761"/>
                <a:gd name="connsiteX42" fmla="*/ 1360 w 21600"/>
                <a:gd name="connsiteY42" fmla="*/ 18675 h 23761"/>
                <a:gd name="connsiteX43" fmla="*/ 455 w 21600"/>
                <a:gd name="connsiteY43" fmla="*/ 19759 h 23761"/>
                <a:gd name="connsiteX44" fmla="*/ 0 w 21600"/>
                <a:gd name="connsiteY44" fmla="*/ 21600 h 23761"/>
                <a:gd name="connsiteX45" fmla="*/ 7634 w 21600"/>
                <a:gd name="connsiteY45" fmla="*/ 23761 h 23761"/>
                <a:gd name="connsiteX46" fmla="*/ 11514 w 21600"/>
                <a:gd name="connsiteY46" fmla="*/ 21732 h 23761"/>
                <a:gd name="connsiteX47" fmla="*/ 18274 w 21600"/>
                <a:gd name="connsiteY47" fmla="*/ 23423 h 23761"/>
                <a:gd name="connsiteX48" fmla="*/ 21600 w 21600"/>
                <a:gd name="connsiteY48" fmla="*/ 21600 h 23761"/>
                <a:gd name="connsiteX49" fmla="*/ 21198 w 21600"/>
                <a:gd name="connsiteY49" fmla="*/ 19722 h 23761"/>
                <a:gd name="connsiteX0" fmla="*/ 21125 w 21527"/>
                <a:gd name="connsiteY0" fmla="*/ 19722 h 23761"/>
                <a:gd name="connsiteX1" fmla="*/ 20603 w 21527"/>
                <a:gd name="connsiteY1" fmla="*/ 19290 h 23761"/>
                <a:gd name="connsiteX2" fmla="*/ 20267 w 21527"/>
                <a:gd name="connsiteY2" fmla="*/ 18170 h 23761"/>
                <a:gd name="connsiteX3" fmla="*/ 19965 w 21527"/>
                <a:gd name="connsiteY3" fmla="*/ 18638 h 23761"/>
                <a:gd name="connsiteX4" fmla="*/ 19527 w 21527"/>
                <a:gd name="connsiteY4" fmla="*/ 18422 h 23761"/>
                <a:gd name="connsiteX5" fmla="*/ 18739 w 21527"/>
                <a:gd name="connsiteY5" fmla="*/ 17123 h 23761"/>
                <a:gd name="connsiteX6" fmla="*/ 18655 w 21527"/>
                <a:gd name="connsiteY6" fmla="*/ 16076 h 23761"/>
                <a:gd name="connsiteX7" fmla="*/ 17396 w 21527"/>
                <a:gd name="connsiteY7" fmla="*/ 16618 h 23761"/>
                <a:gd name="connsiteX8" fmla="*/ 17245 w 21527"/>
                <a:gd name="connsiteY8" fmla="*/ 15171 h 23761"/>
                <a:gd name="connsiteX9" fmla="*/ 16957 w 21527"/>
                <a:gd name="connsiteY9" fmla="*/ 15135 h 23761"/>
                <a:gd name="connsiteX10" fmla="*/ 16404 w 21527"/>
                <a:gd name="connsiteY10" fmla="*/ 15787 h 23761"/>
                <a:gd name="connsiteX11" fmla="*/ 15647 w 21527"/>
                <a:gd name="connsiteY11" fmla="*/ 15103 h 23761"/>
                <a:gd name="connsiteX12" fmla="*/ 15497 w 21527"/>
                <a:gd name="connsiteY12" fmla="*/ 14051 h 23761"/>
                <a:gd name="connsiteX13" fmla="*/ 15228 w 21527"/>
                <a:gd name="connsiteY13" fmla="*/ 13330 h 23761"/>
                <a:gd name="connsiteX14" fmla="*/ 14507 w 21527"/>
                <a:gd name="connsiteY14" fmla="*/ 12825 h 23761"/>
                <a:gd name="connsiteX15" fmla="*/ 14507 w 21527"/>
                <a:gd name="connsiteY15" fmla="*/ 11668 h 23761"/>
                <a:gd name="connsiteX16" fmla="*/ 14036 w 21527"/>
                <a:gd name="connsiteY16" fmla="*/ 11489 h 23761"/>
                <a:gd name="connsiteX17" fmla="*/ 14220 w 21527"/>
                <a:gd name="connsiteY17" fmla="*/ 10511 h 23761"/>
                <a:gd name="connsiteX18" fmla="*/ 14052 w 21527"/>
                <a:gd name="connsiteY18" fmla="*/ 9969 h 23761"/>
                <a:gd name="connsiteX19" fmla="*/ 13952 w 21527"/>
                <a:gd name="connsiteY19" fmla="*/ 9285 h 23761"/>
                <a:gd name="connsiteX20" fmla="*/ 13650 w 21527"/>
                <a:gd name="connsiteY20" fmla="*/ 9032 h 23761"/>
                <a:gd name="connsiteX21" fmla="*/ 13650 w 21527"/>
                <a:gd name="connsiteY21" fmla="*/ 8059 h 23761"/>
                <a:gd name="connsiteX22" fmla="*/ 12793 w 21527"/>
                <a:gd name="connsiteY22" fmla="*/ 8022 h 23761"/>
                <a:gd name="connsiteX23" fmla="*/ 12390 w 21527"/>
                <a:gd name="connsiteY23" fmla="*/ 6144 h 23761"/>
                <a:gd name="connsiteX24" fmla="*/ 11653 w 21527"/>
                <a:gd name="connsiteY24" fmla="*/ 4652 h 23761"/>
                <a:gd name="connsiteX25" fmla="*/ 11835 w 21527"/>
                <a:gd name="connsiteY25" fmla="*/ 3747 h 23761"/>
                <a:gd name="connsiteX26" fmla="*/ 11835 w 21527"/>
                <a:gd name="connsiteY26" fmla="*/ 2783 h 23761"/>
                <a:gd name="connsiteX27" fmla="*/ 11490 w 21527"/>
                <a:gd name="connsiteY27" fmla="*/ 2783 h 23761"/>
                <a:gd name="connsiteX28" fmla="*/ 11162 w 21527"/>
                <a:gd name="connsiteY28" fmla="*/ 3003 h 23761"/>
                <a:gd name="connsiteX29" fmla="*/ 11097 w 21527"/>
                <a:gd name="connsiteY29" fmla="*/ 2457 h 23761"/>
                <a:gd name="connsiteX30" fmla="*/ 10474 w 21527"/>
                <a:gd name="connsiteY30" fmla="*/ 0 h 23761"/>
                <a:gd name="connsiteX31" fmla="*/ 9988 w 21527"/>
                <a:gd name="connsiteY31" fmla="*/ 1304 h 23761"/>
                <a:gd name="connsiteX32" fmla="*/ 9385 w 21527"/>
                <a:gd name="connsiteY32" fmla="*/ 1736 h 23761"/>
                <a:gd name="connsiteX33" fmla="*/ 8510 w 21527"/>
                <a:gd name="connsiteY33" fmla="*/ 3471 h 23761"/>
                <a:gd name="connsiteX34" fmla="*/ 6832 w 21527"/>
                <a:gd name="connsiteY34" fmla="*/ 6865 h 23761"/>
                <a:gd name="connsiteX35" fmla="*/ 5840 w 21527"/>
                <a:gd name="connsiteY35" fmla="*/ 9753 h 23761"/>
                <a:gd name="connsiteX36" fmla="*/ 5421 w 21527"/>
                <a:gd name="connsiteY36" fmla="*/ 9753 h 23761"/>
                <a:gd name="connsiteX37" fmla="*/ 4647 w 21527"/>
                <a:gd name="connsiteY37" fmla="*/ 10658 h 23761"/>
                <a:gd name="connsiteX38" fmla="*/ 4497 w 21527"/>
                <a:gd name="connsiteY38" fmla="*/ 12031 h 23761"/>
                <a:gd name="connsiteX39" fmla="*/ 2918 w 21527"/>
                <a:gd name="connsiteY39" fmla="*/ 12462 h 23761"/>
                <a:gd name="connsiteX40" fmla="*/ 2329 w 21527"/>
                <a:gd name="connsiteY40" fmla="*/ 15318 h 23761"/>
                <a:gd name="connsiteX41" fmla="*/ 1287 w 21527"/>
                <a:gd name="connsiteY41" fmla="*/ 16691 h 23761"/>
                <a:gd name="connsiteX42" fmla="*/ 1287 w 21527"/>
                <a:gd name="connsiteY42" fmla="*/ 18675 h 23761"/>
                <a:gd name="connsiteX43" fmla="*/ 382 w 21527"/>
                <a:gd name="connsiteY43" fmla="*/ 19759 h 23761"/>
                <a:gd name="connsiteX44" fmla="*/ 0 w 21527"/>
                <a:gd name="connsiteY44" fmla="*/ 21882 h 23761"/>
                <a:gd name="connsiteX45" fmla="*/ 7561 w 21527"/>
                <a:gd name="connsiteY45" fmla="*/ 23761 h 23761"/>
                <a:gd name="connsiteX46" fmla="*/ 11441 w 21527"/>
                <a:gd name="connsiteY46" fmla="*/ 21732 h 23761"/>
                <a:gd name="connsiteX47" fmla="*/ 18201 w 21527"/>
                <a:gd name="connsiteY47" fmla="*/ 23423 h 23761"/>
                <a:gd name="connsiteX48" fmla="*/ 21527 w 21527"/>
                <a:gd name="connsiteY48" fmla="*/ 21600 h 23761"/>
                <a:gd name="connsiteX49" fmla="*/ 21125 w 21527"/>
                <a:gd name="connsiteY49" fmla="*/ 19722 h 23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1527" h="23761" extrusionOk="0">
                  <a:moveTo>
                    <a:pt x="21125" y="19722"/>
                  </a:moveTo>
                  <a:lnTo>
                    <a:pt x="20603" y="19290"/>
                  </a:lnTo>
                  <a:lnTo>
                    <a:pt x="20267" y="18170"/>
                  </a:lnTo>
                  <a:lnTo>
                    <a:pt x="19965" y="18638"/>
                  </a:lnTo>
                  <a:lnTo>
                    <a:pt x="19527" y="18422"/>
                  </a:lnTo>
                  <a:lnTo>
                    <a:pt x="18739" y="17123"/>
                  </a:lnTo>
                  <a:lnTo>
                    <a:pt x="18655" y="16076"/>
                  </a:lnTo>
                  <a:lnTo>
                    <a:pt x="17396" y="16618"/>
                  </a:lnTo>
                  <a:cubicBezTo>
                    <a:pt x="17346" y="16136"/>
                    <a:pt x="17295" y="15653"/>
                    <a:pt x="17245" y="15171"/>
                  </a:cubicBezTo>
                  <a:lnTo>
                    <a:pt x="16957" y="15135"/>
                  </a:lnTo>
                  <a:lnTo>
                    <a:pt x="16404" y="15787"/>
                  </a:lnTo>
                  <a:lnTo>
                    <a:pt x="15647" y="15103"/>
                  </a:lnTo>
                  <a:lnTo>
                    <a:pt x="15497" y="14051"/>
                  </a:lnTo>
                  <a:cubicBezTo>
                    <a:pt x="15407" y="13811"/>
                    <a:pt x="15318" y="13570"/>
                    <a:pt x="15228" y="13330"/>
                  </a:cubicBezTo>
                  <a:lnTo>
                    <a:pt x="14507" y="12825"/>
                  </a:lnTo>
                  <a:lnTo>
                    <a:pt x="14507" y="11668"/>
                  </a:lnTo>
                  <a:lnTo>
                    <a:pt x="14036" y="11489"/>
                  </a:lnTo>
                  <a:cubicBezTo>
                    <a:pt x="14097" y="11163"/>
                    <a:pt x="14159" y="10837"/>
                    <a:pt x="14220" y="10511"/>
                  </a:cubicBezTo>
                  <a:lnTo>
                    <a:pt x="14052" y="9969"/>
                  </a:lnTo>
                  <a:cubicBezTo>
                    <a:pt x="14019" y="9741"/>
                    <a:pt x="13985" y="9513"/>
                    <a:pt x="13952" y="9285"/>
                  </a:cubicBezTo>
                  <a:lnTo>
                    <a:pt x="13650" y="9032"/>
                  </a:lnTo>
                  <a:lnTo>
                    <a:pt x="13650" y="8059"/>
                  </a:lnTo>
                  <a:lnTo>
                    <a:pt x="12793" y="8022"/>
                  </a:lnTo>
                  <a:cubicBezTo>
                    <a:pt x="12659" y="7396"/>
                    <a:pt x="12524" y="6770"/>
                    <a:pt x="12390" y="6144"/>
                  </a:cubicBezTo>
                  <a:lnTo>
                    <a:pt x="11653" y="4652"/>
                  </a:lnTo>
                  <a:cubicBezTo>
                    <a:pt x="11714" y="4350"/>
                    <a:pt x="11774" y="4049"/>
                    <a:pt x="11835" y="3747"/>
                  </a:cubicBezTo>
                  <a:lnTo>
                    <a:pt x="11835" y="2783"/>
                  </a:lnTo>
                  <a:lnTo>
                    <a:pt x="11490" y="2783"/>
                  </a:lnTo>
                  <a:lnTo>
                    <a:pt x="11162" y="3003"/>
                  </a:lnTo>
                  <a:cubicBezTo>
                    <a:pt x="11140" y="2821"/>
                    <a:pt x="11119" y="2639"/>
                    <a:pt x="11097" y="2457"/>
                  </a:cubicBezTo>
                  <a:lnTo>
                    <a:pt x="10474" y="0"/>
                  </a:lnTo>
                  <a:lnTo>
                    <a:pt x="9988" y="1304"/>
                  </a:lnTo>
                  <a:lnTo>
                    <a:pt x="9385" y="1736"/>
                  </a:lnTo>
                  <a:lnTo>
                    <a:pt x="8510" y="3471"/>
                  </a:lnTo>
                  <a:lnTo>
                    <a:pt x="6832" y="6865"/>
                  </a:lnTo>
                  <a:lnTo>
                    <a:pt x="5840" y="9753"/>
                  </a:lnTo>
                  <a:lnTo>
                    <a:pt x="5421" y="9753"/>
                  </a:lnTo>
                  <a:lnTo>
                    <a:pt x="4647" y="10658"/>
                  </a:lnTo>
                  <a:lnTo>
                    <a:pt x="4497" y="12031"/>
                  </a:lnTo>
                  <a:lnTo>
                    <a:pt x="2918" y="12462"/>
                  </a:lnTo>
                  <a:lnTo>
                    <a:pt x="2329" y="15318"/>
                  </a:lnTo>
                  <a:lnTo>
                    <a:pt x="1287" y="16691"/>
                  </a:lnTo>
                  <a:lnTo>
                    <a:pt x="1287" y="18675"/>
                  </a:lnTo>
                  <a:lnTo>
                    <a:pt x="382" y="19759"/>
                  </a:lnTo>
                  <a:cubicBezTo>
                    <a:pt x="255" y="20467"/>
                    <a:pt x="127" y="21174"/>
                    <a:pt x="0" y="21882"/>
                  </a:cubicBezTo>
                  <a:lnTo>
                    <a:pt x="7561" y="23761"/>
                  </a:lnTo>
                  <a:lnTo>
                    <a:pt x="11441" y="21732"/>
                  </a:lnTo>
                  <a:cubicBezTo>
                    <a:pt x="13753" y="22408"/>
                    <a:pt x="15536" y="24099"/>
                    <a:pt x="18201" y="23423"/>
                  </a:cubicBezTo>
                  <a:lnTo>
                    <a:pt x="21527" y="21600"/>
                  </a:lnTo>
                  <a:lnTo>
                    <a:pt x="21125" y="19722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49" name="Shape">
              <a:extLst>
                <a:ext uri="{FF2B5EF4-FFF2-40B4-BE49-F238E27FC236}">
                  <a16:creationId xmlns="" xmlns:a16="http://schemas.microsoft.com/office/drawing/2014/main" id="{D712966F-F262-4ACC-8455-984395925E0F}"/>
                </a:ext>
              </a:extLst>
            </p:cNvPr>
            <p:cNvSpPr/>
            <p:nvPr/>
          </p:nvSpPr>
          <p:spPr>
            <a:xfrm>
              <a:off x="5924820" y="1825918"/>
              <a:ext cx="118905" cy="162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456"/>
                  </a:moveTo>
                  <a:lnTo>
                    <a:pt x="13479" y="0"/>
                  </a:lnTo>
                  <a:lnTo>
                    <a:pt x="21600" y="0"/>
                  </a:lnTo>
                  <a:lnTo>
                    <a:pt x="21600" y="8640"/>
                  </a:lnTo>
                  <a:lnTo>
                    <a:pt x="14720" y="21600"/>
                  </a:lnTo>
                  <a:close/>
                </a:path>
              </a:pathLst>
            </a:custGeom>
            <a:solidFill>
              <a:srgbClr val="ADDF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0" name="Shape">
              <a:extLst>
                <a:ext uri="{FF2B5EF4-FFF2-40B4-BE49-F238E27FC236}">
                  <a16:creationId xmlns="" xmlns:a16="http://schemas.microsoft.com/office/drawing/2014/main" id="{21F91AD2-30E6-4D2C-A006-42C8EA73F6E0}"/>
                </a:ext>
              </a:extLst>
            </p:cNvPr>
            <p:cNvSpPr/>
            <p:nvPr/>
          </p:nvSpPr>
          <p:spPr>
            <a:xfrm>
              <a:off x="4807195" y="2633094"/>
              <a:ext cx="342739" cy="31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511"/>
                  </a:moveTo>
                  <a:lnTo>
                    <a:pt x="7689" y="7270"/>
                  </a:lnTo>
                  <a:lnTo>
                    <a:pt x="11720" y="7270"/>
                  </a:lnTo>
                  <a:lnTo>
                    <a:pt x="13539" y="2038"/>
                  </a:lnTo>
                  <a:lnTo>
                    <a:pt x="17198" y="0"/>
                  </a:lnTo>
                  <a:lnTo>
                    <a:pt x="19761" y="5295"/>
                  </a:lnTo>
                  <a:lnTo>
                    <a:pt x="19761" y="11893"/>
                  </a:lnTo>
                  <a:lnTo>
                    <a:pt x="21600" y="18511"/>
                  </a:lnTo>
                  <a:lnTo>
                    <a:pt x="17941" y="21600"/>
                  </a:lnTo>
                  <a:lnTo>
                    <a:pt x="15007" y="19163"/>
                  </a:lnTo>
                  <a:lnTo>
                    <a:pt x="7513" y="19835"/>
                  </a:lnTo>
                  <a:lnTo>
                    <a:pt x="5126" y="16515"/>
                  </a:lnTo>
                  <a:close/>
                </a:path>
              </a:pathLst>
            </a:custGeom>
            <a:solidFill>
              <a:srgbClr val="ADDF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1" name="Shape">
              <a:extLst>
                <a:ext uri="{FF2B5EF4-FFF2-40B4-BE49-F238E27FC236}">
                  <a16:creationId xmlns="" xmlns:a16="http://schemas.microsoft.com/office/drawing/2014/main" id="{10B55714-4889-4627-A148-5D48B8C35A71}"/>
                </a:ext>
              </a:extLst>
            </p:cNvPr>
            <p:cNvSpPr/>
            <p:nvPr/>
          </p:nvSpPr>
          <p:spPr>
            <a:xfrm>
              <a:off x="5862732" y="2757272"/>
              <a:ext cx="60851" cy="110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0" y="0"/>
                  </a:lnTo>
                  <a:lnTo>
                    <a:pt x="21600" y="1083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B8E2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2" name="Shape">
              <a:extLst>
                <a:ext uri="{FF2B5EF4-FFF2-40B4-BE49-F238E27FC236}">
                  <a16:creationId xmlns="" xmlns:a16="http://schemas.microsoft.com/office/drawing/2014/main" id="{E60C7D4C-FD06-419C-BF11-BDCC9AFB0655}"/>
                </a:ext>
              </a:extLst>
            </p:cNvPr>
            <p:cNvSpPr/>
            <p:nvPr/>
          </p:nvSpPr>
          <p:spPr>
            <a:xfrm>
              <a:off x="6017955" y="2788320"/>
              <a:ext cx="226633" cy="159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3876" y="12313"/>
                  </a:lnTo>
                  <a:lnTo>
                    <a:pt x="5001" y="0"/>
                  </a:lnTo>
                  <a:lnTo>
                    <a:pt x="14114" y="6177"/>
                  </a:lnTo>
                  <a:lnTo>
                    <a:pt x="19647" y="4833"/>
                  </a:lnTo>
                  <a:lnTo>
                    <a:pt x="21600" y="21600"/>
                  </a:lnTo>
                  <a:lnTo>
                    <a:pt x="10800" y="16305"/>
                  </a:lnTo>
                  <a:close/>
                </a:path>
              </a:pathLst>
            </a:custGeom>
            <a:solidFill>
              <a:srgbClr val="B8E2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3" name="Shape">
              <a:extLst>
                <a:ext uri="{FF2B5EF4-FFF2-40B4-BE49-F238E27FC236}">
                  <a16:creationId xmlns="" xmlns:a16="http://schemas.microsoft.com/office/drawing/2014/main" id="{8052BC4C-0D7E-4207-B3DF-0A46CFA1E463}"/>
                </a:ext>
              </a:extLst>
            </p:cNvPr>
            <p:cNvSpPr/>
            <p:nvPr/>
          </p:nvSpPr>
          <p:spPr>
            <a:xfrm>
              <a:off x="5583322" y="2726227"/>
              <a:ext cx="162682" cy="224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139"/>
                  </a:moveTo>
                  <a:lnTo>
                    <a:pt x="0" y="5012"/>
                  </a:lnTo>
                  <a:lnTo>
                    <a:pt x="5812" y="1551"/>
                  </a:lnTo>
                  <a:lnTo>
                    <a:pt x="17766" y="0"/>
                  </a:lnTo>
                  <a:lnTo>
                    <a:pt x="21600" y="5012"/>
                  </a:lnTo>
                  <a:lnTo>
                    <a:pt x="10800" y="21600"/>
                  </a:lnTo>
                  <a:lnTo>
                    <a:pt x="7337" y="15335"/>
                  </a:lnTo>
                  <a:close/>
                </a:path>
              </a:pathLst>
            </a:custGeom>
            <a:solidFill>
              <a:srgbClr val="90DAF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4" name="Shape">
              <a:extLst>
                <a:ext uri="{FF2B5EF4-FFF2-40B4-BE49-F238E27FC236}">
                  <a16:creationId xmlns="" xmlns:a16="http://schemas.microsoft.com/office/drawing/2014/main" id="{FD74CCC1-2377-41C9-BF0F-22EDA0E784BE}"/>
                </a:ext>
              </a:extLst>
            </p:cNvPr>
            <p:cNvSpPr/>
            <p:nvPr/>
          </p:nvSpPr>
          <p:spPr>
            <a:xfrm>
              <a:off x="5986913" y="2664137"/>
              <a:ext cx="295861" cy="129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592"/>
                  </a:moveTo>
                  <a:lnTo>
                    <a:pt x="17588" y="0"/>
                  </a:lnTo>
                  <a:lnTo>
                    <a:pt x="21600" y="12898"/>
                  </a:lnTo>
                  <a:lnTo>
                    <a:pt x="21600" y="21600"/>
                  </a:lnTo>
                  <a:lnTo>
                    <a:pt x="11854" y="15592"/>
                  </a:lnTo>
                  <a:close/>
                </a:path>
              </a:pathLst>
            </a:custGeom>
            <a:solidFill>
              <a:srgbClr val="96D7F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5" name="Shape">
              <a:extLst>
                <a:ext uri="{FF2B5EF4-FFF2-40B4-BE49-F238E27FC236}">
                  <a16:creationId xmlns="" xmlns:a16="http://schemas.microsoft.com/office/drawing/2014/main" id="{55685BB9-F1BC-401A-9C35-6C768251958B}"/>
                </a:ext>
              </a:extLst>
            </p:cNvPr>
            <p:cNvSpPr/>
            <p:nvPr/>
          </p:nvSpPr>
          <p:spPr>
            <a:xfrm>
              <a:off x="6359452" y="2788320"/>
              <a:ext cx="339637" cy="27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60"/>
                  </a:moveTo>
                  <a:lnTo>
                    <a:pt x="6456" y="1564"/>
                  </a:lnTo>
                  <a:lnTo>
                    <a:pt x="11254" y="0"/>
                  </a:lnTo>
                  <a:lnTo>
                    <a:pt x="16072" y="6381"/>
                  </a:lnTo>
                  <a:lnTo>
                    <a:pt x="18836" y="17702"/>
                  </a:lnTo>
                  <a:lnTo>
                    <a:pt x="21600" y="21600"/>
                  </a:lnTo>
                  <a:lnTo>
                    <a:pt x="9240" y="15617"/>
                  </a:lnTo>
                  <a:close/>
                </a:path>
              </a:pathLst>
            </a:custGeom>
            <a:solidFill>
              <a:srgbClr val="B8E2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6" name="Shape">
              <a:extLst>
                <a:ext uri="{FF2B5EF4-FFF2-40B4-BE49-F238E27FC236}">
                  <a16:creationId xmlns="" xmlns:a16="http://schemas.microsoft.com/office/drawing/2014/main" id="{9DFE4CF8-EF06-4F45-89F1-8C83EEFEE7ED}"/>
                </a:ext>
              </a:extLst>
            </p:cNvPr>
            <p:cNvSpPr/>
            <p:nvPr/>
          </p:nvSpPr>
          <p:spPr>
            <a:xfrm>
              <a:off x="6700950" y="2912501"/>
              <a:ext cx="284689" cy="120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627"/>
                  </a:moveTo>
                  <a:lnTo>
                    <a:pt x="12555" y="0"/>
                  </a:lnTo>
                  <a:lnTo>
                    <a:pt x="21600" y="21600"/>
                  </a:lnTo>
                  <a:lnTo>
                    <a:pt x="13238" y="21600"/>
                  </a:lnTo>
                  <a:lnTo>
                    <a:pt x="11895" y="10800"/>
                  </a:lnTo>
                  <a:close/>
                </a:path>
              </a:pathLst>
            </a:custGeom>
            <a:solidFill>
              <a:srgbClr val="B8E2F5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/>
              </a:pPr>
              <a:endParaRPr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="" xmlns:a16="http://schemas.microsoft.com/office/drawing/2014/main" id="{BEC871C6-6822-4D8E-ABF0-FA4516BDCAC0}"/>
                </a:ext>
              </a:extLst>
            </p:cNvPr>
            <p:cNvSpPr/>
            <p:nvPr/>
          </p:nvSpPr>
          <p:spPr>
            <a:xfrm>
              <a:off x="5621513" y="1639644"/>
              <a:ext cx="1010214" cy="1086896"/>
            </a:xfrm>
            <a:custGeom>
              <a:avLst/>
              <a:gdLst>
                <a:gd name="connsiteX0" fmla="*/ 241516 w 1010214"/>
                <a:gd name="connsiteY0" fmla="*/ 0 h 1086896"/>
                <a:gd name="connsiteX1" fmla="*/ 322240 w 1010214"/>
                <a:gd name="connsiteY1" fmla="*/ 166104 h 1086896"/>
                <a:gd name="connsiteX2" fmla="*/ 343987 w 1010214"/>
                <a:gd name="connsiteY2" fmla="*/ 261409 h 1086896"/>
                <a:gd name="connsiteX3" fmla="*/ 489907 w 1010214"/>
                <a:gd name="connsiteY3" fmla="*/ 415386 h 1086896"/>
                <a:gd name="connsiteX4" fmla="*/ 542055 w 1010214"/>
                <a:gd name="connsiteY4" fmla="*/ 542341 h 1086896"/>
                <a:gd name="connsiteX5" fmla="*/ 653178 w 1010214"/>
                <a:gd name="connsiteY5" fmla="*/ 544857 h 1086896"/>
                <a:gd name="connsiteX6" fmla="*/ 653178 w 1010214"/>
                <a:gd name="connsiteY6" fmla="*/ 610675 h 1086896"/>
                <a:gd name="connsiteX7" fmla="*/ 692324 w 1010214"/>
                <a:gd name="connsiteY7" fmla="*/ 627733 h 1086896"/>
                <a:gd name="connsiteX8" fmla="*/ 705326 w 1010214"/>
                <a:gd name="connsiteY8" fmla="*/ 673976 h 1086896"/>
                <a:gd name="connsiteX9" fmla="*/ 727074 w 1010214"/>
                <a:gd name="connsiteY9" fmla="*/ 710609 h 1086896"/>
                <a:gd name="connsiteX10" fmla="*/ 703175 w 1010214"/>
                <a:gd name="connsiteY10" fmla="*/ 776779 h 1086896"/>
                <a:gd name="connsiteX11" fmla="*/ 764349 w 1010214"/>
                <a:gd name="connsiteY11" fmla="*/ 788855 h 1086896"/>
                <a:gd name="connsiteX12" fmla="*/ 764349 w 1010214"/>
                <a:gd name="connsiteY12" fmla="*/ 867102 h 1086896"/>
                <a:gd name="connsiteX13" fmla="*/ 857794 w 1010214"/>
                <a:gd name="connsiteY13" fmla="*/ 901268 h 1086896"/>
                <a:gd name="connsiteX14" fmla="*/ 892543 w 1010214"/>
                <a:gd name="connsiteY14" fmla="*/ 949977 h 1086896"/>
                <a:gd name="connsiteX15" fmla="*/ 912093 w 1010214"/>
                <a:gd name="connsiteY15" fmla="*/ 1021079 h 1086896"/>
                <a:gd name="connsiteX16" fmla="*/ 1010214 w 1010214"/>
                <a:gd name="connsiteY16" fmla="*/ 1067322 h 1086896"/>
                <a:gd name="connsiteX17" fmla="*/ 870842 w 1010214"/>
                <a:gd name="connsiteY17" fmla="*/ 1086896 h 1086896"/>
                <a:gd name="connsiteX18" fmla="*/ 870842 w 1010214"/>
                <a:gd name="connsiteY18" fmla="*/ 1009606 h 1086896"/>
                <a:gd name="connsiteX19" fmla="*/ 778005 w 1010214"/>
                <a:gd name="connsiteY19" fmla="*/ 933825 h 1086896"/>
                <a:gd name="connsiteX20" fmla="*/ 647285 w 1010214"/>
                <a:gd name="connsiteY20" fmla="*/ 842546 h 1086896"/>
                <a:gd name="connsiteX21" fmla="*/ 628344 w 1010214"/>
                <a:gd name="connsiteY21" fmla="*/ 854975 h 1086896"/>
                <a:gd name="connsiteX22" fmla="*/ 627409 w 1010214"/>
                <a:gd name="connsiteY22" fmla="*/ 852143 h 1086896"/>
                <a:gd name="connsiteX23" fmla="*/ 447462 w 1010214"/>
                <a:gd name="connsiteY23" fmla="*/ 969234 h 1086896"/>
                <a:gd name="connsiteX24" fmla="*/ 340051 w 1010214"/>
                <a:gd name="connsiteY24" fmla="*/ 946254 h 1086896"/>
                <a:gd name="connsiteX25" fmla="*/ 274861 w 1010214"/>
                <a:gd name="connsiteY25" fmla="*/ 969234 h 1086896"/>
                <a:gd name="connsiteX26" fmla="*/ 186062 w 1010214"/>
                <a:gd name="connsiteY26" fmla="*/ 904035 h 1086896"/>
                <a:gd name="connsiteX27" fmla="*/ 139237 w 1010214"/>
                <a:gd name="connsiteY27" fmla="*/ 925280 h 1086896"/>
                <a:gd name="connsiteX28" fmla="*/ 135678 w 1010214"/>
                <a:gd name="connsiteY28" fmla="*/ 930403 h 1086896"/>
                <a:gd name="connsiteX29" fmla="*/ 120758 w 1010214"/>
                <a:gd name="connsiteY29" fmla="*/ 936945 h 1086896"/>
                <a:gd name="connsiteX30" fmla="*/ 78245 w 1010214"/>
                <a:gd name="connsiteY30" fmla="*/ 865542 h 1086896"/>
                <a:gd name="connsiteX31" fmla="*/ 55281 w 1010214"/>
                <a:gd name="connsiteY31" fmla="*/ 806869 h 1086896"/>
                <a:gd name="connsiteX32" fmla="*/ 0 w 1010214"/>
                <a:gd name="connsiteY32" fmla="*/ 832935 h 1086896"/>
                <a:gd name="connsiteX33" fmla="*/ 0 w 1010214"/>
                <a:gd name="connsiteY33" fmla="*/ 777684 h 1086896"/>
                <a:gd name="connsiteX34" fmla="*/ 84138 w 1010214"/>
                <a:gd name="connsiteY34" fmla="*/ 699438 h 1086896"/>
                <a:gd name="connsiteX35" fmla="*/ 136286 w 1010214"/>
                <a:gd name="connsiteY35" fmla="*/ 569061 h 1086896"/>
                <a:gd name="connsiteX36" fmla="*/ 84138 w 1010214"/>
                <a:gd name="connsiteY36" fmla="*/ 455138 h 1086896"/>
                <a:gd name="connsiteX37" fmla="*/ 153964 w 1010214"/>
                <a:gd name="connsiteY37" fmla="*/ 292456 h 1086896"/>
                <a:gd name="connsiteX38" fmla="*/ 216682 w 1010214"/>
                <a:gd name="connsiteY38" fmla="*/ 162078 h 1086896"/>
                <a:gd name="connsiteX39" fmla="*/ 191567 w 1010214"/>
                <a:gd name="connsiteY39" fmla="*/ 122930 h 1086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010214" h="1086896">
                  <a:moveTo>
                    <a:pt x="241516" y="0"/>
                  </a:moveTo>
                  <a:lnTo>
                    <a:pt x="322240" y="166104"/>
                  </a:lnTo>
                  <a:lnTo>
                    <a:pt x="343987" y="261409"/>
                  </a:lnTo>
                  <a:lnTo>
                    <a:pt x="489907" y="415386"/>
                  </a:lnTo>
                  <a:lnTo>
                    <a:pt x="542055" y="542341"/>
                  </a:lnTo>
                  <a:lnTo>
                    <a:pt x="653178" y="544857"/>
                  </a:lnTo>
                  <a:lnTo>
                    <a:pt x="653178" y="610675"/>
                  </a:lnTo>
                  <a:lnTo>
                    <a:pt x="692324" y="627733"/>
                  </a:lnTo>
                  <a:lnTo>
                    <a:pt x="705326" y="673976"/>
                  </a:lnTo>
                  <a:lnTo>
                    <a:pt x="727074" y="710609"/>
                  </a:lnTo>
                  <a:lnTo>
                    <a:pt x="703175" y="776779"/>
                  </a:lnTo>
                  <a:lnTo>
                    <a:pt x="764349" y="788855"/>
                  </a:lnTo>
                  <a:lnTo>
                    <a:pt x="764349" y="867102"/>
                  </a:lnTo>
                  <a:lnTo>
                    <a:pt x="857794" y="901268"/>
                  </a:lnTo>
                  <a:lnTo>
                    <a:pt x="892543" y="949977"/>
                  </a:lnTo>
                  <a:lnTo>
                    <a:pt x="912093" y="1021079"/>
                  </a:lnTo>
                  <a:lnTo>
                    <a:pt x="1010214" y="1067322"/>
                  </a:lnTo>
                  <a:lnTo>
                    <a:pt x="870842" y="1086896"/>
                  </a:lnTo>
                  <a:lnTo>
                    <a:pt x="870842" y="1009606"/>
                  </a:lnTo>
                  <a:lnTo>
                    <a:pt x="778005" y="933825"/>
                  </a:lnTo>
                  <a:lnTo>
                    <a:pt x="647285" y="842546"/>
                  </a:lnTo>
                  <a:lnTo>
                    <a:pt x="628344" y="854975"/>
                  </a:lnTo>
                  <a:lnTo>
                    <a:pt x="627409" y="852143"/>
                  </a:lnTo>
                  <a:lnTo>
                    <a:pt x="447462" y="969234"/>
                  </a:lnTo>
                  <a:lnTo>
                    <a:pt x="340051" y="946254"/>
                  </a:lnTo>
                  <a:lnTo>
                    <a:pt x="274861" y="969234"/>
                  </a:lnTo>
                  <a:lnTo>
                    <a:pt x="186062" y="904035"/>
                  </a:lnTo>
                  <a:lnTo>
                    <a:pt x="139237" y="925280"/>
                  </a:lnTo>
                  <a:lnTo>
                    <a:pt x="135678" y="930403"/>
                  </a:lnTo>
                  <a:lnTo>
                    <a:pt x="120758" y="936945"/>
                  </a:lnTo>
                  <a:lnTo>
                    <a:pt x="78245" y="865542"/>
                  </a:lnTo>
                  <a:lnTo>
                    <a:pt x="55281" y="806869"/>
                  </a:lnTo>
                  <a:lnTo>
                    <a:pt x="0" y="832935"/>
                  </a:lnTo>
                  <a:lnTo>
                    <a:pt x="0" y="777684"/>
                  </a:lnTo>
                  <a:lnTo>
                    <a:pt x="84138" y="699438"/>
                  </a:lnTo>
                  <a:lnTo>
                    <a:pt x="136286" y="569061"/>
                  </a:lnTo>
                  <a:lnTo>
                    <a:pt x="84138" y="455138"/>
                  </a:lnTo>
                  <a:lnTo>
                    <a:pt x="153964" y="292456"/>
                  </a:lnTo>
                  <a:lnTo>
                    <a:pt x="216682" y="162078"/>
                  </a:lnTo>
                  <a:lnTo>
                    <a:pt x="191567" y="122930"/>
                  </a:lnTo>
                  <a:close/>
                </a:path>
              </a:pathLst>
            </a:custGeom>
            <a:solidFill>
              <a:srgbClr val="DFF3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8" name="Shape">
              <a:extLst>
                <a:ext uri="{FF2B5EF4-FFF2-40B4-BE49-F238E27FC236}">
                  <a16:creationId xmlns="" xmlns:a16="http://schemas.microsoft.com/office/drawing/2014/main" id="{170B54DB-E4B3-49B8-99E0-17B21DC59C6B}"/>
                </a:ext>
              </a:extLst>
            </p:cNvPr>
            <p:cNvSpPr/>
            <p:nvPr/>
          </p:nvSpPr>
          <p:spPr>
            <a:xfrm>
              <a:off x="5757599" y="2260548"/>
              <a:ext cx="492690" cy="34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0" y="7874"/>
                  </a:moveTo>
                  <a:lnTo>
                    <a:pt x="17340" y="10492"/>
                  </a:lnTo>
                  <a:lnTo>
                    <a:pt x="14917" y="9087"/>
                  </a:lnTo>
                  <a:lnTo>
                    <a:pt x="13270" y="2811"/>
                  </a:lnTo>
                  <a:lnTo>
                    <a:pt x="10222" y="0"/>
                  </a:lnTo>
                  <a:lnTo>
                    <a:pt x="6084" y="5236"/>
                  </a:lnTo>
                  <a:lnTo>
                    <a:pt x="5254" y="11089"/>
                  </a:lnTo>
                  <a:lnTo>
                    <a:pt x="2572" y="13726"/>
                  </a:lnTo>
                  <a:lnTo>
                    <a:pt x="0" y="18963"/>
                  </a:lnTo>
                  <a:lnTo>
                    <a:pt x="2191" y="17557"/>
                  </a:lnTo>
                  <a:lnTo>
                    <a:pt x="6084" y="21600"/>
                  </a:lnTo>
                  <a:lnTo>
                    <a:pt x="8942" y="20175"/>
                  </a:lnTo>
                  <a:lnTo>
                    <a:pt x="13651" y="21600"/>
                  </a:lnTo>
                  <a:lnTo>
                    <a:pt x="21600" y="14284"/>
                  </a:lnTo>
                  <a:lnTo>
                    <a:pt x="20525" y="9684"/>
                  </a:lnTo>
                  <a:close/>
                </a:path>
              </a:pathLst>
            </a:custGeom>
            <a:solidFill>
              <a:srgbClr val="ADDFF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756FE37A-DB6A-40F6-B529-3FC8F5B1935D}"/>
                </a:ext>
              </a:extLst>
            </p:cNvPr>
            <p:cNvSpPr/>
            <p:nvPr/>
          </p:nvSpPr>
          <p:spPr>
            <a:xfrm>
              <a:off x="4500067" y="2973222"/>
              <a:ext cx="2796645" cy="3389324"/>
            </a:xfrm>
            <a:custGeom>
              <a:avLst/>
              <a:gdLst>
                <a:gd name="connsiteX0" fmla="*/ 1538936 w 2796645"/>
                <a:gd name="connsiteY0" fmla="*/ 0 h 3389324"/>
                <a:gd name="connsiteX1" fmla="*/ 1628814 w 2796645"/>
                <a:gd name="connsiteY1" fmla="*/ 88826 h 3389324"/>
                <a:gd name="connsiteX2" fmla="*/ 1700082 w 2796645"/>
                <a:gd name="connsiteY2" fmla="*/ 126788 h 3389324"/>
                <a:gd name="connsiteX3" fmla="*/ 1744479 w 2796645"/>
                <a:gd name="connsiteY3" fmla="*/ 150437 h 3389324"/>
                <a:gd name="connsiteX4" fmla="*/ 2320473 w 2796645"/>
                <a:gd name="connsiteY4" fmla="*/ 155219 h 3389324"/>
                <a:gd name="connsiteX5" fmla="*/ 2395518 w 2796645"/>
                <a:gd name="connsiteY5" fmla="*/ 126788 h 3389324"/>
                <a:gd name="connsiteX6" fmla="*/ 2456668 w 2796645"/>
                <a:gd name="connsiteY6" fmla="*/ 103621 h 3389324"/>
                <a:gd name="connsiteX7" fmla="*/ 2575288 w 2796645"/>
                <a:gd name="connsiteY7" fmla="*/ 33955 h 3389324"/>
                <a:gd name="connsiteX8" fmla="*/ 2713229 w 2796645"/>
                <a:gd name="connsiteY8" fmla="*/ 96569 h 3389324"/>
                <a:gd name="connsiteX9" fmla="*/ 2796645 w 2796645"/>
                <a:gd name="connsiteY9" fmla="*/ 119714 h 3389324"/>
                <a:gd name="connsiteX10" fmla="*/ 2796645 w 2796645"/>
                <a:gd name="connsiteY10" fmla="*/ 127025 h 3389324"/>
                <a:gd name="connsiteX11" fmla="*/ 2796645 w 2796645"/>
                <a:gd name="connsiteY11" fmla="*/ 182776 h 3389324"/>
                <a:gd name="connsiteX12" fmla="*/ 2767838 w 2796645"/>
                <a:gd name="connsiteY12" fmla="*/ 330549 h 3389324"/>
                <a:gd name="connsiteX13" fmla="*/ 2748564 w 2796645"/>
                <a:gd name="connsiteY13" fmla="*/ 429422 h 3389324"/>
                <a:gd name="connsiteX14" fmla="*/ 2630534 w 2796645"/>
                <a:gd name="connsiteY14" fmla="*/ 607405 h 3389324"/>
                <a:gd name="connsiteX15" fmla="*/ 2630534 w 2796645"/>
                <a:gd name="connsiteY15" fmla="*/ 933635 h 3389324"/>
                <a:gd name="connsiteX16" fmla="*/ 2619994 w 2796645"/>
                <a:gd name="connsiteY16" fmla="*/ 951127 h 3389324"/>
                <a:gd name="connsiteX17" fmla="*/ 2494938 w 2796645"/>
                <a:gd name="connsiteY17" fmla="*/ 1159066 h 3389324"/>
                <a:gd name="connsiteX18" fmla="*/ 2418550 w 2796645"/>
                <a:gd name="connsiteY18" fmla="*/ 1627420 h 3389324"/>
                <a:gd name="connsiteX19" fmla="*/ 2212943 w 2796645"/>
                <a:gd name="connsiteY19" fmla="*/ 1698701 h 3389324"/>
                <a:gd name="connsiteX20" fmla="*/ 2193423 w 2796645"/>
                <a:gd name="connsiteY20" fmla="*/ 1923913 h 3389324"/>
                <a:gd name="connsiteX21" fmla="*/ 2092832 w 2796645"/>
                <a:gd name="connsiteY21" fmla="*/ 2072378 h 3389324"/>
                <a:gd name="connsiteX22" fmla="*/ 2038176 w 2796645"/>
                <a:gd name="connsiteY22" fmla="*/ 2072378 h 3389324"/>
                <a:gd name="connsiteX23" fmla="*/ 1909346 w 2796645"/>
                <a:gd name="connsiteY23" fmla="*/ 2547074 h 3389324"/>
                <a:gd name="connsiteX24" fmla="*/ 1690856 w 2796645"/>
                <a:gd name="connsiteY24" fmla="*/ 3104638 h 3389324"/>
                <a:gd name="connsiteX25" fmla="*/ 1577251 w 2796645"/>
                <a:gd name="connsiteY25" fmla="*/ 3389324 h 3389324"/>
                <a:gd name="connsiteX26" fmla="*/ 1093553 w 2796645"/>
                <a:gd name="connsiteY26" fmla="*/ 2955954 h 3389324"/>
                <a:gd name="connsiteX27" fmla="*/ 1037336 w 2796645"/>
                <a:gd name="connsiteY27" fmla="*/ 2666677 h 3389324"/>
                <a:gd name="connsiteX28" fmla="*/ 992050 w 2796645"/>
                <a:gd name="connsiteY28" fmla="*/ 2432718 h 3389324"/>
                <a:gd name="connsiteX29" fmla="*/ 672578 w 2796645"/>
                <a:gd name="connsiteY29" fmla="*/ 2379804 h 3389324"/>
                <a:gd name="connsiteX30" fmla="*/ 705110 w 2796645"/>
                <a:gd name="connsiteY30" fmla="*/ 1963052 h 3389324"/>
                <a:gd name="connsiteX31" fmla="*/ 511735 w 2796645"/>
                <a:gd name="connsiteY31" fmla="*/ 1559200 h 3389324"/>
                <a:gd name="connsiteX32" fmla="*/ 501195 w 2796645"/>
                <a:gd name="connsiteY32" fmla="*/ 1537554 h 3389324"/>
                <a:gd name="connsiteX33" fmla="*/ 410493 w 2796645"/>
                <a:gd name="connsiteY33" fmla="*/ 1808902 h 3389324"/>
                <a:gd name="connsiteX34" fmla="*/ 329812 w 2796645"/>
                <a:gd name="connsiteY34" fmla="*/ 1369191 h 3389324"/>
                <a:gd name="connsiteX35" fmla="*/ 168969 w 2796645"/>
                <a:gd name="connsiteY35" fmla="*/ 1395867 h 3389324"/>
                <a:gd name="connsiteX36" fmla="*/ 200071 w 2796645"/>
                <a:gd name="connsiteY36" fmla="*/ 837428 h 3389324"/>
                <a:gd name="connsiteX37" fmla="*/ 116787 w 2796645"/>
                <a:gd name="connsiteY37" fmla="*/ 507043 h 3389324"/>
                <a:gd name="connsiteX38" fmla="*/ 106636 w 2796645"/>
                <a:gd name="connsiteY38" fmla="*/ 496329 h 3389324"/>
                <a:gd name="connsiteX39" fmla="*/ 49118 w 2796645"/>
                <a:gd name="connsiteY39" fmla="*/ 435981 h 3389324"/>
                <a:gd name="connsiteX40" fmla="*/ 31197 w 2796645"/>
                <a:gd name="connsiteY40" fmla="*/ 330549 h 3389324"/>
                <a:gd name="connsiteX41" fmla="*/ 0 w 2796645"/>
                <a:gd name="connsiteY41" fmla="*/ 147021 h 3389324"/>
                <a:gd name="connsiteX42" fmla="*/ 83760 w 2796645"/>
                <a:gd name="connsiteY42" fmla="*/ 130596 h 3389324"/>
                <a:gd name="connsiteX43" fmla="*/ 97392 w 2796645"/>
                <a:gd name="connsiteY43" fmla="*/ 126788 h 3389324"/>
                <a:gd name="connsiteX44" fmla="*/ 224384 w 2796645"/>
                <a:gd name="connsiteY44" fmla="*/ 91312 h 3389324"/>
                <a:gd name="connsiteX45" fmla="*/ 440206 w 2796645"/>
                <a:gd name="connsiteY45" fmla="*/ 8117 h 3389324"/>
                <a:gd name="connsiteX46" fmla="*/ 582392 w 2796645"/>
                <a:gd name="connsiteY46" fmla="*/ 115674 h 3389324"/>
                <a:gd name="connsiteX47" fmla="*/ 617474 w 2796645"/>
                <a:gd name="connsiteY47" fmla="*/ 126788 h 3389324"/>
                <a:gd name="connsiteX48" fmla="*/ 661933 w 2796645"/>
                <a:gd name="connsiteY48" fmla="*/ 140873 h 3389324"/>
                <a:gd name="connsiteX49" fmla="*/ 894756 w 2796645"/>
                <a:gd name="connsiteY49" fmla="*/ 165458 h 3389324"/>
                <a:gd name="connsiteX50" fmla="*/ 1154676 w 2796645"/>
                <a:gd name="connsiteY50" fmla="*/ 140126 h 3389324"/>
                <a:gd name="connsiteX51" fmla="*/ 1209803 w 2796645"/>
                <a:gd name="connsiteY51" fmla="*/ 126788 h 3389324"/>
                <a:gd name="connsiteX52" fmla="*/ 1261991 w 2796645"/>
                <a:gd name="connsiteY52" fmla="*/ 114161 h 3389324"/>
                <a:gd name="connsiteX53" fmla="*/ 1522723 w 2796645"/>
                <a:gd name="connsiteY53" fmla="*/ 3334 h 3389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2796645" h="3389324">
                  <a:moveTo>
                    <a:pt x="1538936" y="0"/>
                  </a:moveTo>
                  <a:cubicBezTo>
                    <a:pt x="1563795" y="34314"/>
                    <a:pt x="1594155" y="63838"/>
                    <a:pt x="1628814" y="88826"/>
                  </a:cubicBezTo>
                  <a:lnTo>
                    <a:pt x="1700082" y="126788"/>
                  </a:lnTo>
                  <a:lnTo>
                    <a:pt x="1744479" y="150437"/>
                  </a:lnTo>
                  <a:cubicBezTo>
                    <a:pt x="1912680" y="215119"/>
                    <a:pt x="2130374" y="211293"/>
                    <a:pt x="2320473" y="155219"/>
                  </a:cubicBezTo>
                  <a:lnTo>
                    <a:pt x="2395518" y="126788"/>
                  </a:lnTo>
                  <a:lnTo>
                    <a:pt x="2456668" y="103621"/>
                  </a:lnTo>
                  <a:cubicBezTo>
                    <a:pt x="2499539" y="83326"/>
                    <a:pt x="2539480" y="60019"/>
                    <a:pt x="2575288" y="33955"/>
                  </a:cubicBezTo>
                  <a:cubicBezTo>
                    <a:pt x="2619677" y="58704"/>
                    <a:pt x="2665805" y="79485"/>
                    <a:pt x="2713229" y="96569"/>
                  </a:cubicBezTo>
                  <a:lnTo>
                    <a:pt x="2796645" y="119714"/>
                  </a:lnTo>
                  <a:lnTo>
                    <a:pt x="2796645" y="127025"/>
                  </a:lnTo>
                  <a:lnTo>
                    <a:pt x="2796645" y="182776"/>
                  </a:lnTo>
                  <a:lnTo>
                    <a:pt x="2767838" y="330549"/>
                  </a:lnTo>
                  <a:lnTo>
                    <a:pt x="2748564" y="429422"/>
                  </a:lnTo>
                  <a:lnTo>
                    <a:pt x="2630534" y="607405"/>
                  </a:lnTo>
                  <a:lnTo>
                    <a:pt x="2630534" y="933635"/>
                  </a:lnTo>
                  <a:lnTo>
                    <a:pt x="2619994" y="951127"/>
                  </a:lnTo>
                  <a:lnTo>
                    <a:pt x="2494938" y="1159066"/>
                  </a:lnTo>
                  <a:lnTo>
                    <a:pt x="2418550" y="1627420"/>
                  </a:lnTo>
                  <a:lnTo>
                    <a:pt x="2212943" y="1698701"/>
                  </a:lnTo>
                  <a:lnTo>
                    <a:pt x="2193423" y="1923913"/>
                  </a:lnTo>
                  <a:lnTo>
                    <a:pt x="2092832" y="2072378"/>
                  </a:lnTo>
                  <a:lnTo>
                    <a:pt x="2038176" y="2072378"/>
                  </a:lnTo>
                  <a:lnTo>
                    <a:pt x="1909346" y="2547074"/>
                  </a:lnTo>
                  <a:lnTo>
                    <a:pt x="1690856" y="3104638"/>
                  </a:lnTo>
                  <a:lnTo>
                    <a:pt x="1577251" y="3389324"/>
                  </a:lnTo>
                  <a:lnTo>
                    <a:pt x="1093553" y="2955954"/>
                  </a:lnTo>
                  <a:lnTo>
                    <a:pt x="1037336" y="2666677"/>
                  </a:lnTo>
                  <a:lnTo>
                    <a:pt x="992050" y="2432718"/>
                  </a:lnTo>
                  <a:lnTo>
                    <a:pt x="672578" y="2379804"/>
                  </a:lnTo>
                  <a:lnTo>
                    <a:pt x="705110" y="1963052"/>
                  </a:lnTo>
                  <a:lnTo>
                    <a:pt x="511735" y="1559200"/>
                  </a:lnTo>
                  <a:lnTo>
                    <a:pt x="501195" y="1537554"/>
                  </a:lnTo>
                  <a:lnTo>
                    <a:pt x="410493" y="1808902"/>
                  </a:lnTo>
                  <a:lnTo>
                    <a:pt x="329812" y="1369191"/>
                  </a:lnTo>
                  <a:lnTo>
                    <a:pt x="168969" y="1395867"/>
                  </a:lnTo>
                  <a:lnTo>
                    <a:pt x="200071" y="837428"/>
                  </a:lnTo>
                  <a:lnTo>
                    <a:pt x="116787" y="507043"/>
                  </a:lnTo>
                  <a:lnTo>
                    <a:pt x="106636" y="496329"/>
                  </a:lnTo>
                  <a:lnTo>
                    <a:pt x="49118" y="435981"/>
                  </a:lnTo>
                  <a:lnTo>
                    <a:pt x="31197" y="330549"/>
                  </a:lnTo>
                  <a:lnTo>
                    <a:pt x="0" y="147021"/>
                  </a:lnTo>
                  <a:lnTo>
                    <a:pt x="83760" y="130596"/>
                  </a:lnTo>
                  <a:lnTo>
                    <a:pt x="97392" y="126788"/>
                  </a:lnTo>
                  <a:lnTo>
                    <a:pt x="224384" y="91312"/>
                  </a:lnTo>
                  <a:cubicBezTo>
                    <a:pt x="352944" y="50150"/>
                    <a:pt x="440206" y="8117"/>
                    <a:pt x="440206" y="8117"/>
                  </a:cubicBezTo>
                  <a:cubicBezTo>
                    <a:pt x="440206" y="8117"/>
                    <a:pt x="467950" y="69578"/>
                    <a:pt x="582392" y="115674"/>
                  </a:cubicBezTo>
                  <a:lnTo>
                    <a:pt x="617474" y="126788"/>
                  </a:lnTo>
                  <a:lnTo>
                    <a:pt x="661933" y="140873"/>
                  </a:lnTo>
                  <a:cubicBezTo>
                    <a:pt x="722525" y="155624"/>
                    <a:pt x="798875" y="165458"/>
                    <a:pt x="894756" y="165458"/>
                  </a:cubicBezTo>
                  <a:cubicBezTo>
                    <a:pt x="990638" y="165458"/>
                    <a:pt x="1077827" y="155325"/>
                    <a:pt x="1154676" y="140126"/>
                  </a:cubicBezTo>
                  <a:lnTo>
                    <a:pt x="1209803" y="126788"/>
                  </a:lnTo>
                  <a:lnTo>
                    <a:pt x="1261991" y="114161"/>
                  </a:lnTo>
                  <a:cubicBezTo>
                    <a:pt x="1427239" y="66664"/>
                    <a:pt x="1522723" y="3334"/>
                    <a:pt x="1522723" y="3334"/>
                  </a:cubicBezTo>
                  <a:close/>
                </a:path>
              </a:pathLst>
            </a:custGeom>
            <a:solidFill>
              <a:srgbClr val="3EA3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Shape">
              <a:extLst>
                <a:ext uri="{FF2B5EF4-FFF2-40B4-BE49-F238E27FC236}">
                  <a16:creationId xmlns="" xmlns:a16="http://schemas.microsoft.com/office/drawing/2014/main" id="{D229F716-A23C-497A-9DF4-27E7442EE618}"/>
                </a:ext>
              </a:extLst>
            </p:cNvPr>
            <p:cNvSpPr/>
            <p:nvPr/>
          </p:nvSpPr>
          <p:spPr>
            <a:xfrm>
              <a:off x="5537901" y="3304181"/>
              <a:ext cx="1582995" cy="30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16" y="7094"/>
                  </a:moveTo>
                  <a:lnTo>
                    <a:pt x="14424" y="6186"/>
                  </a:lnTo>
                  <a:lnTo>
                    <a:pt x="12569" y="3467"/>
                  </a:lnTo>
                  <a:lnTo>
                    <a:pt x="9735" y="4745"/>
                  </a:lnTo>
                  <a:lnTo>
                    <a:pt x="6863" y="4000"/>
                  </a:lnTo>
                  <a:lnTo>
                    <a:pt x="6863" y="0"/>
                  </a:lnTo>
                  <a:lnTo>
                    <a:pt x="5240" y="4585"/>
                  </a:lnTo>
                  <a:lnTo>
                    <a:pt x="8964" y="7840"/>
                  </a:lnTo>
                  <a:lnTo>
                    <a:pt x="7316" y="11199"/>
                  </a:lnTo>
                  <a:lnTo>
                    <a:pt x="6863" y="9813"/>
                  </a:lnTo>
                  <a:lnTo>
                    <a:pt x="5240" y="11839"/>
                  </a:lnTo>
                  <a:lnTo>
                    <a:pt x="1872" y="10826"/>
                  </a:lnTo>
                  <a:lnTo>
                    <a:pt x="8" y="13280"/>
                  </a:lnTo>
                  <a:lnTo>
                    <a:pt x="1872" y="13708"/>
                  </a:lnTo>
                  <a:lnTo>
                    <a:pt x="0" y="16495"/>
                  </a:lnTo>
                  <a:lnTo>
                    <a:pt x="762" y="18539"/>
                  </a:lnTo>
                  <a:lnTo>
                    <a:pt x="7367" y="21600"/>
                  </a:lnTo>
                  <a:lnTo>
                    <a:pt x="8917" y="19589"/>
                  </a:lnTo>
                  <a:lnTo>
                    <a:pt x="11899" y="15651"/>
                  </a:lnTo>
                  <a:lnTo>
                    <a:pt x="13657" y="12298"/>
                  </a:lnTo>
                  <a:lnTo>
                    <a:pt x="14403" y="12298"/>
                  </a:lnTo>
                  <a:lnTo>
                    <a:pt x="15775" y="11252"/>
                  </a:lnTo>
                  <a:lnTo>
                    <a:pt x="16046" y="9660"/>
                  </a:lnTo>
                  <a:lnTo>
                    <a:pt x="18847" y="9155"/>
                  </a:lnTo>
                  <a:lnTo>
                    <a:pt x="19893" y="5846"/>
                  </a:lnTo>
                  <a:lnTo>
                    <a:pt x="21600" y="4377"/>
                  </a:lnTo>
                  <a:lnTo>
                    <a:pt x="17516" y="4960"/>
                  </a:lnTo>
                  <a:close/>
                </a:path>
              </a:pathLst>
            </a:custGeom>
            <a:solidFill>
              <a:srgbClr val="2083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1" name="Shape">
              <a:extLst>
                <a:ext uri="{FF2B5EF4-FFF2-40B4-BE49-F238E27FC236}">
                  <a16:creationId xmlns="" xmlns:a16="http://schemas.microsoft.com/office/drawing/2014/main" id="{6C68552B-8EB4-4A74-9B62-C27D932C7AD0}"/>
                </a:ext>
              </a:extLst>
            </p:cNvPr>
            <p:cNvSpPr/>
            <p:nvPr/>
          </p:nvSpPr>
          <p:spPr>
            <a:xfrm>
              <a:off x="4606544" y="3304181"/>
              <a:ext cx="455125" cy="1477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76" y="5080"/>
                  </a:moveTo>
                  <a:lnTo>
                    <a:pt x="12642" y="0"/>
                  </a:lnTo>
                  <a:lnTo>
                    <a:pt x="0" y="2402"/>
                  </a:lnTo>
                  <a:lnTo>
                    <a:pt x="501" y="2560"/>
                  </a:lnTo>
                  <a:lnTo>
                    <a:pt x="4435" y="7391"/>
                  </a:lnTo>
                  <a:lnTo>
                    <a:pt x="2962" y="15558"/>
                  </a:lnTo>
                  <a:lnTo>
                    <a:pt x="10594" y="15172"/>
                  </a:lnTo>
                  <a:lnTo>
                    <a:pt x="14425" y="21600"/>
                  </a:lnTo>
                  <a:lnTo>
                    <a:pt x="18727" y="17632"/>
                  </a:lnTo>
                  <a:lnTo>
                    <a:pt x="19228" y="17955"/>
                  </a:lnTo>
                  <a:lnTo>
                    <a:pt x="21600" y="3509"/>
                  </a:lnTo>
                  <a:close/>
                </a:path>
              </a:pathLst>
            </a:custGeom>
            <a:solidFill>
              <a:srgbClr val="2F94C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2" name="Shape">
              <a:extLst>
                <a:ext uri="{FF2B5EF4-FFF2-40B4-BE49-F238E27FC236}">
                  <a16:creationId xmlns="" xmlns:a16="http://schemas.microsoft.com/office/drawing/2014/main" id="{B1D00586-86F8-4F1B-A435-FF537334BF7B}"/>
                </a:ext>
              </a:extLst>
            </p:cNvPr>
            <p:cNvSpPr/>
            <p:nvPr/>
          </p:nvSpPr>
          <p:spPr>
            <a:xfrm>
              <a:off x="5364340" y="3757990"/>
              <a:ext cx="339327" cy="770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596"/>
                  </a:moveTo>
                  <a:lnTo>
                    <a:pt x="11245" y="0"/>
                  </a:lnTo>
                  <a:lnTo>
                    <a:pt x="13102" y="6564"/>
                  </a:lnTo>
                  <a:lnTo>
                    <a:pt x="21600" y="4867"/>
                  </a:lnTo>
                  <a:lnTo>
                    <a:pt x="10790" y="21600"/>
                  </a:lnTo>
                  <a:close/>
                </a:path>
              </a:pathLst>
            </a:custGeom>
            <a:solidFill>
              <a:srgbClr val="44AD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3" name="Shape">
              <a:extLst>
                <a:ext uri="{FF2B5EF4-FFF2-40B4-BE49-F238E27FC236}">
                  <a16:creationId xmlns="" xmlns:a16="http://schemas.microsoft.com/office/drawing/2014/main" id="{1B676C5F-AAD8-4CC1-838E-9F4491161FEC}"/>
                </a:ext>
              </a:extLst>
            </p:cNvPr>
            <p:cNvSpPr/>
            <p:nvPr/>
          </p:nvSpPr>
          <p:spPr>
            <a:xfrm>
              <a:off x="6856178" y="3222951"/>
              <a:ext cx="266992" cy="26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7" y="8645"/>
                  </a:moveTo>
                  <a:lnTo>
                    <a:pt x="0" y="21600"/>
                  </a:lnTo>
                  <a:lnTo>
                    <a:pt x="21600" y="11104"/>
                  </a:lnTo>
                  <a:lnTo>
                    <a:pt x="14492" y="0"/>
                  </a:lnTo>
                  <a:close/>
                </a:path>
              </a:pathLst>
            </a:custGeom>
            <a:solidFill>
              <a:srgbClr val="2083B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3" name="Group 63">
              <a:extLst>
                <a:ext uri="{FF2B5EF4-FFF2-40B4-BE49-F238E27FC236}">
                  <a16:creationId xmlns="" xmlns:a16="http://schemas.microsoft.com/office/drawing/2014/main" id="{4DDACEBD-DBB3-432A-B4EA-BCDCB189793D}"/>
                </a:ext>
              </a:extLst>
            </p:cNvPr>
            <p:cNvGrpSpPr/>
            <p:nvPr/>
          </p:nvGrpSpPr>
          <p:grpSpPr>
            <a:xfrm>
              <a:off x="5347659" y="4761159"/>
              <a:ext cx="440392" cy="530063"/>
              <a:chOff x="3863481" y="3960327"/>
              <a:chExt cx="577850" cy="695510"/>
            </a:xfrm>
          </p:grpSpPr>
          <p:sp>
            <p:nvSpPr>
              <p:cNvPr id="65" name="Freeform 80">
                <a:extLst>
                  <a:ext uri="{FF2B5EF4-FFF2-40B4-BE49-F238E27FC236}">
                    <a16:creationId xmlns="" xmlns:a16="http://schemas.microsoft.com/office/drawing/2014/main" id="{88701793-9C20-49DE-9F9D-B3FBEC592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2304" y="4017907"/>
                <a:ext cx="217488" cy="637930"/>
              </a:xfrm>
              <a:custGeom>
                <a:avLst/>
                <a:gdLst>
                  <a:gd name="T0" fmla="*/ 455 w 546"/>
                  <a:gd name="T1" fmla="*/ 1684 h 1684"/>
                  <a:gd name="T2" fmla="*/ 36 w 546"/>
                  <a:gd name="T3" fmla="*/ 136 h 1684"/>
                  <a:gd name="T4" fmla="*/ 0 w 546"/>
                  <a:gd name="T5" fmla="*/ 0 h 1684"/>
                  <a:gd name="T6" fmla="*/ 546 w 546"/>
                  <a:gd name="T7" fmla="*/ 509 h 1684"/>
                  <a:gd name="T8" fmla="*/ 455 w 546"/>
                  <a:gd name="T9" fmla="*/ 1684 h 1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6" h="1684">
                    <a:moveTo>
                      <a:pt x="455" y="1684"/>
                    </a:moveTo>
                    <a:lnTo>
                      <a:pt x="36" y="136"/>
                    </a:lnTo>
                    <a:lnTo>
                      <a:pt x="0" y="0"/>
                    </a:lnTo>
                    <a:lnTo>
                      <a:pt x="546" y="509"/>
                    </a:lnTo>
                    <a:lnTo>
                      <a:pt x="455" y="1684"/>
                    </a:lnTo>
                    <a:close/>
                  </a:path>
                </a:pathLst>
              </a:custGeom>
              <a:solidFill>
                <a:srgbClr val="2083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83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="" xmlns:a16="http://schemas.microsoft.com/office/drawing/2014/main" id="{483D09D2-D3B9-4B5B-99AD-51DEB5B45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4456" y="4054274"/>
                <a:ext cx="396875" cy="601563"/>
              </a:xfrm>
              <a:custGeom>
                <a:avLst/>
                <a:gdLst>
                  <a:gd name="T0" fmla="*/ 0 w 1002"/>
                  <a:gd name="T1" fmla="*/ 1589 h 1589"/>
                  <a:gd name="T2" fmla="*/ 91 w 1002"/>
                  <a:gd name="T3" fmla="*/ 414 h 1589"/>
                  <a:gd name="T4" fmla="*/ 1002 w 1002"/>
                  <a:gd name="T5" fmla="*/ 0 h 1589"/>
                  <a:gd name="T6" fmla="*/ 360 w 1002"/>
                  <a:gd name="T7" fmla="*/ 1572 h 1589"/>
                  <a:gd name="T8" fmla="*/ 0 w 1002"/>
                  <a:gd name="T9" fmla="*/ 1589 h 1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2" h="1589">
                    <a:moveTo>
                      <a:pt x="0" y="1589"/>
                    </a:moveTo>
                    <a:lnTo>
                      <a:pt x="91" y="414"/>
                    </a:lnTo>
                    <a:lnTo>
                      <a:pt x="1002" y="0"/>
                    </a:lnTo>
                    <a:lnTo>
                      <a:pt x="360" y="1572"/>
                    </a:lnTo>
                    <a:lnTo>
                      <a:pt x="0" y="1589"/>
                    </a:lnTo>
                    <a:close/>
                  </a:path>
                </a:pathLst>
              </a:custGeom>
              <a:solidFill>
                <a:srgbClr val="2083B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83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="" xmlns:a16="http://schemas.microsoft.com/office/drawing/2014/main" id="{84252830-68BA-4298-A99B-E50A5AED8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481" y="3960327"/>
                <a:ext cx="577850" cy="250020"/>
              </a:xfrm>
              <a:custGeom>
                <a:avLst/>
                <a:gdLst>
                  <a:gd name="T0" fmla="*/ 546 w 1457"/>
                  <a:gd name="T1" fmla="*/ 661 h 661"/>
                  <a:gd name="T2" fmla="*/ 546 w 1457"/>
                  <a:gd name="T3" fmla="*/ 661 h 661"/>
                  <a:gd name="T4" fmla="*/ 0 w 1457"/>
                  <a:gd name="T5" fmla="*/ 152 h 661"/>
                  <a:gd name="T6" fmla="*/ 119 w 1457"/>
                  <a:gd name="T7" fmla="*/ 138 h 661"/>
                  <a:gd name="T8" fmla="*/ 1323 w 1457"/>
                  <a:gd name="T9" fmla="*/ 0 h 661"/>
                  <a:gd name="T10" fmla="*/ 1457 w 1457"/>
                  <a:gd name="T11" fmla="*/ 247 h 661"/>
                  <a:gd name="T12" fmla="*/ 546 w 1457"/>
                  <a:gd name="T13" fmla="*/ 661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7" h="661">
                    <a:moveTo>
                      <a:pt x="546" y="661"/>
                    </a:moveTo>
                    <a:lnTo>
                      <a:pt x="546" y="661"/>
                    </a:lnTo>
                    <a:lnTo>
                      <a:pt x="0" y="152"/>
                    </a:lnTo>
                    <a:lnTo>
                      <a:pt x="119" y="138"/>
                    </a:lnTo>
                    <a:lnTo>
                      <a:pt x="1323" y="0"/>
                    </a:lnTo>
                    <a:lnTo>
                      <a:pt x="1457" y="247"/>
                    </a:lnTo>
                    <a:lnTo>
                      <a:pt x="546" y="661"/>
                    </a:lnTo>
                    <a:close/>
                  </a:path>
                </a:pathLst>
              </a:custGeom>
              <a:solidFill>
                <a:srgbClr val="44ADE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783">
                  <a:defRPr/>
                </a:pPr>
                <a:endParaRPr lang="en-US" sz="14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46" name="Shape">
              <a:extLst>
                <a:ext uri="{FF2B5EF4-FFF2-40B4-BE49-F238E27FC236}">
                  <a16:creationId xmlns="" xmlns:a16="http://schemas.microsoft.com/office/drawing/2014/main" id="{4FB62E69-F5B2-4D59-A759-8081A2111207}"/>
                </a:ext>
              </a:extLst>
            </p:cNvPr>
            <p:cNvSpPr/>
            <p:nvPr/>
          </p:nvSpPr>
          <p:spPr>
            <a:xfrm>
              <a:off x="6199098" y="4516025"/>
              <a:ext cx="339327" cy="50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27" y="8645"/>
                  </a:moveTo>
                  <a:lnTo>
                    <a:pt x="0" y="21600"/>
                  </a:lnTo>
                  <a:lnTo>
                    <a:pt x="21600" y="11104"/>
                  </a:lnTo>
                  <a:lnTo>
                    <a:pt x="14492" y="0"/>
                  </a:lnTo>
                  <a:close/>
                </a:path>
              </a:pathLst>
            </a:custGeom>
            <a:solidFill>
              <a:srgbClr val="44ADE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68" name="Title 1">
            <a:extLst>
              <a:ext uri="{FF2B5EF4-FFF2-40B4-BE49-F238E27FC236}">
                <a16:creationId xmlns="" xmlns:a16="http://schemas.microsoft.com/office/drawing/2014/main" id="{7104C851-FAE1-426D-B36A-2782F3050E54}"/>
              </a:ext>
            </a:extLst>
          </p:cNvPr>
          <p:cNvSpPr txBox="1">
            <a:spLocks/>
          </p:cNvSpPr>
          <p:nvPr/>
        </p:nvSpPr>
        <p:spPr>
          <a:xfrm>
            <a:off x="785786" y="142858"/>
            <a:ext cx="6786610" cy="428610"/>
          </a:xfrm>
          <a:prstGeom prst="rect">
            <a:avLst/>
          </a:prstGeom>
        </p:spPr>
        <p:txBody>
          <a:bodyPr lIns="0" tIns="45719" rIns="0" bIns="45719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lvl="0" algn="l"/>
            <a:r>
              <a:rPr lang="ru-RU" sz="1200" b="1" dirty="0">
                <a:solidFill>
                  <a:srgbClr val="0B3EA2"/>
                </a:solidFill>
                <a:latin typeface="+mn-lt"/>
              </a:rPr>
              <a:t>Национальная экосистема данных не ограничивается только государственными данными</a:t>
            </a:r>
            <a:endParaRPr lang="en-US" sz="1200" b="1" dirty="0">
              <a:solidFill>
                <a:srgbClr val="0B3EA2"/>
              </a:solidFill>
              <a:latin typeface="+mn-lt"/>
            </a:endParaRPr>
          </a:p>
        </p:txBody>
      </p:sp>
      <p:grpSp>
        <p:nvGrpSpPr>
          <p:cNvPr id="4" name="Группа 70"/>
          <p:cNvGrpSpPr/>
          <p:nvPr/>
        </p:nvGrpSpPr>
        <p:grpSpPr>
          <a:xfrm>
            <a:off x="214282" y="71421"/>
            <a:ext cx="500988" cy="457159"/>
            <a:chOff x="0" y="428610"/>
            <a:chExt cx="500988" cy="457159"/>
          </a:xfrm>
        </p:grpSpPr>
        <p:sp>
          <p:nvSpPr>
            <p:cNvPr id="69" name="Freeform 8">
              <a:extLst>
                <a:ext uri="{FF2B5EF4-FFF2-40B4-BE49-F238E27FC236}">
                  <a16:creationId xmlns=""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8610"/>
              <a:ext cx="433888" cy="457159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70" name="Freeform 14">
              <a:extLst>
                <a:ext uri="{FF2B5EF4-FFF2-40B4-BE49-F238E27FC236}">
                  <a16:creationId xmlns=""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" y="507390"/>
              <a:ext cx="264263" cy="273648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72" name="TextBox 212">
            <a:extLst>
              <a:ext uri="{FF2B5EF4-FFF2-40B4-BE49-F238E27FC236}">
                <a16:creationId xmlns="" xmlns:a16="http://schemas.microsoft.com/office/drawing/2014/main" id="{BF471206-E72E-4B22-83A0-0F8B271A8645}"/>
              </a:ext>
            </a:extLst>
          </p:cNvPr>
          <p:cNvSpPr txBox="1">
            <a:spLocks/>
          </p:cNvSpPr>
          <p:nvPr/>
        </p:nvSpPr>
        <p:spPr bwMode="auto">
          <a:xfrm>
            <a:off x="-719147" y="1028293"/>
            <a:ext cx="3249209" cy="249587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just"/>
            <a:r>
              <a:rPr lang="ru-RU" sz="1400" b="1" dirty="0">
                <a:solidFill>
                  <a:schemeClr val="tx1"/>
                </a:solidFill>
              </a:rPr>
              <a:t>Первичные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статистические </a:t>
            </a:r>
          </a:p>
          <a:p>
            <a:pPr algn="just"/>
            <a:r>
              <a:rPr lang="ru-RU" sz="1400" b="1" dirty="0" smtClean="0">
                <a:solidFill>
                  <a:schemeClr val="tx1"/>
                </a:solidFill>
              </a:rPr>
              <a:t>данные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4" name="TextBox 212">
            <a:extLst>
              <a:ext uri="{FF2B5EF4-FFF2-40B4-BE49-F238E27FC236}">
                <a16:creationId xmlns="" xmlns:a16="http://schemas.microsoft.com/office/drawing/2014/main" id="{BF471206-E72E-4B22-83A0-0F8B271A8645}"/>
              </a:ext>
            </a:extLst>
          </p:cNvPr>
          <p:cNvSpPr txBox="1">
            <a:spLocks/>
          </p:cNvSpPr>
          <p:nvPr/>
        </p:nvSpPr>
        <p:spPr bwMode="auto">
          <a:xfrm>
            <a:off x="159479" y="4086826"/>
            <a:ext cx="2022344" cy="500066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</a:rPr>
              <a:t>Альтернативные </a:t>
            </a:r>
          </a:p>
          <a:p>
            <a:pPr algn="ctr"/>
            <a:r>
              <a:rPr lang="kk-KZ" sz="1600" b="1" dirty="0">
                <a:solidFill>
                  <a:schemeClr val="bg1"/>
                </a:solidFill>
              </a:rPr>
              <a:t>данные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5" name="Равнобедренный треугольник 74"/>
          <p:cNvSpPr/>
          <p:nvPr/>
        </p:nvSpPr>
        <p:spPr>
          <a:xfrm>
            <a:off x="2626033" y="1564036"/>
            <a:ext cx="2231717" cy="3579464"/>
          </a:xfrm>
          <a:prstGeom prst="triangle">
            <a:avLst>
              <a:gd name="adj" fmla="val 5439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 dirty="0"/>
          </a:p>
        </p:txBody>
      </p:sp>
      <p:sp>
        <p:nvSpPr>
          <p:cNvPr id="41" name="TextBox 229"/>
          <p:cNvSpPr txBox="1">
            <a:spLocks noChangeArrowheads="1"/>
          </p:cNvSpPr>
          <p:nvPr/>
        </p:nvSpPr>
        <p:spPr bwMode="auto">
          <a:xfrm>
            <a:off x="3948287" y="1873563"/>
            <a:ext cx="4992637" cy="44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lvl="0" algn="just"/>
            <a:r>
              <a:rPr lang="ru-RU" sz="1200" b="1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Альтернативные данные</a:t>
            </a:r>
            <a:r>
              <a:rPr lang="ru-RU" sz="900" b="1" dirty="0" smtClean="0"/>
              <a:t> </a:t>
            </a:r>
            <a:r>
              <a:rPr lang="ru-RU" sz="900" b="1" dirty="0"/>
              <a:t>– </a:t>
            </a:r>
            <a:r>
              <a:rPr lang="ru-RU" sz="1100" dirty="0">
                <a:latin typeface="+mn-lt"/>
              </a:rPr>
              <a:t>данные, не являющиеся первичными статистическими или административными данными</a:t>
            </a:r>
          </a:p>
        </p:txBody>
      </p:sp>
      <p:sp>
        <p:nvSpPr>
          <p:cNvPr id="73" name="TextBox 212">
            <a:extLst>
              <a:ext uri="{FF2B5EF4-FFF2-40B4-BE49-F238E27FC236}">
                <a16:creationId xmlns="" xmlns:a16="http://schemas.microsoft.com/office/drawing/2014/main" id="{BF471206-E72E-4B22-83A0-0F8B271A8645}"/>
              </a:ext>
            </a:extLst>
          </p:cNvPr>
          <p:cNvSpPr txBox="1">
            <a:spLocks/>
          </p:cNvSpPr>
          <p:nvPr/>
        </p:nvSpPr>
        <p:spPr bwMode="auto">
          <a:xfrm>
            <a:off x="1098603" y="1940522"/>
            <a:ext cx="1601023" cy="357190"/>
          </a:xfrm>
          <a:prstGeom prst="rect">
            <a:avLst/>
          </a:prstGeom>
          <a:noFill/>
        </p:spPr>
        <p:txBody>
          <a:bodyPr wrap="none" lIns="0" tIns="0" rIns="0" bIns="0" anchor="b" anchorCtr="1">
            <a:noAutofit/>
          </a:bodyPr>
          <a:lstStyle/>
          <a:p>
            <a:pPr algn="ctr"/>
            <a:r>
              <a:rPr lang="kk-KZ" sz="1400" b="1" dirty="0">
                <a:solidFill>
                  <a:schemeClr val="bg1"/>
                </a:solidFill>
              </a:rPr>
              <a:t>Административные </a:t>
            </a:r>
          </a:p>
          <a:p>
            <a:pPr algn="ctr"/>
            <a:r>
              <a:rPr lang="kk-KZ" sz="1400" b="1" dirty="0">
                <a:solidFill>
                  <a:schemeClr val="bg1"/>
                </a:solidFill>
              </a:rPr>
              <a:t>данные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77" name="TextBox 229"/>
          <p:cNvSpPr txBox="1">
            <a:spLocks noChangeArrowheads="1"/>
          </p:cNvSpPr>
          <p:nvPr/>
        </p:nvSpPr>
        <p:spPr bwMode="auto">
          <a:xfrm>
            <a:off x="3917507" y="571468"/>
            <a:ext cx="5054199" cy="1123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lvl="0" algn="just"/>
            <a:r>
              <a:rPr lang="ru-RU" sz="1200" b="1" dirty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Административные данные – </a:t>
            </a:r>
            <a:r>
              <a:rPr lang="ru-RU" sz="1100" dirty="0">
                <a:latin typeface="+mn-lt"/>
              </a:rPr>
              <a:t>индивидуальные количественные (измеряемые с помощью чисел) и (или) качественные (выстроенные по определенному принципу и (или) признаку) данные по физическому или юридическому лицу и данные похозяйственного учета, формируемые административными источниками, за исключением первичных статистических данных</a:t>
            </a:r>
          </a:p>
        </p:txBody>
      </p:sp>
      <p:grpSp>
        <p:nvGrpSpPr>
          <p:cNvPr id="76" name="Группа 75"/>
          <p:cNvGrpSpPr/>
          <p:nvPr/>
        </p:nvGrpSpPr>
        <p:grpSpPr>
          <a:xfrm>
            <a:off x="3340421" y="2641167"/>
            <a:ext cx="5894715" cy="2216600"/>
            <a:chOff x="3228242" y="721802"/>
            <a:chExt cx="5905346" cy="1919078"/>
          </a:xfrm>
        </p:grpSpPr>
        <p:grpSp>
          <p:nvGrpSpPr>
            <p:cNvPr id="79" name="Группа 78"/>
            <p:cNvGrpSpPr/>
            <p:nvPr/>
          </p:nvGrpSpPr>
          <p:grpSpPr>
            <a:xfrm>
              <a:off x="4917284" y="1174435"/>
              <a:ext cx="1263702" cy="492438"/>
              <a:chOff x="4703201" y="2954235"/>
              <a:chExt cx="1263702" cy="492438"/>
            </a:xfrm>
          </p:grpSpPr>
          <p:sp>
            <p:nvSpPr>
              <p:cNvPr id="164" name="Прямоугольник 163">
                <a:extLst>
                  <a:ext uri="{FF2B5EF4-FFF2-40B4-BE49-F238E27FC236}">
                    <a16:creationId xmlns:a16="http://schemas.microsoft.com/office/drawing/2014/main" xmlns="" id="{FB0B3854-0A44-4426-A941-7674D4E549CD}"/>
                  </a:ext>
                </a:extLst>
              </p:cNvPr>
              <p:cNvSpPr/>
              <p:nvPr/>
            </p:nvSpPr>
            <p:spPr>
              <a:xfrm>
                <a:off x="5055441" y="2954235"/>
                <a:ext cx="911462" cy="49243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образования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 науки</a:t>
                </a:r>
              </a:p>
            </p:txBody>
          </p:sp>
          <p:pic>
            <p:nvPicPr>
              <p:cNvPr id="165" name="Picture 7" descr="C:\Users\admin\Desktop\3976555.png">
                <a:extLst>
                  <a:ext uri="{FF2B5EF4-FFF2-40B4-BE49-F238E27FC236}">
                    <a16:creationId xmlns:a16="http://schemas.microsoft.com/office/drawing/2014/main" xmlns="" id="{79E8744E-4C71-4565-B7A9-65141370A7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03201" y="3050511"/>
                <a:ext cx="278731" cy="296277"/>
              </a:xfrm>
              <a:prstGeom prst="rect">
                <a:avLst/>
              </a:prstGeom>
              <a:noFill/>
            </p:spPr>
          </p:pic>
        </p:grpSp>
        <p:grpSp>
          <p:nvGrpSpPr>
            <p:cNvPr id="80" name="Группа 79"/>
            <p:cNvGrpSpPr/>
            <p:nvPr/>
          </p:nvGrpSpPr>
          <p:grpSpPr>
            <a:xfrm>
              <a:off x="6112054" y="2156203"/>
              <a:ext cx="1255510" cy="387794"/>
              <a:chOff x="6052398" y="4125725"/>
              <a:chExt cx="1255510" cy="387794"/>
            </a:xfrm>
          </p:grpSpPr>
          <p:sp>
            <p:nvSpPr>
              <p:cNvPr id="162" name="Прямоугольник 161">
                <a:extLst>
                  <a:ext uri="{FF2B5EF4-FFF2-40B4-BE49-F238E27FC236}">
                    <a16:creationId xmlns:a16="http://schemas.microsoft.com/office/drawing/2014/main" xmlns="" id="{9CFEFC7E-E49E-4207-A21F-B93800F550C9}"/>
                  </a:ext>
                </a:extLst>
              </p:cNvPr>
              <p:cNvSpPr/>
              <p:nvPr/>
            </p:nvSpPr>
            <p:spPr>
              <a:xfrm>
                <a:off x="6495833" y="4125725"/>
                <a:ext cx="812075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энергетики</a:t>
                </a:r>
              </a:p>
            </p:txBody>
          </p:sp>
          <p:pic>
            <p:nvPicPr>
              <p:cNvPr id="163" name="Picture 20" descr="C:\Users\admin\Desktop\download.png">
                <a:extLst>
                  <a:ext uri="{FF2B5EF4-FFF2-40B4-BE49-F238E27FC236}">
                    <a16:creationId xmlns:a16="http://schemas.microsoft.com/office/drawing/2014/main" xmlns="" id="{F963C0D0-3867-42F0-B8D4-3D15FC0A2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52398" y="4125725"/>
                <a:ext cx="548791" cy="387794"/>
              </a:xfrm>
              <a:prstGeom prst="rect">
                <a:avLst/>
              </a:prstGeom>
              <a:noFill/>
            </p:spPr>
          </p:pic>
        </p:grpSp>
        <p:grpSp>
          <p:nvGrpSpPr>
            <p:cNvPr id="81" name="Группа 80"/>
            <p:cNvGrpSpPr/>
            <p:nvPr/>
          </p:nvGrpSpPr>
          <p:grpSpPr>
            <a:xfrm>
              <a:off x="6280947" y="1657787"/>
              <a:ext cx="1264951" cy="492438"/>
              <a:chOff x="6190512" y="3593983"/>
              <a:chExt cx="1264951" cy="492438"/>
            </a:xfrm>
          </p:grpSpPr>
          <p:sp>
            <p:nvSpPr>
              <p:cNvPr id="160" name="Прямоугольник 159">
                <a:extLst>
                  <a:ext uri="{FF2B5EF4-FFF2-40B4-BE49-F238E27FC236}">
                    <a16:creationId xmlns:a16="http://schemas.microsoft.com/office/drawing/2014/main" xmlns="" id="{4DE6A439-B4EA-4214-87AB-6A2D897D1B97}"/>
                  </a:ext>
                </a:extLst>
              </p:cNvPr>
              <p:cNvSpPr/>
              <p:nvPr/>
            </p:nvSpPr>
            <p:spPr>
              <a:xfrm>
                <a:off x="6473469" y="3593983"/>
                <a:ext cx="981994" cy="49243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транспортных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средств</a:t>
                </a:r>
              </a:p>
            </p:txBody>
          </p:sp>
          <p:pic>
            <p:nvPicPr>
              <p:cNvPr id="161" name="Picture 24" descr="C:\Users\admin\Desktop\images786.png">
                <a:extLst>
                  <a:ext uri="{FF2B5EF4-FFF2-40B4-BE49-F238E27FC236}">
                    <a16:creationId xmlns:a16="http://schemas.microsoft.com/office/drawing/2014/main" xmlns="" id="{E644F436-C979-4E80-B3B7-0BA2237681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90512" y="3662265"/>
                <a:ext cx="320542" cy="340719"/>
              </a:xfrm>
              <a:prstGeom prst="rect">
                <a:avLst/>
              </a:prstGeom>
              <a:noFill/>
            </p:spPr>
          </p:pic>
        </p:grpSp>
        <p:grpSp>
          <p:nvGrpSpPr>
            <p:cNvPr id="82" name="Группа 81"/>
            <p:cNvGrpSpPr/>
            <p:nvPr/>
          </p:nvGrpSpPr>
          <p:grpSpPr>
            <a:xfrm>
              <a:off x="3376805" y="2149929"/>
              <a:ext cx="1441557" cy="369328"/>
              <a:chOff x="3155093" y="4196370"/>
              <a:chExt cx="1441557" cy="369328"/>
            </a:xfrm>
          </p:grpSpPr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xmlns="" id="{700A687F-F142-48C8-A5BC-D61E2BB0D6FE}"/>
                  </a:ext>
                </a:extLst>
              </p:cNvPr>
              <p:cNvSpPr/>
              <p:nvPr/>
            </p:nvSpPr>
            <p:spPr>
              <a:xfrm>
                <a:off x="3478401" y="4196370"/>
                <a:ext cx="1118249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дорог и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инфраструктуры</a:t>
                </a:r>
              </a:p>
            </p:txBody>
          </p:sp>
          <p:pic>
            <p:nvPicPr>
              <p:cNvPr id="159" name="Picture 25" descr="C:\Users\admin\Desktop\Road-icon.png">
                <a:extLst>
                  <a:ext uri="{FF2B5EF4-FFF2-40B4-BE49-F238E27FC236}">
                    <a16:creationId xmlns:a16="http://schemas.microsoft.com/office/drawing/2014/main" xmlns="" id="{015C6E2C-5794-4E5A-833D-306763E0A1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155093" y="4196370"/>
                <a:ext cx="340672" cy="362116"/>
              </a:xfrm>
              <a:prstGeom prst="rect">
                <a:avLst/>
              </a:prstGeom>
              <a:noFill/>
            </p:spPr>
          </p:pic>
        </p:grpSp>
        <p:grpSp>
          <p:nvGrpSpPr>
            <p:cNvPr id="83" name="Группа 82"/>
            <p:cNvGrpSpPr/>
            <p:nvPr/>
          </p:nvGrpSpPr>
          <p:grpSpPr>
            <a:xfrm>
              <a:off x="4797740" y="725418"/>
              <a:ext cx="1314314" cy="498733"/>
              <a:chOff x="4596650" y="2504969"/>
              <a:chExt cx="1314314" cy="498733"/>
            </a:xfrm>
          </p:grpSpPr>
          <p:sp>
            <p:nvSpPr>
              <p:cNvPr id="156" name="Прямоугольник 155">
                <a:extLst>
                  <a:ext uri="{FF2B5EF4-FFF2-40B4-BE49-F238E27FC236}">
                    <a16:creationId xmlns:a16="http://schemas.microsoft.com/office/drawing/2014/main" xmlns="" id="{1214EBFE-D693-47BD-86CB-374EFCE91915}"/>
                  </a:ext>
                </a:extLst>
              </p:cNvPr>
              <p:cNvSpPr/>
              <p:nvPr/>
            </p:nvSpPr>
            <p:spPr>
              <a:xfrm>
                <a:off x="5053708" y="2576409"/>
                <a:ext cx="857256" cy="369328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населения</a:t>
                </a:r>
              </a:p>
            </p:txBody>
          </p:sp>
          <p:pic>
            <p:nvPicPr>
              <p:cNvPr id="157" name="Picture 27" descr="C:\Users\admin\Desktop\images.png">
                <a:extLst>
                  <a:ext uri="{FF2B5EF4-FFF2-40B4-BE49-F238E27FC236}">
                    <a16:creationId xmlns:a16="http://schemas.microsoft.com/office/drawing/2014/main" xmlns="" id="{4993A890-E9C5-4D09-8578-9325639031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596650" y="2504969"/>
                <a:ext cx="469198" cy="498733"/>
              </a:xfrm>
              <a:prstGeom prst="rect">
                <a:avLst/>
              </a:prstGeom>
              <a:noFill/>
            </p:spPr>
          </p:pic>
        </p:grpSp>
        <p:grpSp>
          <p:nvGrpSpPr>
            <p:cNvPr id="84" name="Группа 83"/>
            <p:cNvGrpSpPr/>
            <p:nvPr/>
          </p:nvGrpSpPr>
          <p:grpSpPr>
            <a:xfrm>
              <a:off x="7545898" y="780193"/>
              <a:ext cx="1364287" cy="369328"/>
              <a:chOff x="5570954" y="3305217"/>
              <a:chExt cx="1364287" cy="369328"/>
            </a:xfrm>
          </p:grpSpPr>
          <p:sp>
            <p:nvSpPr>
              <p:cNvPr id="154" name="Прямоугольник 153">
                <a:extLst>
                  <a:ext uri="{FF2B5EF4-FFF2-40B4-BE49-F238E27FC236}">
                    <a16:creationId xmlns:a16="http://schemas.microsoft.com/office/drawing/2014/main" xmlns="" id="{AC27AACA-6B38-47DE-B763-DED666EF41EF}"/>
                  </a:ext>
                </a:extLst>
              </p:cNvPr>
              <p:cNvSpPr/>
              <p:nvPr/>
            </p:nvSpPr>
            <p:spPr>
              <a:xfrm>
                <a:off x="5881115" y="3305217"/>
                <a:ext cx="1054126" cy="369328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строительства</a:t>
                </a:r>
              </a:p>
            </p:txBody>
          </p:sp>
          <p:pic>
            <p:nvPicPr>
              <p:cNvPr id="155" name="Picture 28" descr="C:\Users\admin\Desktop\download.png">
                <a:extLst>
                  <a:ext uri="{FF2B5EF4-FFF2-40B4-BE49-F238E27FC236}">
                    <a16:creationId xmlns:a16="http://schemas.microsoft.com/office/drawing/2014/main" xmlns="" id="{F612BC65-D5AE-417C-AF74-EF2105F4CF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570954" y="3308077"/>
                <a:ext cx="320542" cy="340719"/>
              </a:xfrm>
              <a:prstGeom prst="rect">
                <a:avLst/>
              </a:prstGeom>
              <a:noFill/>
            </p:spPr>
          </p:pic>
        </p:grpSp>
        <p:grpSp>
          <p:nvGrpSpPr>
            <p:cNvPr id="85" name="Группа 84"/>
            <p:cNvGrpSpPr/>
            <p:nvPr/>
          </p:nvGrpSpPr>
          <p:grpSpPr>
            <a:xfrm>
              <a:off x="3377524" y="1209440"/>
              <a:ext cx="958662" cy="370289"/>
              <a:chOff x="7870848" y="2357436"/>
              <a:chExt cx="958662" cy="370289"/>
            </a:xfrm>
          </p:grpSpPr>
          <p:sp>
            <p:nvSpPr>
              <p:cNvPr id="152" name="Прямоугольник 151">
                <a:extLst>
                  <a:ext uri="{FF2B5EF4-FFF2-40B4-BE49-F238E27FC236}">
                    <a16:creationId xmlns:a16="http://schemas.microsoft.com/office/drawing/2014/main" xmlns="" id="{6E9079A7-74DB-44E3-B842-A8957BC8D738}"/>
                  </a:ext>
                </a:extLst>
              </p:cNvPr>
              <p:cNvSpPr/>
              <p:nvPr/>
            </p:nvSpPr>
            <p:spPr>
              <a:xfrm>
                <a:off x="8169720" y="2357436"/>
                <a:ext cx="659790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бизнеса</a:t>
                </a:r>
              </a:p>
            </p:txBody>
          </p:sp>
          <p:pic>
            <p:nvPicPr>
              <p:cNvPr id="153" name="Picture 30" descr="C:\Users\admin\Desktop\656302.png">
                <a:extLst>
                  <a:ext uri="{FF2B5EF4-FFF2-40B4-BE49-F238E27FC236}">
                    <a16:creationId xmlns:a16="http://schemas.microsoft.com/office/drawing/2014/main" xmlns="" id="{0817F60E-B7B4-40CB-9CAA-CA80052749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870848" y="2395536"/>
                <a:ext cx="312516" cy="332189"/>
              </a:xfrm>
              <a:prstGeom prst="rect">
                <a:avLst/>
              </a:prstGeom>
              <a:noFill/>
            </p:spPr>
          </p:pic>
        </p:grpSp>
        <p:grpSp>
          <p:nvGrpSpPr>
            <p:cNvPr id="86" name="Группа 85"/>
            <p:cNvGrpSpPr/>
            <p:nvPr/>
          </p:nvGrpSpPr>
          <p:grpSpPr>
            <a:xfrm>
              <a:off x="7455295" y="2148442"/>
              <a:ext cx="1590686" cy="492438"/>
              <a:chOff x="5916227" y="5324916"/>
              <a:chExt cx="1590686" cy="492438"/>
            </a:xfrm>
          </p:grpSpPr>
          <p:sp>
            <p:nvSpPr>
              <p:cNvPr id="150" name="Прямоугольник 149">
                <a:extLst>
                  <a:ext uri="{FF2B5EF4-FFF2-40B4-BE49-F238E27FC236}">
                    <a16:creationId xmlns:a16="http://schemas.microsoft.com/office/drawing/2014/main" xmlns="" id="{40F522F1-5F16-4CF1-BBD6-45E347FCB35C}"/>
                  </a:ext>
                </a:extLst>
              </p:cNvPr>
              <p:cNvSpPr/>
              <p:nvPr/>
            </p:nvSpPr>
            <p:spPr>
              <a:xfrm>
                <a:off x="6343071" y="5324916"/>
                <a:ext cx="1163842" cy="492438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внешней</a:t>
                </a:r>
                <a:endParaRPr lang="en-US" sz="800" b="1" dirty="0">
                  <a:solidFill>
                    <a:srgbClr val="002060"/>
                  </a:solidFill>
                  <a:latin typeface="Arial" pitchFamily="34" charset="0"/>
                  <a:ea typeface="Tahoma" panose="020B0604030504040204" pitchFamily="34" charset="0"/>
                  <a:cs typeface="Arial" pitchFamily="34" charset="0"/>
                </a:endParaRP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 </a:t>
                </a:r>
                <a:r>
                  <a:rPr lang="ru-RU" sz="800" b="1" dirty="0" smtClean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взаимной </a:t>
                </a:r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торговли</a:t>
                </a:r>
              </a:p>
            </p:txBody>
          </p:sp>
          <p:pic>
            <p:nvPicPr>
              <p:cNvPr id="151" name="Picture 31" descr="C:\Users\admin\Desktop\kisspng-computer-icons-encapsulated-postscript-trade-5ac31d3cc614f9.8142668615227364448114.png">
                <a:extLst>
                  <a:ext uri="{FF2B5EF4-FFF2-40B4-BE49-F238E27FC236}">
                    <a16:creationId xmlns:a16="http://schemas.microsoft.com/office/drawing/2014/main" xmlns="" id="{263CFD85-8E80-46DF-A7E8-F7FE4334CA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5916227" y="5376612"/>
                <a:ext cx="567230" cy="348297"/>
              </a:xfrm>
              <a:prstGeom prst="rect">
                <a:avLst/>
              </a:prstGeom>
              <a:noFill/>
            </p:spPr>
          </p:pic>
        </p:grpSp>
        <p:grpSp>
          <p:nvGrpSpPr>
            <p:cNvPr id="87" name="Группа 86"/>
            <p:cNvGrpSpPr/>
            <p:nvPr/>
          </p:nvGrpSpPr>
          <p:grpSpPr>
            <a:xfrm>
              <a:off x="7460546" y="1172630"/>
              <a:ext cx="1673042" cy="492438"/>
              <a:chOff x="5715225" y="3681072"/>
              <a:chExt cx="1673042" cy="492438"/>
            </a:xfrm>
          </p:grpSpPr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xmlns="" id="{211BED55-4D70-4F7C-8574-92BDF930650B}"/>
                  </a:ext>
                </a:extLst>
              </p:cNvPr>
              <p:cNvSpPr/>
              <p:nvPr/>
            </p:nvSpPr>
            <p:spPr>
              <a:xfrm>
                <a:off x="6122542" y="3681072"/>
                <a:ext cx="1265725" cy="49243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 smtClean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экологии </a:t>
                </a:r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окружающей среды</a:t>
                </a:r>
              </a:p>
            </p:txBody>
          </p:sp>
          <p:pic>
            <p:nvPicPr>
              <p:cNvPr id="149" name="Picture 32" descr="C:\Users\admin\Desktop\png-transparent-computer-icons-natural-environment-ecology-conservation-protect-the-earth-love-text-heart.png">
                <a:extLst>
                  <a:ext uri="{FF2B5EF4-FFF2-40B4-BE49-F238E27FC236}">
                    <a16:creationId xmlns:a16="http://schemas.microsoft.com/office/drawing/2014/main" xmlns="" id="{6BA56B92-F555-4C7E-8BD4-593815F408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5715225" y="3799699"/>
                <a:ext cx="534257" cy="315985"/>
              </a:xfrm>
              <a:prstGeom prst="rect">
                <a:avLst/>
              </a:prstGeom>
              <a:noFill/>
            </p:spPr>
          </p:pic>
        </p:grpSp>
        <p:grpSp>
          <p:nvGrpSpPr>
            <p:cNvPr id="88" name="Группа 87"/>
            <p:cNvGrpSpPr/>
            <p:nvPr/>
          </p:nvGrpSpPr>
          <p:grpSpPr>
            <a:xfrm>
              <a:off x="6151151" y="1211761"/>
              <a:ext cx="1271315" cy="390196"/>
              <a:chOff x="6076211" y="3081236"/>
              <a:chExt cx="1271315" cy="390196"/>
            </a:xfrm>
          </p:grpSpPr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xmlns="" id="{02C65560-5932-4B9A-8CD6-9E4DB1BF17BF}"/>
                  </a:ext>
                </a:extLst>
              </p:cNvPr>
              <p:cNvSpPr/>
              <p:nvPr/>
            </p:nvSpPr>
            <p:spPr>
              <a:xfrm>
                <a:off x="6488964" y="3081236"/>
                <a:ext cx="858562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ИКТ и связи</a:t>
                </a:r>
              </a:p>
            </p:txBody>
          </p:sp>
          <p:pic>
            <p:nvPicPr>
              <p:cNvPr id="147" name="Picture 34" descr="C:\Users\admin\Desktop\kisspng-information-technology-business-managed-services-c-system-5abf3780b61946.5359043015224810247459.png">
                <a:extLst>
                  <a:ext uri="{FF2B5EF4-FFF2-40B4-BE49-F238E27FC236}">
                    <a16:creationId xmlns:a16="http://schemas.microsoft.com/office/drawing/2014/main" xmlns="" id="{5C2BA5CC-C86A-4872-AAE1-9FC7F7CD69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6076211" y="3090761"/>
                <a:ext cx="518047" cy="380671"/>
              </a:xfrm>
              <a:prstGeom prst="rect">
                <a:avLst/>
              </a:prstGeom>
              <a:noFill/>
            </p:spPr>
          </p:pic>
        </p:grpSp>
        <p:grpSp>
          <p:nvGrpSpPr>
            <p:cNvPr id="89" name="Группа 88"/>
            <p:cNvGrpSpPr/>
            <p:nvPr/>
          </p:nvGrpSpPr>
          <p:grpSpPr>
            <a:xfrm>
              <a:off x="7561857" y="1626794"/>
              <a:ext cx="1109664" cy="492438"/>
              <a:chOff x="5839387" y="4688446"/>
              <a:chExt cx="1109664" cy="492438"/>
            </a:xfrm>
          </p:grpSpPr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xmlns="" id="{89BB8465-8A9D-4FC4-8040-71A06A317DCE}"/>
                  </a:ext>
                </a:extLst>
              </p:cNvPr>
              <p:cNvSpPr/>
              <p:nvPr/>
            </p:nvSpPr>
            <p:spPr>
              <a:xfrm>
                <a:off x="6153005" y="4688446"/>
                <a:ext cx="796046" cy="49243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сельского 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хозяйства</a:t>
                </a:r>
              </a:p>
            </p:txBody>
          </p:sp>
          <p:pic>
            <p:nvPicPr>
              <p:cNvPr id="145" name="Picture 35" descr="C:\Users\admin\Desktop\1230822.png">
                <a:extLst>
                  <a:ext uri="{FF2B5EF4-FFF2-40B4-BE49-F238E27FC236}">
                    <a16:creationId xmlns:a16="http://schemas.microsoft.com/office/drawing/2014/main" xmlns="" id="{A58E5091-FDD1-4353-901C-6D4E989254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5839387" y="4799855"/>
                <a:ext cx="352073" cy="374236"/>
              </a:xfrm>
              <a:prstGeom prst="rect">
                <a:avLst/>
              </a:prstGeom>
              <a:noFill/>
            </p:spPr>
          </p:pic>
        </p:grpSp>
        <p:grpSp>
          <p:nvGrpSpPr>
            <p:cNvPr id="90" name="Группа 89"/>
            <p:cNvGrpSpPr/>
            <p:nvPr/>
          </p:nvGrpSpPr>
          <p:grpSpPr>
            <a:xfrm>
              <a:off x="6190512" y="721802"/>
              <a:ext cx="1466348" cy="443941"/>
              <a:chOff x="6151053" y="5338694"/>
              <a:chExt cx="1466348" cy="443941"/>
            </a:xfrm>
          </p:grpSpPr>
          <p:sp>
            <p:nvSpPr>
              <p:cNvPr id="142" name="Прямоугольник 141">
                <a:extLst>
                  <a:ext uri="{FF2B5EF4-FFF2-40B4-BE49-F238E27FC236}">
                    <a16:creationId xmlns:a16="http://schemas.microsoft.com/office/drawing/2014/main" xmlns="" id="{FA68CAB3-CC2E-4C52-AA01-B9285A9C3BFA}"/>
                  </a:ext>
                </a:extLst>
              </p:cNvPr>
              <p:cNvSpPr/>
              <p:nvPr/>
            </p:nvSpPr>
            <p:spPr>
              <a:xfrm>
                <a:off x="6454268" y="5413307"/>
                <a:ext cx="1163133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промышленности</a:t>
                </a:r>
              </a:p>
            </p:txBody>
          </p:sp>
          <p:pic>
            <p:nvPicPr>
              <p:cNvPr id="143" name="Picture 37" descr="C:\Users\admin\Desktop\download.png">
                <a:extLst>
                  <a:ext uri="{FF2B5EF4-FFF2-40B4-BE49-F238E27FC236}">
                    <a16:creationId xmlns:a16="http://schemas.microsoft.com/office/drawing/2014/main" xmlns="" id="{E1CE4290-CCD8-497B-8780-25548AEB76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6151053" y="5338694"/>
                <a:ext cx="376146" cy="399824"/>
              </a:xfrm>
              <a:prstGeom prst="rect">
                <a:avLst/>
              </a:prstGeom>
              <a:noFill/>
            </p:spPr>
          </p:pic>
        </p:grpSp>
        <p:grpSp>
          <p:nvGrpSpPr>
            <p:cNvPr id="91" name="Группа 90"/>
            <p:cNvGrpSpPr/>
            <p:nvPr/>
          </p:nvGrpSpPr>
          <p:grpSpPr>
            <a:xfrm>
              <a:off x="3377524" y="1646563"/>
              <a:ext cx="1590248" cy="376601"/>
              <a:chOff x="4693702" y="2127635"/>
              <a:chExt cx="1590248" cy="376601"/>
            </a:xfrm>
          </p:grpSpPr>
          <p:pic>
            <p:nvPicPr>
              <p:cNvPr id="140" name="Picture 33" descr="C:\Users\admin\Desktop\883360.png">
                <a:extLst>
                  <a:ext uri="{FF2B5EF4-FFF2-40B4-BE49-F238E27FC236}">
                    <a16:creationId xmlns:a16="http://schemas.microsoft.com/office/drawing/2014/main" xmlns="" id="{864E6213-AF83-4433-B6E7-F554CD6B22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693702" y="2127635"/>
                <a:ext cx="318582" cy="338636"/>
              </a:xfrm>
              <a:prstGeom prst="rect">
                <a:avLst/>
              </a:prstGeom>
              <a:noFill/>
            </p:spPr>
          </p:pic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xmlns="" id="{095A0842-681D-4FD6-A5B5-AB222A5F1B6D}"/>
                  </a:ext>
                </a:extLst>
              </p:cNvPr>
              <p:cNvSpPr/>
              <p:nvPr/>
            </p:nvSpPr>
            <p:spPr>
              <a:xfrm>
                <a:off x="5037154" y="2134908"/>
                <a:ext cx="1246796" cy="369328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  <a:r>
                  <a:rPr lang="kk-KZ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 </a:t>
                </a:r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здравоохранения</a:t>
                </a:r>
              </a:p>
            </p:txBody>
          </p:sp>
        </p:grpSp>
        <p:grpSp>
          <p:nvGrpSpPr>
            <p:cNvPr id="99" name="Группа 98"/>
            <p:cNvGrpSpPr/>
            <p:nvPr/>
          </p:nvGrpSpPr>
          <p:grpSpPr>
            <a:xfrm>
              <a:off x="4912048" y="2178995"/>
              <a:ext cx="1148856" cy="380224"/>
              <a:chOff x="4688034" y="4129989"/>
              <a:chExt cx="1148856" cy="380224"/>
            </a:xfrm>
          </p:grpSpPr>
          <p:sp>
            <p:nvSpPr>
              <p:cNvPr id="137" name="Прямоугольник 136">
                <a:extLst>
                  <a:ext uri="{FF2B5EF4-FFF2-40B4-BE49-F238E27FC236}">
                    <a16:creationId xmlns:a16="http://schemas.microsoft.com/office/drawing/2014/main" xmlns="" id="{01142462-4EED-492F-8069-EF1FDDE934C1}"/>
                  </a:ext>
                </a:extLst>
              </p:cNvPr>
              <p:cNvSpPr/>
              <p:nvPr/>
            </p:nvSpPr>
            <p:spPr>
              <a:xfrm>
                <a:off x="5072904" y="4140885"/>
                <a:ext cx="763986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финансов</a:t>
                </a:r>
              </a:p>
            </p:txBody>
          </p:sp>
          <p:pic>
            <p:nvPicPr>
              <p:cNvPr id="139" name="Picture 1" descr="C:\Users\admin\Desktop\download.png">
                <a:extLst>
                  <a:ext uri="{FF2B5EF4-FFF2-40B4-BE49-F238E27FC236}">
                    <a16:creationId xmlns:a16="http://schemas.microsoft.com/office/drawing/2014/main" xmlns="" id="{90399402-3B64-4E8C-B552-35FC592473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4688034" y="4129989"/>
                <a:ext cx="339432" cy="360799"/>
              </a:xfrm>
              <a:prstGeom prst="rect">
                <a:avLst/>
              </a:prstGeom>
              <a:noFill/>
            </p:spPr>
          </p:pic>
        </p:grpSp>
        <p:grpSp>
          <p:nvGrpSpPr>
            <p:cNvPr id="100" name="Группа 99"/>
            <p:cNvGrpSpPr/>
            <p:nvPr/>
          </p:nvGrpSpPr>
          <p:grpSpPr>
            <a:xfrm>
              <a:off x="4934446" y="1653836"/>
              <a:ext cx="1434613" cy="492438"/>
              <a:chOff x="4691901" y="3539520"/>
              <a:chExt cx="1434613" cy="492438"/>
            </a:xfrm>
          </p:grpSpPr>
          <p:sp>
            <p:nvSpPr>
              <p:cNvPr id="135" name="Прямоугольник 134">
                <a:extLst>
                  <a:ext uri="{FF2B5EF4-FFF2-40B4-BE49-F238E27FC236}">
                    <a16:creationId xmlns:a16="http://schemas.microsoft.com/office/drawing/2014/main" xmlns="" id="{EF35F529-AC87-46C8-B305-CEE27AA0B43D}"/>
                  </a:ext>
                </a:extLst>
              </p:cNvPr>
              <p:cNvSpPr/>
              <p:nvPr/>
            </p:nvSpPr>
            <p:spPr>
              <a:xfrm>
                <a:off x="5054944" y="3539520"/>
                <a:ext cx="1071570" cy="492438"/>
              </a:xfrm>
              <a:prstGeom prst="rect">
                <a:avLst/>
              </a:prstGeom>
            </p:spPr>
            <p:txBody>
              <a:bodyPr wrap="squar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 культуры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и туризма</a:t>
                </a:r>
              </a:p>
            </p:txBody>
          </p:sp>
          <p:pic>
            <p:nvPicPr>
              <p:cNvPr id="136" name="Picture 3" descr="C:\Users\admin\Desktop\depositphotos_230265118-stock-illustration-bayterek-tower-monument-world-travel.png">
                <a:extLst>
                  <a:ext uri="{FF2B5EF4-FFF2-40B4-BE49-F238E27FC236}">
                    <a16:creationId xmlns:a16="http://schemas.microsoft.com/office/drawing/2014/main" xmlns="" id="{368100DA-CF7D-421D-8106-6DDE99BB37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/>
              <a:srcRect t="39861" r="60722"/>
              <a:stretch>
                <a:fillRect/>
              </a:stretch>
            </p:blipFill>
            <p:spPr bwMode="auto">
              <a:xfrm>
                <a:off x="4691901" y="3579714"/>
                <a:ext cx="253179" cy="412050"/>
              </a:xfrm>
              <a:prstGeom prst="rect">
                <a:avLst/>
              </a:prstGeom>
              <a:noFill/>
            </p:spPr>
          </p:pic>
        </p:grpSp>
        <p:grpSp>
          <p:nvGrpSpPr>
            <p:cNvPr id="122" name="Группа 121"/>
            <p:cNvGrpSpPr/>
            <p:nvPr/>
          </p:nvGrpSpPr>
          <p:grpSpPr>
            <a:xfrm>
              <a:off x="3228242" y="799488"/>
              <a:ext cx="1428913" cy="374947"/>
              <a:chOff x="5962566" y="4300933"/>
              <a:chExt cx="1428913" cy="374947"/>
            </a:xfrm>
          </p:grpSpPr>
          <p:sp>
            <p:nvSpPr>
              <p:cNvPr id="133" name="Прямоугольник 132">
                <a:extLst>
                  <a:ext uri="{FF2B5EF4-FFF2-40B4-BE49-F238E27FC236}">
                    <a16:creationId xmlns:a16="http://schemas.microsoft.com/office/drawing/2014/main" xmlns="" id="{37161B15-B6A1-4CB7-905C-CC28FEB277DC}"/>
                  </a:ext>
                </a:extLst>
              </p:cNvPr>
              <p:cNvSpPr/>
              <p:nvPr/>
            </p:nvSpPr>
            <p:spPr>
              <a:xfrm>
                <a:off x="6391852" y="4306552"/>
                <a:ext cx="999627" cy="369328"/>
              </a:xfrm>
              <a:prstGeom prst="rect">
                <a:avLst/>
              </a:prstGeom>
            </p:spPr>
            <p:txBody>
              <a:bodyPr wrap="none" lIns="121917" tIns="60958" rIns="121917" bIns="60958">
                <a:spAutoFit/>
              </a:bodyPr>
              <a:lstStyle/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Регистр</a:t>
                </a:r>
              </a:p>
              <a:p>
                <a:pPr fontAlgn="ctr"/>
                <a:r>
                  <a:rPr lang="ru-RU" sz="800" b="1" dirty="0">
                    <a:solidFill>
                      <a:srgbClr val="002060"/>
                    </a:solidFill>
                    <a:latin typeface="Arial" pitchFamily="34" charset="0"/>
                    <a:ea typeface="Tahoma" panose="020B0604030504040204" pitchFamily="34" charset="0"/>
                    <a:cs typeface="Arial" pitchFamily="34" charset="0"/>
                  </a:rPr>
                  <a:t>недвижимости</a:t>
                </a:r>
              </a:p>
            </p:txBody>
          </p:sp>
          <p:pic>
            <p:nvPicPr>
              <p:cNvPr id="134" name="Picture 26" descr="C:\Users\admin\Desktop\images.png">
                <a:extLst>
                  <a:ext uri="{FF2B5EF4-FFF2-40B4-BE49-F238E27FC236}">
                    <a16:creationId xmlns:a16="http://schemas.microsoft.com/office/drawing/2014/main" xmlns="" id="{38046697-A58F-4C35-A0E4-8D9677DE30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5962566" y="4300933"/>
                <a:ext cx="570939" cy="350595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92" name="Номер слайда 91"/>
          <p:cNvSpPr>
            <a:spLocks noGrp="1"/>
          </p:cNvSpPr>
          <p:nvPr>
            <p:ph type="sldNum" sz="quarter" idx="12"/>
          </p:nvPr>
        </p:nvSpPr>
        <p:spPr>
          <a:xfrm>
            <a:off x="6922770" y="4759643"/>
            <a:ext cx="2057400" cy="273844"/>
          </a:xfrm>
        </p:spPr>
        <p:txBody>
          <a:bodyPr/>
          <a:lstStyle/>
          <a:p>
            <a:fld id="{79890F56-36D6-466F-9DCB-06CEA1FD312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0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37" y="3363838"/>
            <a:ext cx="9144000" cy="17796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8138" y="0"/>
            <a:ext cx="3415862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6183330" y="3964280"/>
            <a:ext cx="2703130" cy="1037010"/>
          </a:xfrm>
          <a:prstGeom prst="roundRect">
            <a:avLst>
              <a:gd name="adj" fmla="val 81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236188" y="4009869"/>
            <a:ext cx="2703964" cy="991420"/>
          </a:xfrm>
          <a:prstGeom prst="roundRect">
            <a:avLst>
              <a:gd name="adj" fmla="val 81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4192" y="3989373"/>
            <a:ext cx="2703964" cy="1011916"/>
          </a:xfrm>
          <a:prstGeom prst="roundRect">
            <a:avLst>
              <a:gd name="adj" fmla="val 813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916BFFD-626E-4E54-A59A-6E94BAC4DE6B}"/>
              </a:ext>
            </a:extLst>
          </p:cNvPr>
          <p:cNvSpPr txBox="1"/>
          <p:nvPr/>
        </p:nvSpPr>
        <p:spPr>
          <a:xfrm>
            <a:off x="323528" y="3507854"/>
            <a:ext cx="8496944" cy="40780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dirty="0" smtClean="0">
                <a:latin typeface="+mn-lt"/>
                <a:cs typeface="Calibri" pitchFamily="34" charset="0"/>
              </a:rPr>
              <a:t>Правила определяют Порядок оценки качества административных данных, </a:t>
            </a:r>
            <a:r>
              <a:rPr lang="ru-RU" sz="1100" b="1" dirty="0">
                <a:latin typeface="+mn-lt"/>
                <a:cs typeface="Calibri" pitchFamily="34" charset="0"/>
              </a:rPr>
              <a:t>и</a:t>
            </a:r>
            <a:r>
              <a:rPr lang="ru-RU" sz="1100" b="1" dirty="0" smtClean="0">
                <a:latin typeface="+mn-lt"/>
                <a:cs typeface="Calibri" pitchFamily="34" charset="0"/>
              </a:rPr>
              <a:t>спользуемых </a:t>
            </a:r>
            <a:r>
              <a:rPr lang="kk-KZ" sz="1100" b="1" dirty="0" smtClean="0">
                <a:latin typeface="+mn-lt"/>
                <a:cs typeface="Calibri" pitchFamily="34" charset="0"/>
              </a:rPr>
              <a:t>д</a:t>
            </a:r>
            <a:r>
              <a:rPr lang="ru-RU" sz="1100" b="1" dirty="0" smtClean="0">
                <a:latin typeface="+mn-lt"/>
                <a:cs typeface="Calibri" pitchFamily="34" charset="0"/>
              </a:rPr>
              <a:t>ля производства статистической информации и актуализации статистических регистров.</a:t>
            </a:r>
            <a:endParaRPr lang="en-US" altLang="ko-KR" sz="1100" b="1" dirty="0">
              <a:latin typeface="+mn-lt"/>
              <a:cs typeface="Calibri" pitchFamily="34" charset="0"/>
            </a:endParaRP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xmlns="" id="{BD63FFC1-A955-449F-93CC-0D87269EBFA0}"/>
              </a:ext>
            </a:extLst>
          </p:cNvPr>
          <p:cNvGrpSpPr/>
          <p:nvPr/>
        </p:nvGrpSpPr>
        <p:grpSpPr>
          <a:xfrm>
            <a:off x="323528" y="3989372"/>
            <a:ext cx="2624627" cy="1020901"/>
            <a:chOff x="4821685" y="2083007"/>
            <a:chExt cx="3271179" cy="136120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7BF4422-545C-4734-94A4-25BF9FCE708F}"/>
                </a:ext>
              </a:extLst>
            </p:cNvPr>
            <p:cNvSpPr txBox="1"/>
            <p:nvPr/>
          </p:nvSpPr>
          <p:spPr>
            <a:xfrm>
              <a:off x="4821685" y="2602953"/>
              <a:ext cx="3271179" cy="8412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sz="700" dirty="0" smtClean="0">
                  <a:latin typeface="+mn-lt"/>
                </a:rPr>
                <a:t>Контролер данных при сопоставлении баз </a:t>
              </a:r>
              <a:br>
                <a:rPr lang="ru-RU" sz="700" dirty="0" smtClean="0">
                  <a:latin typeface="+mn-lt"/>
                </a:rPr>
              </a:br>
              <a:r>
                <a:rPr lang="ru-RU" sz="700" dirty="0" smtClean="0">
                  <a:latin typeface="+mn-lt"/>
                </a:rPr>
                <a:t>данных, определяет критичность </a:t>
              </a:r>
              <a:br>
                <a:rPr lang="ru-RU" sz="700" dirty="0" smtClean="0">
                  <a:latin typeface="+mn-lt"/>
                </a:rPr>
              </a:br>
              <a:r>
                <a:rPr lang="ru-RU" sz="700" dirty="0" smtClean="0">
                  <a:latin typeface="+mn-lt"/>
                </a:rPr>
                <a:t>расхождения данных и присваивает в</a:t>
              </a:r>
              <a:br>
                <a:rPr lang="ru-RU" sz="700" dirty="0" smtClean="0">
                  <a:latin typeface="+mn-lt"/>
                </a:rPr>
              </a:br>
              <a:r>
                <a:rPr lang="ru-RU" sz="700" dirty="0" smtClean="0">
                  <a:latin typeface="+mn-lt"/>
                </a:rPr>
                <a:t>отчете по качеству  административных данных степень расхождения данных</a:t>
              </a:r>
              <a:endParaRPr lang="en-US" altLang="ko-KR" sz="700" dirty="0">
                <a:latin typeface="+mn-lt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1EA1314-AD95-4CEF-AC77-D7E39A90D71B}"/>
                </a:ext>
              </a:extLst>
            </p:cNvPr>
            <p:cNvSpPr txBox="1"/>
            <p:nvPr/>
          </p:nvSpPr>
          <p:spPr>
            <a:xfrm>
              <a:off x="5179680" y="2233620"/>
              <a:ext cx="25551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latin typeface="+mn-lt"/>
                  <a:cs typeface="Arial" pitchFamily="34" charset="0"/>
                </a:rPr>
                <a:t>Определение критичности</a:t>
              </a:r>
              <a:endParaRPr lang="en-US" altLang="ko-KR" sz="12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DC039E6-0099-477A-8E71-92F918DC85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976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 smtClean="0">
                  <a:latin typeface="+mn-lt"/>
                  <a:cs typeface="Calibri" pitchFamily="34" charset="0"/>
                </a:rPr>
                <a:t>1</a:t>
              </a:r>
              <a:endParaRPr lang="ko-KR" altLang="en-US" sz="2800" b="1" dirty="0">
                <a:latin typeface="+mn-lt"/>
                <a:cs typeface="Calibri" pitchFamily="34" charset="0"/>
              </a:endParaRPr>
            </a:p>
          </p:txBody>
        </p:sp>
      </p:grpSp>
      <p:sp>
        <p:nvSpPr>
          <p:cNvPr id="23" name="Title 1">
            <a:extLst>
              <a:ext uri="{FF2B5EF4-FFF2-40B4-BE49-F238E27FC236}">
                <a16:creationId xmlns="" xmlns:a16="http://schemas.microsoft.com/office/drawing/2014/main" id="{7104C851-FAE1-426D-B36A-2782F3050E54}"/>
              </a:ext>
            </a:extLst>
          </p:cNvPr>
          <p:cNvSpPr txBox="1">
            <a:spLocks/>
          </p:cNvSpPr>
          <p:nvPr/>
        </p:nvSpPr>
        <p:spPr>
          <a:xfrm>
            <a:off x="775522" y="-145814"/>
            <a:ext cx="5041708" cy="928694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lvl="0" algn="l"/>
            <a:r>
              <a:rPr lang="ru-RU" sz="1200" b="1" dirty="0" smtClean="0">
                <a:solidFill>
                  <a:srgbClr val="0B3EA2"/>
                </a:solidFill>
                <a:latin typeface="Calibri" pitchFamily="34" charset="0"/>
                <a:cs typeface="Calibri" pitchFamily="34" charset="0"/>
              </a:rPr>
              <a:t>Переход от децентрализованной к централизованной модели </a:t>
            </a:r>
            <a:r>
              <a:rPr lang="ru-RU" sz="1200" b="1" dirty="0" smtClean="0">
                <a:solidFill>
                  <a:srgbClr val="0B3EA2"/>
                </a:solidFill>
                <a:latin typeface="Calibri" pitchFamily="34" charset="0"/>
                <a:cs typeface="Calibri" pitchFamily="34" charset="0"/>
              </a:rPr>
              <a:t>управления данными. </a:t>
            </a:r>
            <a:r>
              <a:rPr lang="ru-RU" sz="1200" b="1" dirty="0" smtClean="0">
                <a:solidFill>
                  <a:srgbClr val="0B3EA2"/>
                </a:solidFill>
                <a:latin typeface="Calibri" pitchFamily="34" charset="0"/>
                <a:cs typeface="Calibri" pitchFamily="34" charset="0"/>
              </a:rPr>
              <a:t>Разграничение функций дата-стюардов и контролеров данных</a:t>
            </a:r>
            <a:endParaRPr lang="en-US" sz="1200" b="1" i="0" u="none" dirty="0">
              <a:solidFill>
                <a:srgbClr val="0B3EA2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6" name="Group 19">
            <a:extLst>
              <a:ext uri="{FF2B5EF4-FFF2-40B4-BE49-F238E27FC236}">
                <a16:creationId xmlns:a16="http://schemas.microsoft.com/office/drawing/2014/main" xmlns="" id="{BD63FFC1-A955-449F-93CC-0D87269EBFA0}"/>
              </a:ext>
            </a:extLst>
          </p:cNvPr>
          <p:cNvGrpSpPr/>
          <p:nvPr/>
        </p:nvGrpSpPr>
        <p:grpSpPr>
          <a:xfrm>
            <a:off x="3296376" y="4011910"/>
            <a:ext cx="2571768" cy="739826"/>
            <a:chOff x="4571442" y="2016039"/>
            <a:chExt cx="3429024" cy="986434"/>
          </a:xfrm>
          <a:solidFill>
            <a:schemeClr val="bg1"/>
          </a:solidFill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17BF4422-545C-4734-94A4-25BF9FCE708F}"/>
                </a:ext>
              </a:extLst>
            </p:cNvPr>
            <p:cNvSpPr txBox="1"/>
            <p:nvPr/>
          </p:nvSpPr>
          <p:spPr>
            <a:xfrm>
              <a:off x="4571442" y="2592104"/>
              <a:ext cx="3429024" cy="41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sz="700" dirty="0" smtClean="0">
                  <a:latin typeface="+mn-lt"/>
                </a:rPr>
                <a:t>Представление  отчета  по качеству  административных данных на рассмотрение и утверждение </a:t>
              </a:r>
              <a:r>
                <a:rPr lang="ru-RU" sz="700" dirty="0">
                  <a:latin typeface="+mn-lt"/>
                </a:rPr>
                <a:t>в</a:t>
              </a:r>
              <a:r>
                <a:rPr lang="ru-RU" sz="700" dirty="0" smtClean="0">
                  <a:latin typeface="+mn-lt"/>
                </a:rPr>
                <a:t> Методсовет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01EA1314-AD95-4CEF-AC77-D7E39A90D71B}"/>
                </a:ext>
              </a:extLst>
            </p:cNvPr>
            <p:cNvSpPr txBox="1"/>
            <p:nvPr/>
          </p:nvSpPr>
          <p:spPr>
            <a:xfrm>
              <a:off x="5258602" y="2208060"/>
              <a:ext cx="25551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latin typeface="+mn-lt"/>
                  <a:cs typeface="Arial" pitchFamily="34" charset="0"/>
                </a:rPr>
                <a:t>Методсовет</a:t>
              </a:r>
              <a:endParaRPr lang="en-US" altLang="ko-KR" sz="12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CDC039E6-0099-477A-8E71-92F918DC85A9}"/>
                </a:ext>
              </a:extLst>
            </p:cNvPr>
            <p:cNvSpPr txBox="1"/>
            <p:nvPr/>
          </p:nvSpPr>
          <p:spPr>
            <a:xfrm>
              <a:off x="4821685" y="2016039"/>
              <a:ext cx="773945" cy="697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2800" b="1" dirty="0" smtClean="0">
                  <a:latin typeface="+mn-lt"/>
                  <a:cs typeface="Calibri" pitchFamily="34" charset="0"/>
                </a:rPr>
                <a:t>2</a:t>
              </a:r>
              <a:endParaRPr lang="ko-KR" altLang="en-US" sz="2800" b="1" dirty="0">
                <a:latin typeface="+mn-lt"/>
                <a:cs typeface="Calibri" pitchFamily="34" charset="0"/>
              </a:endParaRPr>
            </a:p>
          </p:txBody>
        </p:sp>
      </p:grpSp>
      <p:grpSp>
        <p:nvGrpSpPr>
          <p:cNvPr id="34" name="Group 19">
            <a:extLst>
              <a:ext uri="{FF2B5EF4-FFF2-40B4-BE49-F238E27FC236}">
                <a16:creationId xmlns:a16="http://schemas.microsoft.com/office/drawing/2014/main" xmlns="" id="{BD63FFC1-A955-449F-93CC-0D87269EBFA0}"/>
              </a:ext>
            </a:extLst>
          </p:cNvPr>
          <p:cNvGrpSpPr/>
          <p:nvPr/>
        </p:nvGrpSpPr>
        <p:grpSpPr>
          <a:xfrm>
            <a:off x="6183329" y="3964280"/>
            <a:ext cx="2745111" cy="988904"/>
            <a:chOff x="4821685" y="2083007"/>
            <a:chExt cx="3819925" cy="1318539"/>
          </a:xfrm>
          <a:noFill/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17BF4422-545C-4734-94A4-25BF9FCE708F}"/>
                </a:ext>
              </a:extLst>
            </p:cNvPr>
            <p:cNvSpPr txBox="1"/>
            <p:nvPr/>
          </p:nvSpPr>
          <p:spPr>
            <a:xfrm>
              <a:off x="4821685" y="2703919"/>
              <a:ext cx="3819925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fontAlgn="base"/>
              <a:r>
                <a:rPr lang="ru-RU" sz="700" dirty="0" smtClean="0">
                  <a:latin typeface="+mn-lt"/>
                </a:rPr>
                <a:t>В случаях выявления нарушений и несоответствий контролер данных, направляет  экспертное заключение в структурное  подразделение БНС АСПИР РК, ответственное за определение качества  административных данных.</a:t>
              </a:r>
              <a:endParaRPr lang="ru-RU" sz="700" dirty="0">
                <a:latin typeface="+mn-l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01EA1314-AD95-4CEF-AC77-D7E39A90D71B}"/>
                </a:ext>
              </a:extLst>
            </p:cNvPr>
            <p:cNvSpPr txBox="1"/>
            <p:nvPr/>
          </p:nvSpPr>
          <p:spPr>
            <a:xfrm>
              <a:off x="5208658" y="2225868"/>
              <a:ext cx="3282711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altLang="ko-KR" sz="1200" b="1" dirty="0" smtClean="0">
                  <a:latin typeface="+mn-lt"/>
                  <a:cs typeface="Arial" pitchFamily="34" charset="0"/>
                </a:rPr>
                <a:t>Направление нарушений</a:t>
              </a:r>
              <a:endParaRPr lang="en-US" altLang="ko-KR" sz="1200" b="1" dirty="0">
                <a:latin typeface="+mn-lt"/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CDC039E6-0099-477A-8E71-92F918DC85A9}"/>
                </a:ext>
              </a:extLst>
            </p:cNvPr>
            <p:cNvSpPr txBox="1"/>
            <p:nvPr/>
          </p:nvSpPr>
          <p:spPr>
            <a:xfrm>
              <a:off x="4821685" y="2083007"/>
              <a:ext cx="773945" cy="69762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ru-RU" altLang="ko-KR" sz="2800" b="1" dirty="0" smtClean="0">
                  <a:latin typeface="+mn-lt"/>
                  <a:cs typeface="Calibri" pitchFamily="34" charset="0"/>
                </a:rPr>
                <a:t>3</a:t>
              </a:r>
              <a:endParaRPr lang="ko-KR" altLang="en-US" sz="2800" b="1" dirty="0">
                <a:latin typeface="+mn-lt"/>
                <a:cs typeface="Calibri" pitchFamily="34" charset="0"/>
              </a:endParaRPr>
            </a:p>
          </p:txBody>
        </p:sp>
      </p:grpSp>
      <p:sp>
        <p:nvSpPr>
          <p:cNvPr id="3" name="Стрелка вправо 2"/>
          <p:cNvSpPr/>
          <p:nvPr/>
        </p:nvSpPr>
        <p:spPr>
          <a:xfrm>
            <a:off x="3059832" y="4339962"/>
            <a:ext cx="144016" cy="226293"/>
          </a:xfrm>
          <a:prstGeom prst="rightArrow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6012160" y="4360975"/>
            <a:ext cx="144016" cy="226293"/>
          </a:xfrm>
          <a:prstGeom prst="rightArrow">
            <a:avLst/>
          </a:prstGeom>
          <a:solidFill>
            <a:schemeClr val="bg1"/>
          </a:solidFill>
          <a:ln w="63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2" name="Group 5"/>
          <p:cNvGrpSpPr/>
          <p:nvPr/>
        </p:nvGrpSpPr>
        <p:grpSpPr>
          <a:xfrm>
            <a:off x="5868144" y="2279909"/>
            <a:ext cx="3284393" cy="1083929"/>
            <a:chOff x="0" y="0"/>
            <a:chExt cx="12883866" cy="4813849"/>
          </a:xfrm>
        </p:grpSpPr>
        <p:sp>
          <p:nvSpPr>
            <p:cNvPr id="43" name="Freeform: Shape 6"/>
            <p:cNvSpPr/>
            <p:nvPr/>
          </p:nvSpPr>
          <p:spPr>
            <a:xfrm>
              <a:off x="955389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4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4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89" y="21600"/>
                    <a:pt x="21600" y="16765"/>
                    <a:pt x="21600" y="10800"/>
                  </a:cubicBezTo>
                  <a:cubicBezTo>
                    <a:pt x="21600" y="4835"/>
                    <a:pt x="16789" y="0"/>
                    <a:pt x="10856" y="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Freeform: Shape 7"/>
            <p:cNvSpPr/>
            <p:nvPr/>
          </p:nvSpPr>
          <p:spPr>
            <a:xfrm>
              <a:off x="8025887" y="2106795"/>
              <a:ext cx="2087488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3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Freeform: Shape 8"/>
            <p:cNvSpPr/>
            <p:nvPr/>
          </p:nvSpPr>
          <p:spPr>
            <a:xfrm>
              <a:off x="10796362" y="2114512"/>
              <a:ext cx="2087504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6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Freeform: Shape 9"/>
            <p:cNvSpPr/>
            <p:nvPr/>
          </p:nvSpPr>
          <p:spPr>
            <a:xfrm>
              <a:off x="4120984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7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7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7" y="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1" name="Freeform: Shape 10"/>
            <p:cNvSpPr/>
            <p:nvPr/>
          </p:nvSpPr>
          <p:spPr>
            <a:xfrm>
              <a:off x="2600696" y="2106795"/>
              <a:ext cx="2087511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3" name="Freeform: Shape 11"/>
            <p:cNvSpPr/>
            <p:nvPr/>
          </p:nvSpPr>
          <p:spPr>
            <a:xfrm>
              <a:off x="5371170" y="2114512"/>
              <a:ext cx="2087492" cy="1583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37" y="21600"/>
                  </a:moveTo>
                  <a:cubicBezTo>
                    <a:pt x="15860" y="21600"/>
                    <a:pt x="13082" y="21258"/>
                    <a:pt x="10253" y="19438"/>
                  </a:cubicBezTo>
                  <a:cubicBezTo>
                    <a:pt x="6170" y="16810"/>
                    <a:pt x="2816" y="11540"/>
                    <a:pt x="0" y="3326"/>
                  </a:cubicBezTo>
                  <a:lnTo>
                    <a:pt x="5579" y="0"/>
                  </a:lnTo>
                  <a:cubicBezTo>
                    <a:pt x="10345" y="13898"/>
                    <a:pt x="14862" y="13708"/>
                    <a:pt x="20580" y="13466"/>
                  </a:cubicBezTo>
                  <a:cubicBezTo>
                    <a:pt x="20865" y="13454"/>
                    <a:pt x="21149" y="13442"/>
                    <a:pt x="21432" y="13432"/>
                  </a:cubicBezTo>
                  <a:lnTo>
                    <a:pt x="21600" y="21502"/>
                  </a:lnTo>
                  <a:cubicBezTo>
                    <a:pt x="21326" y="21512"/>
                    <a:pt x="21051" y="21523"/>
                    <a:pt x="20776" y="21535"/>
                  </a:cubicBezTo>
                  <a:cubicBezTo>
                    <a:pt x="20019" y="21567"/>
                    <a:pt x="19238" y="21600"/>
                    <a:pt x="18437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: Shape 12"/>
            <p:cNvSpPr/>
            <p:nvPr/>
          </p:nvSpPr>
          <p:spPr>
            <a:xfrm>
              <a:off x="1543439" y="0"/>
              <a:ext cx="1810928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: Shape 13"/>
            <p:cNvSpPr/>
            <p:nvPr/>
          </p:nvSpPr>
          <p:spPr>
            <a:xfrm>
              <a:off x="1558874" y="2106795"/>
              <a:ext cx="1755844" cy="2707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: Shape 14"/>
            <p:cNvSpPr/>
            <p:nvPr/>
          </p:nvSpPr>
          <p:spPr>
            <a:xfrm>
              <a:off x="0" y="2106795"/>
              <a:ext cx="2087515" cy="1576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39"/>
                  </a:lnTo>
                  <a:cubicBezTo>
                    <a:pt x="21534" y="3534"/>
                    <a:pt x="19936" y="8150"/>
                    <a:pt x="16542" y="12647"/>
                  </a:cubicBezTo>
                  <a:cubicBezTo>
                    <a:pt x="12114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: Shape 15"/>
            <p:cNvSpPr/>
            <p:nvPr/>
          </p:nvSpPr>
          <p:spPr>
            <a:xfrm>
              <a:off x="2770474" y="2114512"/>
              <a:ext cx="2087518" cy="1577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3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8"/>
                    <a:pt x="16920" y="13656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4" y="21600"/>
                    <a:pt x="20963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: Shape 16"/>
            <p:cNvSpPr/>
            <p:nvPr/>
          </p:nvSpPr>
          <p:spPr>
            <a:xfrm>
              <a:off x="6744833" y="0"/>
              <a:ext cx="1810951" cy="1801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56" y="0"/>
                  </a:moveTo>
                  <a:cubicBezTo>
                    <a:pt x="10838" y="0"/>
                    <a:pt x="10819" y="1"/>
                    <a:pt x="10800" y="2"/>
                  </a:cubicBezTo>
                  <a:cubicBezTo>
                    <a:pt x="10781" y="1"/>
                    <a:pt x="10762" y="0"/>
                    <a:pt x="10743" y="0"/>
                  </a:cubicBezTo>
                  <a:cubicBezTo>
                    <a:pt x="4810" y="0"/>
                    <a:pt x="0" y="4835"/>
                    <a:pt x="0" y="10800"/>
                  </a:cubicBezTo>
                  <a:cubicBezTo>
                    <a:pt x="0" y="16765"/>
                    <a:pt x="4810" y="21600"/>
                    <a:pt x="10743" y="21600"/>
                  </a:cubicBezTo>
                  <a:cubicBezTo>
                    <a:pt x="10762" y="21600"/>
                    <a:pt x="10781" y="21599"/>
                    <a:pt x="10800" y="21598"/>
                  </a:cubicBezTo>
                  <a:cubicBezTo>
                    <a:pt x="10819" y="21599"/>
                    <a:pt x="10838" y="21600"/>
                    <a:pt x="10856" y="21600"/>
                  </a:cubicBezTo>
                  <a:cubicBezTo>
                    <a:pt x="16790" y="21600"/>
                    <a:pt x="21600" y="16765"/>
                    <a:pt x="21600" y="10800"/>
                  </a:cubicBezTo>
                  <a:cubicBezTo>
                    <a:pt x="21600" y="4835"/>
                    <a:pt x="16790" y="0"/>
                    <a:pt x="10856" y="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Freeform: Shape 17"/>
            <p:cNvSpPr/>
            <p:nvPr/>
          </p:nvSpPr>
          <p:spPr>
            <a:xfrm>
              <a:off x="6775701" y="2106795"/>
              <a:ext cx="1755815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3" name="Freeform: Shape 18"/>
            <p:cNvSpPr/>
            <p:nvPr/>
          </p:nvSpPr>
          <p:spPr>
            <a:xfrm>
              <a:off x="5224544" y="2106795"/>
              <a:ext cx="2087507" cy="157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7" y="21600"/>
                  </a:moveTo>
                  <a:cubicBezTo>
                    <a:pt x="425" y="21600"/>
                    <a:pt x="213" y="21596"/>
                    <a:pt x="0" y="21588"/>
                  </a:cubicBezTo>
                  <a:lnTo>
                    <a:pt x="168" y="13486"/>
                  </a:lnTo>
                  <a:cubicBezTo>
                    <a:pt x="11154" y="13885"/>
                    <a:pt x="15974" y="139"/>
                    <a:pt x="16022" y="0"/>
                  </a:cubicBezTo>
                  <a:lnTo>
                    <a:pt x="21600" y="3340"/>
                  </a:lnTo>
                  <a:cubicBezTo>
                    <a:pt x="21533" y="3534"/>
                    <a:pt x="19936" y="8150"/>
                    <a:pt x="16542" y="12647"/>
                  </a:cubicBezTo>
                  <a:cubicBezTo>
                    <a:pt x="12113" y="18515"/>
                    <a:pt x="6626" y="21600"/>
                    <a:pt x="637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4" name="Freeform: Shape 19"/>
            <p:cNvSpPr/>
            <p:nvPr/>
          </p:nvSpPr>
          <p:spPr>
            <a:xfrm>
              <a:off x="7995018" y="2114512"/>
              <a:ext cx="2087489" cy="157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63" y="21600"/>
                  </a:moveTo>
                  <a:cubicBezTo>
                    <a:pt x="14974" y="21600"/>
                    <a:pt x="9487" y="18518"/>
                    <a:pt x="5058" y="12653"/>
                  </a:cubicBezTo>
                  <a:cubicBezTo>
                    <a:pt x="1664" y="8159"/>
                    <a:pt x="66" y="3546"/>
                    <a:pt x="0" y="3352"/>
                  </a:cubicBezTo>
                  <a:lnTo>
                    <a:pt x="2789" y="1684"/>
                  </a:lnTo>
                  <a:lnTo>
                    <a:pt x="5573" y="0"/>
                  </a:lnTo>
                  <a:cubicBezTo>
                    <a:pt x="5586" y="36"/>
                    <a:pt x="6865" y="3653"/>
                    <a:pt x="9529" y="7112"/>
                  </a:cubicBezTo>
                  <a:cubicBezTo>
                    <a:pt x="12916" y="11509"/>
                    <a:pt x="16923" y="13655"/>
                    <a:pt x="21432" y="13491"/>
                  </a:cubicBezTo>
                  <a:lnTo>
                    <a:pt x="21600" y="21589"/>
                  </a:lnTo>
                  <a:cubicBezTo>
                    <a:pt x="21387" y="21596"/>
                    <a:pt x="21175" y="21600"/>
                    <a:pt x="20963" y="21600"/>
                  </a:cubicBezTo>
                  <a:close/>
                </a:path>
              </a:pathLst>
            </a:custGeom>
            <a:solidFill>
              <a:srgbClr val="E2E9F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5" name="Freeform: Shape 20"/>
            <p:cNvSpPr/>
            <p:nvPr/>
          </p:nvSpPr>
          <p:spPr>
            <a:xfrm>
              <a:off x="4151853" y="2106795"/>
              <a:ext cx="1755852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6" name="Freeform: Shape 21"/>
            <p:cNvSpPr/>
            <p:nvPr/>
          </p:nvSpPr>
          <p:spPr>
            <a:xfrm>
              <a:off x="9584762" y="2106795"/>
              <a:ext cx="1755844" cy="2707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0B3EA2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67" name="Скругленный прямоугольник 66"/>
          <p:cNvSpPr/>
          <p:nvPr/>
        </p:nvSpPr>
        <p:spPr>
          <a:xfrm>
            <a:off x="244192" y="731839"/>
            <a:ext cx="8660497" cy="36544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3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FC35BF3-D2D2-45B0-948F-DB979CC0EB22}"/>
              </a:ext>
            </a:extLst>
          </p:cNvPr>
          <p:cNvSpPr txBox="1"/>
          <p:nvPr/>
        </p:nvSpPr>
        <p:spPr>
          <a:xfrm>
            <a:off x="244191" y="731839"/>
            <a:ext cx="8642268" cy="276997"/>
          </a:xfrm>
          <a:prstGeom prst="rect">
            <a:avLst/>
          </a:prstGeom>
          <a:noFill/>
          <a:ln>
            <a:noFill/>
          </a:ln>
        </p:spPr>
        <p:txBody>
          <a:bodyPr wrap="square" lIns="0" tIns="45719" rIns="0" bIns="45719" rtlCol="0" anchor="t">
            <a:spAutoFit/>
          </a:bodyPr>
          <a:lstStyle/>
          <a:p>
            <a:pPr marL="92075"/>
            <a:r>
              <a:rPr lang="ru-RU" sz="1200" b="1" dirty="0">
                <a:latin typeface="+mn-lt"/>
              </a:rPr>
              <a:t>Более 300 государственных информационных систем осуществляют сбор и</a:t>
            </a:r>
            <a:r>
              <a:rPr lang="en-US" sz="1200" b="1" dirty="0">
                <a:latin typeface="+mn-lt"/>
              </a:rPr>
              <a:t> </a:t>
            </a:r>
            <a:r>
              <a:rPr lang="ru-RU" sz="1200" b="1" dirty="0">
                <a:latin typeface="+mn-lt"/>
              </a:rPr>
              <a:t>хранение административных данных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3FC35BF3-D2D2-45B0-948F-DB979CC0EB22}"/>
              </a:ext>
            </a:extLst>
          </p:cNvPr>
          <p:cNvSpPr txBox="1"/>
          <p:nvPr/>
        </p:nvSpPr>
        <p:spPr>
          <a:xfrm>
            <a:off x="268962" y="2163657"/>
            <a:ext cx="5358388" cy="1015661"/>
          </a:xfrm>
          <a:prstGeom prst="rect">
            <a:avLst/>
          </a:prstGeom>
          <a:noFill/>
          <a:ln>
            <a:noFill/>
          </a:ln>
        </p:spPr>
        <p:txBody>
          <a:bodyPr wrap="square" lIns="0" tIns="45719" rIns="0" bIns="45719" rtlCol="0" anchor="t">
            <a:spAutoFit/>
          </a:bodyPr>
          <a:lstStyle/>
          <a:p>
            <a:pPr algn="just">
              <a:spcBef>
                <a:spcPct val="0"/>
              </a:spcBef>
              <a:buClr>
                <a:srgbClr val="000000"/>
              </a:buClr>
            </a:pPr>
            <a:r>
              <a:rPr lang="ru-RU" sz="1200" b="1" dirty="0" smtClean="0">
                <a:latin typeface="+mn-lt"/>
              </a:rPr>
              <a:t>Контролер данных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– </a:t>
            </a:r>
            <a:r>
              <a:rPr lang="ru-RU" sz="1200" u="sng" dirty="0" smtClean="0">
                <a:latin typeface="+mn-lt"/>
              </a:rPr>
              <a:t>специалист в области информационно-коммуникационных технологий субъекта государственной </a:t>
            </a:r>
            <a:r>
              <a:rPr lang="ru-RU" sz="1200" u="sng" dirty="0">
                <a:latin typeface="+mn-lt"/>
              </a:rPr>
              <a:t>монополии в области государственной </a:t>
            </a:r>
            <a:r>
              <a:rPr lang="ru-RU" sz="1200" u="sng" dirty="0" smtClean="0">
                <a:latin typeface="+mn-lt"/>
              </a:rPr>
              <a:t>статистики</a:t>
            </a:r>
            <a:r>
              <a:rPr lang="ru-RU" sz="1200" dirty="0" smtClean="0">
                <a:latin typeface="+mn-lt"/>
              </a:rPr>
              <a:t>, привлекаемый при проведении государственного контроля в отношении административных источников для оценки качества административных данных</a:t>
            </a:r>
            <a:endParaRPr lang="ru-RU" altLang="ru-RU" sz="1200" b="1" dirty="0">
              <a:latin typeface="+mn-lt"/>
              <a:cs typeface="Tahoma" panose="020B060403050404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FC35BF3-D2D2-45B0-948F-DB979CC0EB22}"/>
              </a:ext>
            </a:extLst>
          </p:cNvPr>
          <p:cNvSpPr txBox="1"/>
          <p:nvPr/>
        </p:nvSpPr>
        <p:spPr>
          <a:xfrm>
            <a:off x="244192" y="1376525"/>
            <a:ext cx="8576280" cy="646329"/>
          </a:xfrm>
          <a:prstGeom prst="rect">
            <a:avLst/>
          </a:prstGeom>
          <a:noFill/>
          <a:ln>
            <a:noFill/>
          </a:ln>
        </p:spPr>
        <p:txBody>
          <a:bodyPr wrap="square" lIns="0" tIns="45719" rIns="0" bIns="45719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1200" b="1" dirty="0" smtClean="0">
                <a:latin typeface="+mn-lt"/>
              </a:rPr>
              <a:t>Дата-стюард</a:t>
            </a:r>
            <a:r>
              <a:rPr lang="ru-RU" sz="1200" dirty="0" smtClean="0">
                <a:latin typeface="+mn-lt"/>
              </a:rPr>
              <a:t> </a:t>
            </a:r>
            <a:r>
              <a:rPr lang="ru-RU" sz="1200" dirty="0">
                <a:latin typeface="+mn-lt"/>
              </a:rPr>
              <a:t>– </a:t>
            </a:r>
            <a:r>
              <a:rPr lang="ru-RU" sz="1200" u="sng" dirty="0">
                <a:latin typeface="+mn-lt"/>
              </a:rPr>
              <a:t>должностное ответственное лицо</a:t>
            </a:r>
            <a:r>
              <a:rPr lang="ru-RU" sz="1200" dirty="0">
                <a:latin typeface="+mn-lt"/>
              </a:rPr>
              <a:t> государственного органа, государственного юридического лица или субъекта </a:t>
            </a:r>
            <a:r>
              <a:rPr lang="ru-RU" sz="1200" dirty="0">
                <a:latin typeface="+mn-lt"/>
              </a:rPr>
              <a:t>квазигосударственного</a:t>
            </a:r>
            <a:r>
              <a:rPr lang="ru-RU" sz="1200" dirty="0">
                <a:latin typeface="+mn-lt"/>
              </a:rPr>
              <a:t> сектора ответственное за соответствия объектов данных их </a:t>
            </a:r>
            <a:r>
              <a:rPr lang="ru-RU" sz="1200" dirty="0" smtClean="0">
                <a:latin typeface="+mn-lt"/>
              </a:rPr>
              <a:t>назначению </a:t>
            </a:r>
            <a:r>
              <a:rPr lang="ru-RU" sz="1200" dirty="0">
                <a:latin typeface="+mn-lt"/>
              </a:rPr>
              <a:t>и управление данными внутри </a:t>
            </a:r>
            <a:r>
              <a:rPr lang="ru-RU" sz="1200" dirty="0" smtClean="0">
                <a:latin typeface="+mn-lt"/>
              </a:rPr>
              <a:t>Организации.</a:t>
            </a:r>
            <a:endParaRPr lang="ru-RU" altLang="ru-RU" sz="1200" b="1" dirty="0">
              <a:latin typeface="+mn-lt"/>
              <a:cs typeface="Tahoma" panose="020B0604030504040204" pitchFamily="34" charset="0"/>
            </a:endParaRPr>
          </a:p>
        </p:txBody>
      </p:sp>
      <p:grpSp>
        <p:nvGrpSpPr>
          <p:cNvPr id="56" name="Группа 70"/>
          <p:cNvGrpSpPr/>
          <p:nvPr/>
        </p:nvGrpSpPr>
        <p:grpSpPr>
          <a:xfrm>
            <a:off x="217049" y="71421"/>
            <a:ext cx="500988" cy="457159"/>
            <a:chOff x="0" y="428610"/>
            <a:chExt cx="500988" cy="457159"/>
          </a:xfrm>
        </p:grpSpPr>
        <p:sp>
          <p:nvSpPr>
            <p:cNvPr id="57" name="Freeform 8">
              <a:extLst>
                <a:ext uri="{FF2B5EF4-FFF2-40B4-BE49-F238E27FC236}">
                  <a16:creationId xmlns=""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8610"/>
              <a:ext cx="433888" cy="457159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=""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" y="507390"/>
              <a:ext cx="264263" cy="273648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52" name="Номер слайда 91"/>
          <p:cNvSpPr txBox="1">
            <a:spLocks/>
          </p:cNvSpPr>
          <p:nvPr/>
        </p:nvSpPr>
        <p:spPr>
          <a:xfrm>
            <a:off x="8789670" y="4869656"/>
            <a:ext cx="35433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80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5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17355"/>
            <a:ext cx="9144000" cy="208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直接连接符 10"/>
          <p:cNvCxnSpPr/>
          <p:nvPr/>
        </p:nvCxnSpPr>
        <p:spPr>
          <a:xfrm>
            <a:off x="1205957" y="1436831"/>
            <a:ext cx="2789979" cy="59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1"/>
          <p:cNvCxnSpPr/>
          <p:nvPr/>
        </p:nvCxnSpPr>
        <p:spPr>
          <a:xfrm flipV="1">
            <a:off x="1187624" y="2333257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16"/>
          <p:cNvGrpSpPr/>
          <p:nvPr/>
        </p:nvGrpSpPr>
        <p:grpSpPr>
          <a:xfrm>
            <a:off x="489163" y="906995"/>
            <a:ext cx="583919" cy="540928"/>
            <a:chOff x="4067944" y="663497"/>
            <a:chExt cx="1546800" cy="1411324"/>
          </a:xfrm>
        </p:grpSpPr>
        <p:sp>
          <p:nvSpPr>
            <p:cNvPr id="21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2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cxnSp>
        <p:nvCxnSpPr>
          <p:cNvPr id="51" name="直接连接符 11"/>
          <p:cNvCxnSpPr/>
          <p:nvPr/>
        </p:nvCxnSpPr>
        <p:spPr>
          <a:xfrm flipV="1">
            <a:off x="1189371" y="3990322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16"/>
          <p:cNvGrpSpPr/>
          <p:nvPr/>
        </p:nvGrpSpPr>
        <p:grpSpPr>
          <a:xfrm>
            <a:off x="501578" y="1757389"/>
            <a:ext cx="583919" cy="540928"/>
            <a:chOff x="4067944" y="663497"/>
            <a:chExt cx="1546800" cy="1411324"/>
          </a:xfrm>
        </p:grpSpPr>
        <p:sp>
          <p:nvSpPr>
            <p:cNvPr id="86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90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95" name="组合 16"/>
          <p:cNvGrpSpPr/>
          <p:nvPr/>
        </p:nvGrpSpPr>
        <p:grpSpPr>
          <a:xfrm>
            <a:off x="501578" y="2614645"/>
            <a:ext cx="583919" cy="540928"/>
            <a:chOff x="4067944" y="663497"/>
            <a:chExt cx="1546800" cy="1411324"/>
          </a:xfrm>
        </p:grpSpPr>
        <p:sp>
          <p:nvSpPr>
            <p:cNvPr id="100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101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106" name="组合 16"/>
          <p:cNvGrpSpPr/>
          <p:nvPr/>
        </p:nvGrpSpPr>
        <p:grpSpPr>
          <a:xfrm>
            <a:off x="501578" y="3471901"/>
            <a:ext cx="583919" cy="540928"/>
            <a:chOff x="4067944" y="663497"/>
            <a:chExt cx="1546800" cy="1411324"/>
          </a:xfrm>
        </p:grpSpPr>
        <p:sp>
          <p:nvSpPr>
            <p:cNvPr id="111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112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cxnSp>
        <p:nvCxnSpPr>
          <p:cNvPr id="77" name="直接连接符 11"/>
          <p:cNvCxnSpPr/>
          <p:nvPr/>
        </p:nvCxnSpPr>
        <p:spPr>
          <a:xfrm flipV="1">
            <a:off x="1209959" y="3126226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itle 1">
            <a:extLst>
              <a:ext uri="{FF2B5EF4-FFF2-40B4-BE49-F238E27FC236}">
                <a16:creationId xmlns="" xmlns:a16="http://schemas.microsoft.com/office/drawing/2014/main" id="{36FAF666-565A-4E7B-9829-B156B0EBA65B}"/>
              </a:ext>
            </a:extLst>
          </p:cNvPr>
          <p:cNvSpPr txBox="1">
            <a:spLocks/>
          </p:cNvSpPr>
          <p:nvPr/>
        </p:nvSpPr>
        <p:spPr>
          <a:xfrm>
            <a:off x="1213691" y="143883"/>
            <a:ext cx="3662870" cy="379477"/>
          </a:xfrm>
          <a:prstGeom prst="rect">
            <a:avLst/>
          </a:prstGeom>
        </p:spPr>
        <p:txBody>
          <a:bodyPr lIns="0" tIns="45719" rIns="0" bIns="45719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kk-KZ" sz="1400" b="1" dirty="0" smtClean="0">
                <a:solidFill>
                  <a:srgbClr val="0B3EA2"/>
                </a:solidFill>
                <a:latin typeface="+mn-lt"/>
              </a:rPr>
              <a:t>Качество административных данных</a:t>
            </a:r>
            <a:endParaRPr lang="en-US" sz="1400" b="1" dirty="0">
              <a:solidFill>
                <a:srgbClr val="0B3EA2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92492" y="1557002"/>
            <a:ext cx="2875452" cy="77713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Целостность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данных,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наличие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корректных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ссылок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между сущностями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соответствие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их установленным правилам и 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ограничениям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между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сущностями</a:t>
            </a:r>
            <a:endParaRPr lang="ru-RU" sz="7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79" name="TextBox 39"/>
          <p:cNvSpPr txBox="1"/>
          <p:nvPr/>
        </p:nvSpPr>
        <p:spPr>
          <a:xfrm>
            <a:off x="1189371" y="838708"/>
            <a:ext cx="2752882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altLang="zh-CN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Точность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необходимый уровень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детализации данных</a:t>
            </a:r>
          </a:p>
        </p:txBody>
      </p:sp>
      <p:sp>
        <p:nvSpPr>
          <p:cNvPr id="82" name="TextBox 43"/>
          <p:cNvSpPr txBox="1"/>
          <p:nvPr/>
        </p:nvSpPr>
        <p:spPr>
          <a:xfrm>
            <a:off x="5496568" y="3414258"/>
            <a:ext cx="2975719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altLang="zh-CN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Своевременность</a:t>
            </a:r>
            <a:r>
              <a:rPr lang="kk-KZ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kk-KZ" altLang="zh-CN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доступность данных 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пользователю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в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нужный момент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времени</a:t>
            </a:r>
            <a:r>
              <a:rPr lang="ru-RU" altLang="zh-CN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lang="ru-RU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3" name="TextBox 39"/>
          <p:cNvSpPr txBox="1"/>
          <p:nvPr/>
        </p:nvSpPr>
        <p:spPr>
          <a:xfrm>
            <a:off x="5481308" y="2478154"/>
            <a:ext cx="2764671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Актуальность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данных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,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 степень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соответствия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данных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моделируемой области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</a:t>
            </a:r>
            <a:b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определенный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момент времени</a:t>
            </a:r>
          </a:p>
        </p:txBody>
      </p:sp>
      <p:sp>
        <p:nvSpPr>
          <p:cNvPr id="84" name="TextBox 39"/>
          <p:cNvSpPr txBox="1"/>
          <p:nvPr/>
        </p:nvSpPr>
        <p:spPr>
          <a:xfrm>
            <a:off x="5462660" y="1719221"/>
            <a:ext cx="2383655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Уникальность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данных,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</a:t>
            </a:r>
            <a:b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отсутствие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дублирования данных</a:t>
            </a:r>
          </a:p>
        </p:txBody>
      </p:sp>
      <p:sp>
        <p:nvSpPr>
          <p:cNvPr id="87" name="TextBox 39"/>
          <p:cNvSpPr txBox="1"/>
          <p:nvPr/>
        </p:nvSpPr>
        <p:spPr>
          <a:xfrm>
            <a:off x="1204008" y="2595311"/>
            <a:ext cx="2645333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kk-KZ" altLang="zh-CN" sz="1400" b="1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Достоверность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данных, определяющий насколько корректно данные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описывают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, моделируемую область</a:t>
            </a:r>
          </a:p>
        </p:txBody>
      </p:sp>
      <p:sp>
        <p:nvSpPr>
          <p:cNvPr id="88" name="TextBox 39"/>
          <p:cNvSpPr txBox="1"/>
          <p:nvPr/>
        </p:nvSpPr>
        <p:spPr>
          <a:xfrm>
            <a:off x="1209959" y="3342250"/>
            <a:ext cx="2383655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Полнота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данных,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</a:t>
            </a:r>
            <a:b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достаточность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заполнения наборов данных и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их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/>
            </a:r>
            <a:b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атрибутов</a:t>
            </a:r>
            <a:endParaRPr lang="ru-RU" sz="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9" name="TextBox 39"/>
          <p:cNvSpPr txBox="1"/>
          <p:nvPr/>
        </p:nvSpPr>
        <p:spPr>
          <a:xfrm>
            <a:off x="5421578" y="749962"/>
            <a:ext cx="2703069" cy="6540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zh-CN" sz="1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Согласованность</a:t>
            </a:r>
            <a:endParaRPr lang="en-US" altLang="zh-CN" sz="1400" b="1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показатель качества данных,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определяющий</a:t>
            </a:r>
            <a:r>
              <a:rPr lang="en-US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насколько непротиворечивыми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являются данные в различных связанных </a:t>
            </a:r>
            <a:r>
              <a:rPr lang="ru-RU" sz="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наборах </a:t>
            </a:r>
            <a:r>
              <a:rPr lang="ru-RU" sz="800" dirty="0">
                <a:latin typeface="Calibri" pitchFamily="34" charset="0"/>
                <a:ea typeface="Calibri" pitchFamily="34" charset="0"/>
                <a:cs typeface="Calibri" pitchFamily="34" charset="0"/>
              </a:rPr>
              <a:t>данных</a:t>
            </a:r>
          </a:p>
        </p:txBody>
      </p:sp>
      <p:cxnSp>
        <p:nvCxnSpPr>
          <p:cNvPr id="92" name="直接连接符 10"/>
          <p:cNvCxnSpPr/>
          <p:nvPr/>
        </p:nvCxnSpPr>
        <p:spPr>
          <a:xfrm>
            <a:off x="5259499" y="1433658"/>
            <a:ext cx="2789979" cy="594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11"/>
          <p:cNvCxnSpPr/>
          <p:nvPr/>
        </p:nvCxnSpPr>
        <p:spPr>
          <a:xfrm flipV="1">
            <a:off x="5392353" y="2273339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组合 16"/>
          <p:cNvGrpSpPr/>
          <p:nvPr/>
        </p:nvGrpSpPr>
        <p:grpSpPr>
          <a:xfrm>
            <a:off x="4616976" y="903822"/>
            <a:ext cx="583919" cy="540928"/>
            <a:chOff x="4067944" y="663497"/>
            <a:chExt cx="1546800" cy="1411324"/>
          </a:xfrm>
        </p:grpSpPr>
        <p:sp>
          <p:nvSpPr>
            <p:cNvPr id="97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98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cxnSp>
        <p:nvCxnSpPr>
          <p:cNvPr id="99" name="直接连接符 11"/>
          <p:cNvCxnSpPr/>
          <p:nvPr/>
        </p:nvCxnSpPr>
        <p:spPr>
          <a:xfrm flipV="1">
            <a:off x="5317184" y="3989441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16"/>
          <p:cNvGrpSpPr/>
          <p:nvPr/>
        </p:nvGrpSpPr>
        <p:grpSpPr>
          <a:xfrm>
            <a:off x="4629391" y="1754216"/>
            <a:ext cx="583919" cy="540928"/>
            <a:chOff x="4067944" y="663497"/>
            <a:chExt cx="1546800" cy="1411324"/>
          </a:xfrm>
        </p:grpSpPr>
        <p:sp>
          <p:nvSpPr>
            <p:cNvPr id="103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104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107" name="组合 16"/>
          <p:cNvGrpSpPr/>
          <p:nvPr/>
        </p:nvGrpSpPr>
        <p:grpSpPr>
          <a:xfrm>
            <a:off x="4629391" y="2611472"/>
            <a:ext cx="583919" cy="540928"/>
            <a:chOff x="4067944" y="663497"/>
            <a:chExt cx="1546800" cy="1411324"/>
          </a:xfrm>
        </p:grpSpPr>
        <p:sp>
          <p:nvSpPr>
            <p:cNvPr id="108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109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grpSp>
        <p:nvGrpSpPr>
          <p:cNvPr id="135" name="组合 16"/>
          <p:cNvGrpSpPr/>
          <p:nvPr/>
        </p:nvGrpSpPr>
        <p:grpSpPr>
          <a:xfrm>
            <a:off x="4629391" y="3468728"/>
            <a:ext cx="583919" cy="540928"/>
            <a:chOff x="4067944" y="663497"/>
            <a:chExt cx="1546800" cy="1411324"/>
          </a:xfrm>
        </p:grpSpPr>
        <p:sp>
          <p:nvSpPr>
            <p:cNvPr id="136" name="Flowchart: Decision 78"/>
            <p:cNvSpPr/>
            <p:nvPr/>
          </p:nvSpPr>
          <p:spPr>
            <a:xfrm>
              <a:off x="4239465" y="663497"/>
              <a:ext cx="1375279" cy="1375279"/>
            </a:xfrm>
            <a:prstGeom prst="flowChartDecision">
              <a:avLst/>
            </a:prstGeom>
            <a:solidFill>
              <a:srgbClr val="17375E"/>
            </a:solidFill>
            <a:ln>
              <a:solidFill>
                <a:schemeClr val="tx2"/>
              </a:solidFill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  <p:sp>
          <p:nvSpPr>
            <p:cNvPr id="137" name="Flowchart: Decision 79"/>
            <p:cNvSpPr/>
            <p:nvPr/>
          </p:nvSpPr>
          <p:spPr>
            <a:xfrm>
              <a:off x="4067944" y="699542"/>
              <a:ext cx="1375279" cy="1375279"/>
            </a:xfrm>
            <a:prstGeom prst="flowChartDecision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9AEC4"/>
                </a:solidFill>
              </a:endParaRPr>
            </a:p>
          </p:txBody>
        </p:sp>
      </p:grpSp>
      <p:cxnSp>
        <p:nvCxnSpPr>
          <p:cNvPr id="138" name="直接连接符 11"/>
          <p:cNvCxnSpPr/>
          <p:nvPr/>
        </p:nvCxnSpPr>
        <p:spPr>
          <a:xfrm flipV="1">
            <a:off x="5337772" y="3126226"/>
            <a:ext cx="2732294" cy="88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033" y="0"/>
            <a:ext cx="3934967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457950" y="4539971"/>
            <a:ext cx="2057400" cy="273844"/>
          </a:xfrm>
        </p:spPr>
        <p:txBody>
          <a:bodyPr/>
          <a:lstStyle/>
          <a:p>
            <a:fld id="{725C68B6-61C2-468F-89AB-4B9F7531AA68}" type="slidenum">
              <a:rPr lang="ru-RU" smtClean="0">
                <a:latin typeface="+mn-lt"/>
              </a:rPr>
              <a:pPr/>
              <a:t>3</a:t>
            </a:fld>
            <a:endParaRPr lang="ru-RU" dirty="0">
              <a:latin typeface="+mn-lt"/>
            </a:endParaRPr>
          </a:p>
        </p:txBody>
      </p:sp>
      <p:grpSp>
        <p:nvGrpSpPr>
          <p:cNvPr id="48" name="Группа 219"/>
          <p:cNvGrpSpPr>
            <a:grpSpLocks/>
          </p:cNvGrpSpPr>
          <p:nvPr/>
        </p:nvGrpSpPr>
        <p:grpSpPr bwMode="auto">
          <a:xfrm>
            <a:off x="238125" y="4323231"/>
            <a:ext cx="8728258" cy="638906"/>
            <a:chOff x="253672" y="511217"/>
            <a:chExt cx="8636656" cy="736914"/>
          </a:xfrm>
        </p:grpSpPr>
        <p:grpSp>
          <p:nvGrpSpPr>
            <p:cNvPr id="49" name="Группа 37"/>
            <p:cNvGrpSpPr>
              <a:grpSpLocks/>
            </p:cNvGrpSpPr>
            <p:nvPr/>
          </p:nvGrpSpPr>
          <p:grpSpPr bwMode="auto">
            <a:xfrm>
              <a:off x="382577" y="511217"/>
              <a:ext cx="8392657" cy="736914"/>
              <a:chOff x="206457" y="710013"/>
              <a:chExt cx="8731259" cy="496331"/>
            </a:xfrm>
          </p:grpSpPr>
          <p:sp>
            <p:nvSpPr>
              <p:cNvPr id="57" name="Rectangle 350"/>
              <p:cNvSpPr>
                <a:spLocks/>
              </p:cNvSpPr>
              <p:nvPr/>
            </p:nvSpPr>
            <p:spPr bwMode="gray">
              <a:xfrm>
                <a:off x="206457" y="1170313"/>
                <a:ext cx="8731259" cy="36031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/>
                <a:endParaRPr lang="ru-RU" sz="1500" dirty="0">
                  <a:latin typeface="+mn-lt"/>
                  <a:ea typeface="ＭＳ Ｐゴシック"/>
                  <a:cs typeface="+mn-cs"/>
                </a:endParaRPr>
              </a:p>
            </p:txBody>
          </p:sp>
          <p:sp>
            <p:nvSpPr>
              <p:cNvPr id="58" name="Rectangle 351"/>
              <p:cNvSpPr>
                <a:spLocks/>
              </p:cNvSpPr>
              <p:nvPr/>
            </p:nvSpPr>
            <p:spPr bwMode="gray">
              <a:xfrm>
                <a:off x="206457" y="710013"/>
                <a:ext cx="8731259" cy="36031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ru-RU" sz="1500" kern="0" dirty="0">
                  <a:latin typeface="+mn-lt"/>
                  <a:ea typeface="ＭＳ Ｐゴシック"/>
                  <a:cs typeface="+mn-cs"/>
                  <a:sym typeface="Arial"/>
                </a:endParaRPr>
              </a:p>
            </p:txBody>
          </p:sp>
          <p:sp>
            <p:nvSpPr>
              <p:cNvPr id="59" name="Rectangle 286"/>
              <p:cNvSpPr txBox="1">
                <a:spLocks noChangeArrowheads="1"/>
              </p:cNvSpPr>
              <p:nvPr>
                <p:custDataLst>
                  <p:tags r:id="rId1"/>
                </p:custDataLst>
              </p:nvPr>
            </p:nvSpPr>
            <p:spPr bwMode="gray">
              <a:xfrm>
                <a:off x="206457" y="728029"/>
                <a:ext cx="8731259" cy="462101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marL="0" lvl="1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1500" kern="0" dirty="0">
                  <a:solidFill>
                    <a:srgbClr val="FFFFFF"/>
                  </a:solidFill>
                  <a:ea typeface="ＭＳ Ｐゴシック"/>
                  <a:cs typeface="+mn-cs"/>
                  <a:sym typeface="Arial"/>
                </a:endParaRPr>
              </a:p>
            </p:txBody>
          </p:sp>
        </p:grpSp>
        <p:grpSp>
          <p:nvGrpSpPr>
            <p:cNvPr id="50" name="Group 352"/>
            <p:cNvGrpSpPr>
              <a:grpSpLocks/>
            </p:cNvGrpSpPr>
            <p:nvPr/>
          </p:nvGrpSpPr>
          <p:grpSpPr bwMode="auto">
            <a:xfrm flipH="1" flipV="1">
              <a:off x="8833105" y="524322"/>
              <a:ext cx="57223" cy="710705"/>
              <a:chOff x="1331577" y="562212"/>
              <a:chExt cx="59532" cy="485051"/>
            </a:xfrm>
          </p:grpSpPr>
          <p:cxnSp>
            <p:nvCxnSpPr>
              <p:cNvPr id="55" name="Straight Connector 353"/>
              <p:cNvCxnSpPr>
                <a:cxnSpLocks/>
              </p:cNvCxnSpPr>
              <p:nvPr/>
            </p:nvCxnSpPr>
            <p:spPr>
              <a:xfrm>
                <a:off x="1390647" y="562397"/>
                <a:ext cx="0" cy="48468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354"/>
              <p:cNvCxnSpPr>
                <a:cxnSpLocks/>
              </p:cNvCxnSpPr>
              <p:nvPr/>
            </p:nvCxnSpPr>
            <p:spPr>
              <a:xfrm>
                <a:off x="1331577" y="654587"/>
                <a:ext cx="0" cy="30030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352"/>
            <p:cNvGrpSpPr>
              <a:grpSpLocks/>
            </p:cNvGrpSpPr>
            <p:nvPr/>
          </p:nvGrpSpPr>
          <p:grpSpPr bwMode="auto">
            <a:xfrm flipV="1">
              <a:off x="253672" y="524322"/>
              <a:ext cx="57223" cy="710705"/>
              <a:chOff x="1317382" y="562212"/>
              <a:chExt cx="59532" cy="485051"/>
            </a:xfrm>
          </p:grpSpPr>
          <p:cxnSp>
            <p:nvCxnSpPr>
              <p:cNvPr id="53" name="Straight Connector 353"/>
              <p:cNvCxnSpPr>
                <a:cxnSpLocks/>
              </p:cNvCxnSpPr>
              <p:nvPr/>
            </p:nvCxnSpPr>
            <p:spPr>
              <a:xfrm>
                <a:off x="1376453" y="562397"/>
                <a:ext cx="0" cy="48468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354"/>
              <p:cNvCxnSpPr>
                <a:cxnSpLocks/>
              </p:cNvCxnSpPr>
              <p:nvPr/>
            </p:nvCxnSpPr>
            <p:spPr>
              <a:xfrm>
                <a:off x="1317382" y="654587"/>
                <a:ext cx="0" cy="30030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" name="Прямоугольник 4"/>
          <p:cNvSpPr/>
          <p:nvPr/>
        </p:nvSpPr>
        <p:spPr>
          <a:xfrm>
            <a:off x="501578" y="4326252"/>
            <a:ext cx="85272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latin typeface="+mn-lt"/>
              </a:rPr>
              <a:t>Пункт 41 Требований по управлению данными. </a:t>
            </a:r>
          </a:p>
          <a:p>
            <a:r>
              <a:rPr lang="ru-RU" sz="1200" b="1" dirty="0" smtClean="0">
                <a:latin typeface="+mn-lt"/>
              </a:rPr>
              <a:t>Несоответствие </a:t>
            </a:r>
            <a:r>
              <a:rPr lang="ru-RU" sz="1200" b="1" dirty="0">
                <a:latin typeface="+mn-lt"/>
              </a:rPr>
              <a:t>данных одному из показателей качества данных, является основанием </a:t>
            </a:r>
            <a:r>
              <a:rPr lang="ru-RU" sz="1200" b="1" dirty="0" smtClean="0">
                <a:latin typeface="+mn-lt"/>
              </a:rPr>
              <a:t>для определения </a:t>
            </a:r>
            <a:r>
              <a:rPr lang="ru-RU" sz="1200" b="1" dirty="0">
                <a:latin typeface="+mn-lt"/>
              </a:rPr>
              <a:t>их недостоверными</a:t>
            </a:r>
            <a:r>
              <a:rPr lang="ru-RU" sz="1200" b="1" dirty="0" smtClean="0">
                <a:latin typeface="+mn-lt"/>
              </a:rPr>
              <a:t>. </a:t>
            </a:r>
          </a:p>
        </p:txBody>
      </p:sp>
      <p:grpSp>
        <p:nvGrpSpPr>
          <p:cNvPr id="60" name="Группа 70"/>
          <p:cNvGrpSpPr/>
          <p:nvPr/>
        </p:nvGrpSpPr>
        <p:grpSpPr>
          <a:xfrm>
            <a:off x="553912" y="137225"/>
            <a:ext cx="500988" cy="457159"/>
            <a:chOff x="0" y="428610"/>
            <a:chExt cx="500988" cy="457159"/>
          </a:xfrm>
        </p:grpSpPr>
        <p:sp>
          <p:nvSpPr>
            <p:cNvPr id="61" name="Freeform 8">
              <a:extLst>
                <a:ext uri="{FF2B5EF4-FFF2-40B4-BE49-F238E27FC236}">
                  <a16:creationId xmlns=""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8610"/>
              <a:ext cx="433888" cy="457159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=""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" y="507390"/>
              <a:ext cx="264263" cy="273648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1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033" y="0"/>
            <a:ext cx="3934967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itle 1">
            <a:extLst>
              <a:ext uri="{FF2B5EF4-FFF2-40B4-BE49-F238E27FC236}">
                <a16:creationId xmlns:a16="http://schemas.microsoft.com/office/drawing/2014/main" xmlns="" id="{7104C851-FAE1-426D-B36A-2782F3050E54}"/>
              </a:ext>
            </a:extLst>
          </p:cNvPr>
          <p:cNvSpPr txBox="1">
            <a:spLocks/>
          </p:cNvSpPr>
          <p:nvPr/>
        </p:nvSpPr>
        <p:spPr>
          <a:xfrm>
            <a:off x="858811" y="190986"/>
            <a:ext cx="8047075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lvl="0" algn="l"/>
            <a:r>
              <a:rPr lang="kk-KZ" sz="12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Перекрестные сверки </a:t>
            </a:r>
            <a:r>
              <a:rPr lang="kk-KZ" sz="12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и </a:t>
            </a:r>
            <a:r>
              <a:rPr lang="kk-KZ" sz="12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сопоставления </a:t>
            </a:r>
            <a:r>
              <a:rPr lang="kk-KZ" sz="1200" b="1" dirty="0" smtClean="0">
                <a:solidFill>
                  <a:srgbClr val="0B3EA2"/>
                </a:solidFill>
                <a:latin typeface="Montserrat SemiBold" panose="00000700000000000000" pitchFamily="2" charset="0"/>
              </a:rPr>
              <a:t>административных данных</a:t>
            </a:r>
            <a:endParaRPr lang="en-US" sz="1200" b="1" dirty="0">
              <a:solidFill>
                <a:srgbClr val="0B3EA2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7" name="Группа 70"/>
          <p:cNvGrpSpPr/>
          <p:nvPr/>
        </p:nvGrpSpPr>
        <p:grpSpPr>
          <a:xfrm>
            <a:off x="351383" y="168633"/>
            <a:ext cx="500988" cy="457159"/>
            <a:chOff x="0" y="428610"/>
            <a:chExt cx="500988" cy="457159"/>
          </a:xfrm>
        </p:grpSpPr>
        <p:sp>
          <p:nvSpPr>
            <p:cNvPr id="48" name="Freeform 8">
              <a:extLst>
                <a:ext uri="{FF2B5EF4-FFF2-40B4-BE49-F238E27FC236}">
                  <a16:creationId xmlns=""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8610"/>
              <a:ext cx="433888" cy="457159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=""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" y="507390"/>
              <a:ext cx="264263" cy="273648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Montserrat SemiBold" panose="00000700000000000000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85" name="Группа 84"/>
          <p:cNvGrpSpPr/>
          <p:nvPr/>
        </p:nvGrpSpPr>
        <p:grpSpPr>
          <a:xfrm>
            <a:off x="2438400" y="912854"/>
            <a:ext cx="3637156" cy="3356783"/>
            <a:chOff x="5533112" y="996674"/>
            <a:chExt cx="3637156" cy="3356783"/>
          </a:xfrm>
        </p:grpSpPr>
        <p:sp>
          <p:nvSpPr>
            <p:cNvPr id="3" name="Freeform: Shape 1">
              <a:extLst>
                <a:ext uri="{FF2B5EF4-FFF2-40B4-BE49-F238E27FC236}">
                  <a16:creationId xmlns:a16="http://schemas.microsoft.com/office/drawing/2014/main" xmlns="" id="{822DE3C1-6434-4136-83FC-C9BE8BD59ADD}"/>
                </a:ext>
              </a:extLst>
            </p:cNvPr>
            <p:cNvSpPr/>
            <p:nvPr/>
          </p:nvSpPr>
          <p:spPr>
            <a:xfrm rot="19800000">
              <a:off x="7040066" y="2698096"/>
              <a:ext cx="1469772" cy="1296371"/>
            </a:xfrm>
            <a:custGeom>
              <a:avLst/>
              <a:gdLst>
                <a:gd name="connsiteX0" fmla="*/ 764548 w 1695450"/>
                <a:gd name="connsiteY0" fmla="*/ 49292 h 1495425"/>
                <a:gd name="connsiteX1" fmla="*/ 13026 w 1695450"/>
                <a:gd name="connsiteY1" fmla="*/ 1350407 h 1495425"/>
                <a:gd name="connsiteX2" fmla="*/ 97798 w 1695450"/>
                <a:gd name="connsiteY2" fmla="*/ 1497092 h 1495425"/>
                <a:gd name="connsiteX3" fmla="*/ 1599891 w 1695450"/>
                <a:gd name="connsiteY3" fmla="*/ 1497092 h 1495425"/>
                <a:gd name="connsiteX4" fmla="*/ 1684664 w 1695450"/>
                <a:gd name="connsiteY4" fmla="*/ 1350407 h 1495425"/>
                <a:gd name="connsiteX5" fmla="*/ 933141 w 1695450"/>
                <a:gd name="connsiteY5" fmla="*/ 49292 h 1495425"/>
                <a:gd name="connsiteX6" fmla="*/ 764548 w 1695450"/>
                <a:gd name="connsiteY6" fmla="*/ 49292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764548" y="49292"/>
                  </a:moveTo>
                  <a:lnTo>
                    <a:pt x="13026" y="1350407"/>
                  </a:lnTo>
                  <a:cubicBezTo>
                    <a:pt x="-24122" y="1415177"/>
                    <a:pt x="22551" y="1497092"/>
                    <a:pt x="97798" y="1497092"/>
                  </a:cubicBezTo>
                  <a:lnTo>
                    <a:pt x="1599891" y="1497092"/>
                  </a:lnTo>
                  <a:cubicBezTo>
                    <a:pt x="1675139" y="1497092"/>
                    <a:pt x="1721811" y="1416130"/>
                    <a:pt x="1684664" y="1350407"/>
                  </a:cubicBezTo>
                  <a:lnTo>
                    <a:pt x="933141" y="49292"/>
                  </a:lnTo>
                  <a:cubicBezTo>
                    <a:pt x="895993" y="-16431"/>
                    <a:pt x="802648" y="-16431"/>
                    <a:pt x="764548" y="49292"/>
                  </a:cubicBezTo>
                  <a:close/>
                </a:path>
              </a:pathLst>
            </a:custGeom>
            <a:solidFill>
              <a:srgbClr val="0B3EA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xmlns="" id="{628D14D6-1E7E-471C-BDFB-61748B2942E3}"/>
                </a:ext>
              </a:extLst>
            </p:cNvPr>
            <p:cNvSpPr/>
            <p:nvPr/>
          </p:nvSpPr>
          <p:spPr>
            <a:xfrm rot="19800000">
              <a:off x="6214739" y="3057086"/>
              <a:ext cx="1469772" cy="1296371"/>
            </a:xfrm>
            <a:custGeom>
              <a:avLst/>
              <a:gdLst>
                <a:gd name="connsiteX0" fmla="*/ 1599891 w 1695450"/>
                <a:gd name="connsiteY0" fmla="*/ 0 h 1495425"/>
                <a:gd name="connsiteX1" fmla="*/ 97798 w 1695450"/>
                <a:gd name="connsiteY1" fmla="*/ 0 h 1495425"/>
                <a:gd name="connsiteX2" fmla="*/ 13026 w 1695450"/>
                <a:gd name="connsiteY2" fmla="*/ 146685 h 1495425"/>
                <a:gd name="connsiteX3" fmla="*/ 764548 w 1695450"/>
                <a:gd name="connsiteY3" fmla="*/ 1447800 h 1495425"/>
                <a:gd name="connsiteX4" fmla="*/ 933141 w 1695450"/>
                <a:gd name="connsiteY4" fmla="*/ 1447800 h 1495425"/>
                <a:gd name="connsiteX5" fmla="*/ 1684663 w 1695450"/>
                <a:gd name="connsiteY5" fmla="*/ 146685 h 1495425"/>
                <a:gd name="connsiteX6" fmla="*/ 1599891 w 1695450"/>
                <a:gd name="connsiteY6" fmla="*/ 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1599891" y="0"/>
                  </a:moveTo>
                  <a:lnTo>
                    <a:pt x="97798" y="0"/>
                  </a:lnTo>
                  <a:cubicBezTo>
                    <a:pt x="22551" y="0"/>
                    <a:pt x="-24122" y="80963"/>
                    <a:pt x="13026" y="146685"/>
                  </a:cubicBezTo>
                  <a:lnTo>
                    <a:pt x="764548" y="1447800"/>
                  </a:lnTo>
                  <a:cubicBezTo>
                    <a:pt x="801696" y="1512570"/>
                    <a:pt x="895993" y="1512570"/>
                    <a:pt x="933141" y="1447800"/>
                  </a:cubicBezTo>
                  <a:lnTo>
                    <a:pt x="1684663" y="146685"/>
                  </a:lnTo>
                  <a:cubicBezTo>
                    <a:pt x="1721811" y="80963"/>
                    <a:pt x="1675138" y="0"/>
                    <a:pt x="1599891" y="0"/>
                  </a:cubicBezTo>
                  <a:close/>
                </a:path>
              </a:pathLst>
            </a:custGeom>
            <a:solidFill>
              <a:srgbClr val="002060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xmlns="" id="{545AE2FE-CD83-443D-9798-DED9866B21C4}"/>
                </a:ext>
              </a:extLst>
            </p:cNvPr>
            <p:cNvSpPr/>
            <p:nvPr/>
          </p:nvSpPr>
          <p:spPr>
            <a:xfrm rot="19800000">
              <a:off x="5533112" y="1876473"/>
              <a:ext cx="1469772" cy="1296371"/>
            </a:xfrm>
            <a:custGeom>
              <a:avLst/>
              <a:gdLst>
                <a:gd name="connsiteX0" fmla="*/ 1684663 w 1695450"/>
                <a:gd name="connsiteY0" fmla="*/ 1349693 h 1495425"/>
                <a:gd name="connsiteX1" fmla="*/ 933141 w 1695450"/>
                <a:gd name="connsiteY1" fmla="*/ 48577 h 1495425"/>
                <a:gd name="connsiteX2" fmla="*/ 764548 w 1695450"/>
                <a:gd name="connsiteY2" fmla="*/ 48577 h 1495425"/>
                <a:gd name="connsiteX3" fmla="*/ 13026 w 1695450"/>
                <a:gd name="connsiteY3" fmla="*/ 1349693 h 1495425"/>
                <a:gd name="connsiteX4" fmla="*/ 97798 w 1695450"/>
                <a:gd name="connsiteY4" fmla="*/ 1496378 h 1495425"/>
                <a:gd name="connsiteX5" fmla="*/ 1599891 w 1695450"/>
                <a:gd name="connsiteY5" fmla="*/ 1496378 h 1495425"/>
                <a:gd name="connsiteX6" fmla="*/ 1684663 w 1695450"/>
                <a:gd name="connsiteY6" fmla="*/ 1349693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1684663" y="1349693"/>
                  </a:moveTo>
                  <a:lnTo>
                    <a:pt x="933141" y="48577"/>
                  </a:lnTo>
                  <a:cubicBezTo>
                    <a:pt x="895993" y="-16192"/>
                    <a:pt x="801696" y="-16192"/>
                    <a:pt x="764548" y="48577"/>
                  </a:cubicBezTo>
                  <a:lnTo>
                    <a:pt x="13026" y="1349693"/>
                  </a:lnTo>
                  <a:cubicBezTo>
                    <a:pt x="-24122" y="1414463"/>
                    <a:pt x="22551" y="1496378"/>
                    <a:pt x="97798" y="1496378"/>
                  </a:cubicBezTo>
                  <a:lnTo>
                    <a:pt x="1599891" y="1496378"/>
                  </a:lnTo>
                  <a:cubicBezTo>
                    <a:pt x="1675138" y="1496378"/>
                    <a:pt x="1721811" y="1414463"/>
                    <a:pt x="1684663" y="1349693"/>
                  </a:cubicBezTo>
                  <a:close/>
                </a:path>
              </a:pathLst>
            </a:custGeom>
            <a:solidFill>
              <a:srgbClr val="0B3EA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xmlns="" id="{3A81BBEB-F54E-42B5-8FCC-D1C381C229E3}"/>
                </a:ext>
              </a:extLst>
            </p:cNvPr>
            <p:cNvSpPr/>
            <p:nvPr/>
          </p:nvSpPr>
          <p:spPr>
            <a:xfrm rot="19800000">
              <a:off x="6249342" y="1328521"/>
              <a:ext cx="1469772" cy="1296371"/>
            </a:xfrm>
            <a:custGeom>
              <a:avLst/>
              <a:gdLst>
                <a:gd name="connsiteX0" fmla="*/ 933141 w 1695450"/>
                <a:gd name="connsiteY0" fmla="*/ 1447800 h 1495425"/>
                <a:gd name="connsiteX1" fmla="*/ 1684664 w 1695450"/>
                <a:gd name="connsiteY1" fmla="*/ 146685 h 1495425"/>
                <a:gd name="connsiteX2" fmla="*/ 1599891 w 1695450"/>
                <a:gd name="connsiteY2" fmla="*/ 0 h 1495425"/>
                <a:gd name="connsiteX3" fmla="*/ 97798 w 1695450"/>
                <a:gd name="connsiteY3" fmla="*/ 0 h 1495425"/>
                <a:gd name="connsiteX4" fmla="*/ 13026 w 1695450"/>
                <a:gd name="connsiteY4" fmla="*/ 146685 h 1495425"/>
                <a:gd name="connsiteX5" fmla="*/ 764549 w 1695450"/>
                <a:gd name="connsiteY5" fmla="*/ 1447800 h 1495425"/>
                <a:gd name="connsiteX6" fmla="*/ 933141 w 1695450"/>
                <a:gd name="connsiteY6" fmla="*/ 14478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933141" y="1447800"/>
                  </a:moveTo>
                  <a:lnTo>
                    <a:pt x="1684664" y="146685"/>
                  </a:lnTo>
                  <a:cubicBezTo>
                    <a:pt x="1721811" y="81915"/>
                    <a:pt x="1675139" y="0"/>
                    <a:pt x="1599891" y="0"/>
                  </a:cubicBezTo>
                  <a:lnTo>
                    <a:pt x="97798" y="0"/>
                  </a:lnTo>
                  <a:cubicBezTo>
                    <a:pt x="22551" y="0"/>
                    <a:pt x="-24122" y="80963"/>
                    <a:pt x="13026" y="146685"/>
                  </a:cubicBezTo>
                  <a:lnTo>
                    <a:pt x="764549" y="1447800"/>
                  </a:lnTo>
                  <a:cubicBezTo>
                    <a:pt x="801696" y="1512570"/>
                    <a:pt x="895993" y="1512570"/>
                    <a:pt x="933141" y="1447800"/>
                  </a:cubicBezTo>
                  <a:close/>
                </a:path>
              </a:pathLst>
            </a:custGeom>
            <a:solidFill>
              <a:srgbClr val="002060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xmlns="" id="{CDA9E46F-18FA-4082-94EB-4838C0494D6D}"/>
                </a:ext>
              </a:extLst>
            </p:cNvPr>
            <p:cNvSpPr/>
            <p:nvPr/>
          </p:nvSpPr>
          <p:spPr>
            <a:xfrm rot="19800000">
              <a:off x="7056968" y="996674"/>
              <a:ext cx="1469772" cy="1296371"/>
            </a:xfrm>
            <a:custGeom>
              <a:avLst/>
              <a:gdLst>
                <a:gd name="connsiteX0" fmla="*/ 97798 w 1695450"/>
                <a:gd name="connsiteY0" fmla="*/ 1496378 h 1495425"/>
                <a:gd name="connsiteX1" fmla="*/ 1599891 w 1695450"/>
                <a:gd name="connsiteY1" fmla="*/ 1496378 h 1495425"/>
                <a:gd name="connsiteX2" fmla="*/ 1684663 w 1695450"/>
                <a:gd name="connsiteY2" fmla="*/ 1349693 h 1495425"/>
                <a:gd name="connsiteX3" fmla="*/ 933141 w 1695450"/>
                <a:gd name="connsiteY3" fmla="*/ 48578 h 1495425"/>
                <a:gd name="connsiteX4" fmla="*/ 764548 w 1695450"/>
                <a:gd name="connsiteY4" fmla="*/ 48578 h 1495425"/>
                <a:gd name="connsiteX5" fmla="*/ 13026 w 1695450"/>
                <a:gd name="connsiteY5" fmla="*/ 1349693 h 1495425"/>
                <a:gd name="connsiteX6" fmla="*/ 97798 w 1695450"/>
                <a:gd name="connsiteY6" fmla="*/ 1496378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97798" y="1496378"/>
                  </a:moveTo>
                  <a:lnTo>
                    <a:pt x="1599891" y="1496378"/>
                  </a:lnTo>
                  <a:cubicBezTo>
                    <a:pt x="1675138" y="1496378"/>
                    <a:pt x="1721811" y="1415415"/>
                    <a:pt x="1684663" y="1349693"/>
                  </a:cubicBezTo>
                  <a:lnTo>
                    <a:pt x="933141" y="48578"/>
                  </a:lnTo>
                  <a:cubicBezTo>
                    <a:pt x="895994" y="-16193"/>
                    <a:pt x="801696" y="-16193"/>
                    <a:pt x="764548" y="48578"/>
                  </a:cubicBezTo>
                  <a:lnTo>
                    <a:pt x="13026" y="1349693"/>
                  </a:lnTo>
                  <a:cubicBezTo>
                    <a:pt x="-24122" y="1414463"/>
                    <a:pt x="22551" y="1496378"/>
                    <a:pt x="97798" y="1496378"/>
                  </a:cubicBezTo>
                  <a:close/>
                </a:path>
              </a:pathLst>
            </a:custGeom>
            <a:solidFill>
              <a:srgbClr val="0B3EA2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xmlns="" id="{4EFBC573-7BE9-4E05-9887-D2227B3F3085}"/>
                </a:ext>
              </a:extLst>
            </p:cNvPr>
            <p:cNvSpPr/>
            <p:nvPr/>
          </p:nvSpPr>
          <p:spPr>
            <a:xfrm rot="19800000">
              <a:off x="7700496" y="2177288"/>
              <a:ext cx="1469772" cy="1296371"/>
            </a:xfrm>
            <a:custGeom>
              <a:avLst/>
              <a:gdLst>
                <a:gd name="connsiteX0" fmla="*/ 13026 w 1695450"/>
                <a:gd name="connsiteY0" fmla="*/ 146685 h 1495425"/>
                <a:gd name="connsiteX1" fmla="*/ 764548 w 1695450"/>
                <a:gd name="connsiteY1" fmla="*/ 1447800 h 1495425"/>
                <a:gd name="connsiteX2" fmla="*/ 933141 w 1695450"/>
                <a:gd name="connsiteY2" fmla="*/ 1447800 h 1495425"/>
                <a:gd name="connsiteX3" fmla="*/ 1684664 w 1695450"/>
                <a:gd name="connsiteY3" fmla="*/ 146685 h 1495425"/>
                <a:gd name="connsiteX4" fmla="*/ 1599891 w 1695450"/>
                <a:gd name="connsiteY4" fmla="*/ 0 h 1495425"/>
                <a:gd name="connsiteX5" fmla="*/ 97798 w 1695450"/>
                <a:gd name="connsiteY5" fmla="*/ 0 h 1495425"/>
                <a:gd name="connsiteX6" fmla="*/ 13026 w 1695450"/>
                <a:gd name="connsiteY6" fmla="*/ 14668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450" h="1495425">
                  <a:moveTo>
                    <a:pt x="13026" y="146685"/>
                  </a:moveTo>
                  <a:lnTo>
                    <a:pt x="764548" y="1447800"/>
                  </a:lnTo>
                  <a:cubicBezTo>
                    <a:pt x="801696" y="1512570"/>
                    <a:pt x="895993" y="1512570"/>
                    <a:pt x="933141" y="1447800"/>
                  </a:cubicBezTo>
                  <a:lnTo>
                    <a:pt x="1684664" y="146685"/>
                  </a:lnTo>
                  <a:cubicBezTo>
                    <a:pt x="1721811" y="81915"/>
                    <a:pt x="1675139" y="0"/>
                    <a:pt x="1599891" y="0"/>
                  </a:cubicBezTo>
                  <a:lnTo>
                    <a:pt x="97798" y="0"/>
                  </a:lnTo>
                  <a:cubicBezTo>
                    <a:pt x="22551" y="953"/>
                    <a:pt x="-24122" y="81915"/>
                    <a:pt x="13026" y="146685"/>
                  </a:cubicBezTo>
                  <a:close/>
                </a:path>
              </a:pathLst>
            </a:custGeom>
            <a:solidFill>
              <a:srgbClr val="002060"/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lIns="68580" tIns="34290" rIns="68580" bIns="34290" rtlCol="0" anchor="ctr"/>
            <a:lstStyle/>
            <a:p>
              <a:endParaRPr lang="en-US" dirty="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03163BC2-EFA8-4719-B4F4-B39A45121C9F}"/>
                </a:ext>
              </a:extLst>
            </p:cNvPr>
            <p:cNvSpPr/>
            <p:nvPr/>
          </p:nvSpPr>
          <p:spPr>
            <a:xfrm>
              <a:off x="6717033" y="2018676"/>
              <a:ext cx="1300086" cy="13000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Рисунок 49" descr="icons8-конфигурация-данных-48.png"/>
            <p:cNvPicPr>
              <a:picLocks noChangeAspect="1"/>
            </p:cNvPicPr>
            <p:nvPr/>
          </p:nvPicPr>
          <p:blipFill>
            <a:blip r:embed="rId3">
              <a:lum bright="-22000" contrast="23000"/>
            </a:blip>
            <a:stretch>
              <a:fillRect/>
            </a:stretch>
          </p:blipFill>
          <p:spPr>
            <a:xfrm>
              <a:off x="7040918" y="2335567"/>
              <a:ext cx="609524" cy="609524"/>
            </a:xfrm>
            <a:prstGeom prst="rect">
              <a:avLst/>
            </a:prstGeom>
          </p:spPr>
        </p:pic>
        <p:sp>
          <p:nvSpPr>
            <p:cNvPr id="54" name="TextBox 39"/>
            <p:cNvSpPr txBox="1"/>
            <p:nvPr/>
          </p:nvSpPr>
          <p:spPr>
            <a:xfrm>
              <a:off x="6377109" y="1520935"/>
              <a:ext cx="102953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sz="1400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БД ПХУ</a:t>
              </a:r>
            </a:p>
            <a:p>
              <a:r>
                <a:rPr lang="kk-KZ" sz="7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Электронный похозяйственный учет</a:t>
              </a:r>
              <a:endParaRPr lang="ru-RU" sz="7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61" name="TextBox 39"/>
            <p:cNvSpPr txBox="1"/>
            <p:nvPr/>
          </p:nvSpPr>
          <p:spPr>
            <a:xfrm>
              <a:off x="8037328" y="2329474"/>
              <a:ext cx="862831" cy="74635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sz="1200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ИС СРЖФ</a:t>
              </a:r>
            </a:p>
            <a:p>
              <a:r>
                <a:rPr lang="kk-KZ" sz="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Статистический регистр жилищного фонда</a:t>
              </a:r>
              <a:endParaRPr lang="ru-RU" sz="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TextBox 39"/>
            <p:cNvSpPr txBox="1"/>
            <p:nvPr/>
          </p:nvSpPr>
          <p:spPr>
            <a:xfrm>
              <a:off x="7454905" y="3281974"/>
              <a:ext cx="904235" cy="6540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ИС СРН</a:t>
              </a:r>
            </a:p>
            <a:p>
              <a:r>
                <a:rPr lang="kk-KZ" sz="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Статистический регистр населения</a:t>
              </a:r>
              <a:endParaRPr lang="ru-RU" sz="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TextBox 39"/>
            <p:cNvSpPr txBox="1"/>
            <p:nvPr/>
          </p:nvSpPr>
          <p:spPr>
            <a:xfrm>
              <a:off x="7523485" y="1484966"/>
              <a:ext cx="1010915" cy="5309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ИС СХР</a:t>
              </a:r>
            </a:p>
            <a:p>
              <a:r>
                <a:rPr lang="kk-KZ" sz="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Сельскохозяйственный регистр</a:t>
              </a:r>
              <a:endParaRPr lang="ru-RU" sz="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3" name="TextBox 39"/>
            <p:cNvSpPr txBox="1"/>
            <p:nvPr/>
          </p:nvSpPr>
          <p:spPr>
            <a:xfrm>
              <a:off x="6385683" y="3329006"/>
              <a:ext cx="868557" cy="53091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ИС СБР</a:t>
              </a:r>
            </a:p>
            <a:p>
              <a:r>
                <a:rPr lang="kk-KZ" sz="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Статистический бизнес регистр</a:t>
              </a:r>
              <a:endParaRPr lang="ru-RU" sz="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  <p:sp>
          <p:nvSpPr>
            <p:cNvPr id="74" name="TextBox 39"/>
            <p:cNvSpPr txBox="1"/>
            <p:nvPr/>
          </p:nvSpPr>
          <p:spPr>
            <a:xfrm>
              <a:off x="5898177" y="2336275"/>
              <a:ext cx="845524" cy="654025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kk-KZ" altLang="zh-CN" b="1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ИС ИСЖ</a:t>
              </a:r>
              <a:endParaRPr lang="kk-KZ" altLang="zh-CN" sz="14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  <a:p>
              <a:r>
                <a:rPr lang="kk-KZ" sz="800" dirty="0" smtClean="0">
                  <a:solidFill>
                    <a:schemeClr val="bg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rPr>
                <a:t>Идентификация сельскохоз. животных</a:t>
              </a:r>
              <a:endParaRPr lang="ru-RU" sz="800" dirty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75" name="Скругленный прямоугольник 74"/>
          <p:cNvSpPr/>
          <p:nvPr/>
        </p:nvSpPr>
        <p:spPr>
          <a:xfrm>
            <a:off x="6819933" y="3869740"/>
            <a:ext cx="2098688" cy="38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/>
              <a:t>Биологический возраст сельскохозяйственных животных</a:t>
            </a:r>
            <a:endParaRPr lang="ru-RU" sz="1200" b="1" dirty="0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6710032" y="2954417"/>
            <a:ext cx="2098688" cy="38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/>
              <a:t>Корректность заполнения ИИН/ БИН</a:t>
            </a:r>
            <a:endParaRPr lang="ru-RU" sz="1200" b="1" dirty="0"/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6618592" y="2130505"/>
            <a:ext cx="2098688" cy="38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/>
              <a:t>Пустые графы и поля</a:t>
            </a:r>
            <a:br>
              <a:rPr lang="kk-KZ" sz="1200" b="1" dirty="0" smtClean="0"/>
            </a:br>
            <a:r>
              <a:rPr lang="kk-KZ" sz="1050" b="1" dirty="0" smtClean="0"/>
              <a:t>(обязательные </a:t>
            </a:r>
            <a:r>
              <a:rPr lang="kk-KZ" sz="1050" b="1" dirty="0"/>
              <a:t>для </a:t>
            </a:r>
            <a:r>
              <a:rPr lang="kk-KZ" sz="1050" b="1" dirty="0" smtClean="0"/>
              <a:t>заполнения)</a:t>
            </a:r>
            <a:endParaRPr lang="ru-RU" sz="1050" b="1" dirty="0"/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6618592" y="1274327"/>
            <a:ext cx="2098688" cy="3898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200" b="1" dirty="0" smtClean="0"/>
              <a:t>Формально-логические контроли</a:t>
            </a:r>
            <a:endParaRPr lang="ru-RU" sz="1200" b="1" dirty="0"/>
          </a:p>
        </p:txBody>
      </p:sp>
      <p:grpSp>
        <p:nvGrpSpPr>
          <p:cNvPr id="93" name="Группа 92"/>
          <p:cNvGrpSpPr/>
          <p:nvPr/>
        </p:nvGrpSpPr>
        <p:grpSpPr>
          <a:xfrm>
            <a:off x="165179" y="1106249"/>
            <a:ext cx="2837101" cy="3096181"/>
            <a:chOff x="-192961" y="4329509"/>
            <a:chExt cx="2837101" cy="3096181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545452" y="6914675"/>
              <a:ext cx="2098688" cy="3898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200" b="1" dirty="0" smtClean="0"/>
                <a:t>Дублирующиеся значения</a:t>
              </a:r>
              <a:endParaRPr lang="ru-RU" sz="1200" b="1" dirty="0"/>
            </a:p>
          </p:txBody>
        </p:sp>
        <p:sp>
          <p:nvSpPr>
            <p:cNvPr id="79" name="Скругленный прямоугольник 78"/>
            <p:cNvSpPr/>
            <p:nvPr/>
          </p:nvSpPr>
          <p:spPr>
            <a:xfrm>
              <a:off x="270357" y="4448533"/>
              <a:ext cx="2098688" cy="3898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200" b="1" dirty="0" smtClean="0"/>
                <a:t>Посевные площади</a:t>
              </a:r>
              <a:endParaRPr lang="ru-RU" sz="1200" b="1" dirty="0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>
              <a:off x="281417" y="5253192"/>
              <a:ext cx="2098688" cy="3898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200" b="1" dirty="0" smtClean="0"/>
                <a:t>Занятость населения</a:t>
              </a:r>
              <a:endParaRPr lang="ru-RU" sz="1200" b="1" dirty="0"/>
            </a:p>
          </p:txBody>
        </p:sp>
        <p:sp>
          <p:nvSpPr>
            <p:cNvPr id="82" name="Скругленный прямоугольник 81"/>
            <p:cNvSpPr/>
            <p:nvPr/>
          </p:nvSpPr>
          <p:spPr>
            <a:xfrm>
              <a:off x="429713" y="6120646"/>
              <a:ext cx="2098688" cy="38984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sz="1200" b="1" dirty="0" smtClean="0"/>
                <a:t>Исторические значения</a:t>
              </a:r>
              <a:endParaRPr lang="ru-RU" sz="1200" b="1" dirty="0"/>
            </a:p>
          </p:txBody>
        </p:sp>
        <p:pic>
          <p:nvPicPr>
            <p:cNvPr id="86" name="Рисунок 85" descr="icons8-поле-100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2481" y="4329509"/>
              <a:ext cx="505381" cy="50538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Рисунок 86" descr="icons8-промоутер-с-флаерами-мужчина-100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92961" y="5091509"/>
              <a:ext cx="600631" cy="600631"/>
            </a:xfrm>
            <a:prstGeom prst="rect">
              <a:avLst/>
            </a:prstGeom>
          </p:spPr>
        </p:pic>
        <p:pic>
          <p:nvPicPr>
            <p:cNvPr id="88" name="Рисунок 87" descr="icons8-история-50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142201" y="6041429"/>
              <a:ext cx="534631" cy="534631"/>
            </a:xfrm>
            <a:prstGeom prst="rect">
              <a:avLst/>
            </a:prstGeom>
          </p:spPr>
        </p:pic>
        <p:pic>
          <p:nvPicPr>
            <p:cNvPr id="89" name="Рисунок 88" descr="icons8-повторение-100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77721" y="6783149"/>
              <a:ext cx="642541" cy="642541"/>
            </a:xfrm>
            <a:prstGeom prst="rect">
              <a:avLst/>
            </a:prstGeom>
          </p:spPr>
        </p:pic>
      </p:grpSp>
      <p:pic>
        <p:nvPicPr>
          <p:cNvPr id="90" name="Рисунок 89" descr="evaluation_15400946.pn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48059" y="1154089"/>
            <a:ext cx="518501" cy="518501"/>
          </a:xfrm>
          <a:prstGeom prst="rect">
            <a:avLst/>
          </a:prstGeom>
        </p:spPr>
      </p:pic>
      <p:pic>
        <p:nvPicPr>
          <p:cNvPr id="91" name="Рисунок 90" descr="spam_11864046.png"/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0778" y="2091688"/>
            <a:ext cx="411482" cy="411482"/>
          </a:xfrm>
          <a:prstGeom prst="rect">
            <a:avLst/>
          </a:prstGeom>
        </p:spPr>
      </p:pic>
      <p:pic>
        <p:nvPicPr>
          <p:cNvPr id="92" name="Рисунок 91" descr="review_3676600.png"/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1085" y="2907335"/>
            <a:ext cx="464516" cy="464516"/>
          </a:xfrm>
          <a:prstGeom prst="rect">
            <a:avLst/>
          </a:prstGeom>
        </p:spPr>
      </p:pic>
      <p:pic>
        <p:nvPicPr>
          <p:cNvPr id="94" name="Рисунок 93" descr="icons8-livestock-50.png"/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0979" y="3717329"/>
            <a:ext cx="538441" cy="538441"/>
          </a:xfrm>
          <a:prstGeom prst="rect">
            <a:avLst/>
          </a:prstGeom>
        </p:spPr>
      </p:pic>
      <p:sp>
        <p:nvSpPr>
          <p:cNvPr id="95" name="Номер слайда 91"/>
          <p:cNvSpPr txBox="1">
            <a:spLocks/>
          </p:cNvSpPr>
          <p:nvPr/>
        </p:nvSpPr>
        <p:spPr>
          <a:xfrm>
            <a:off x="8789670" y="4869656"/>
            <a:ext cx="35433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80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033" y="0"/>
            <a:ext cx="3934967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Группа 12"/>
          <p:cNvGrpSpPr/>
          <p:nvPr/>
        </p:nvGrpSpPr>
        <p:grpSpPr>
          <a:xfrm>
            <a:off x="-1" y="-23503"/>
            <a:ext cx="4468163" cy="5158214"/>
            <a:chOff x="1667181" y="8765"/>
            <a:chExt cx="4500562" cy="5143500"/>
          </a:xfrm>
        </p:grpSpPr>
        <p:pic>
          <p:nvPicPr>
            <p:cNvPr id="4" name="Рисунок 3" descr="746AA523-781E-42E4-BF3C-92D7C4B61095.jpeg"/>
            <p:cNvPicPr>
              <a:picLocks noChangeAspect="1"/>
            </p:cNvPicPr>
            <p:nvPr/>
          </p:nvPicPr>
          <p:blipFill>
            <a:blip r:embed="rId3"/>
            <a:srcRect l="21297" r="20371"/>
            <a:stretch>
              <a:fillRect/>
            </a:stretch>
          </p:blipFill>
          <p:spPr>
            <a:xfrm>
              <a:off x="1667181" y="8765"/>
              <a:ext cx="4500562" cy="5143500"/>
            </a:xfrm>
            <a:prstGeom prst="rect">
              <a:avLst/>
            </a:prstGeom>
          </p:spPr>
        </p:pic>
        <p:sp>
          <p:nvSpPr>
            <p:cNvPr id="9" name="Прямоугольник 8"/>
            <p:cNvSpPr/>
            <p:nvPr/>
          </p:nvSpPr>
          <p:spPr>
            <a:xfrm>
              <a:off x="1667181" y="8765"/>
              <a:ext cx="4500562" cy="5143500"/>
            </a:xfrm>
            <a:prstGeom prst="rect">
              <a:avLst/>
            </a:prstGeom>
            <a:solidFill>
              <a:schemeClr val="bg1">
                <a:alpha val="4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" name="Прямоугольный треугольник 2"/>
          <p:cNvSpPr/>
          <p:nvPr/>
        </p:nvSpPr>
        <p:spPr>
          <a:xfrm flipH="1">
            <a:off x="2545080" y="-23503"/>
            <a:ext cx="1923082" cy="516700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069080" y="655276"/>
            <a:ext cx="49320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Главой государства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>6 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апреля 2024 года подписан </a:t>
            </a:r>
            <a:br>
              <a:rPr lang="ru-RU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закон «О внесении изменений и дополнений в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некоторые законодательные акты Республики </a:t>
            </a:r>
            <a:r>
              <a:rPr lang="en-US" sz="16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en-US" sz="1600" dirty="0" smtClean="0">
                <a:latin typeface="Calibri" pitchFamily="34" charset="0"/>
                <a:cs typeface="Calibri" pitchFamily="34" charset="0"/>
              </a:rPr>
            </a:br>
            <a:r>
              <a:rPr lang="ru-RU" sz="1600" dirty="0" smtClean="0">
                <a:latin typeface="Calibri" pitchFamily="34" charset="0"/>
                <a:cs typeface="Calibri" pitchFamily="34" charset="0"/>
              </a:rPr>
              <a:t>Казахстан по вопросам ведения бизнеса»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08960" y="2632071"/>
            <a:ext cx="58921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Разработан законопроект  «О внесении изменений и</a:t>
            </a:r>
          </a:p>
          <a:p>
            <a:pPr algn="r"/>
            <a:r>
              <a:rPr lang="ru-RU" sz="1600" dirty="0" smtClean="0">
                <a:latin typeface="Calibri" pitchFamily="34" charset="0"/>
                <a:cs typeface="Calibri" pitchFamily="34" charset="0"/>
              </a:rPr>
              <a:t>дополнений в некоторые законодательные акты по вопросам государственно</a:t>
            </a:r>
            <a:r>
              <a:rPr lang="kk-KZ" sz="1600" dirty="0" smtClean="0">
                <a:latin typeface="Calibri" pitchFamily="34" charset="0"/>
                <a:cs typeface="Calibri" pitchFamily="34" charset="0"/>
              </a:rPr>
              <a:t>го контроля и</a:t>
            </a:r>
            <a:r>
              <a:rPr lang="ru-RU" sz="1600" dirty="0" smtClean="0">
                <a:latin typeface="Calibri" pitchFamily="34" charset="0"/>
                <a:cs typeface="Calibri" pitchFamily="34" charset="0"/>
              </a:rPr>
              <a:t> статистики, совершенствования системы защиты населения, управления данными, регистрации юридических лиц и исключения излишней законодательной регламентации»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19656" y="1732494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</a:rPr>
              <a:t>Изменения форм государственного контроля в области государственной статистики, качество административных данных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9656" y="4243240"/>
            <a:ext cx="4381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rgbClr val="0070C0"/>
                </a:solidFill>
              </a:rPr>
              <a:t>Добавляется компетенция определения качества данных уполномоченному органу в области государственной статистики </a:t>
            </a:r>
            <a:endParaRPr lang="ru-RU" sz="1000" dirty="0">
              <a:solidFill>
                <a:srgbClr val="0070C0"/>
              </a:solidFill>
            </a:endParaRPr>
          </a:p>
        </p:txBody>
      </p:sp>
      <p:sp>
        <p:nvSpPr>
          <p:cNvPr id="11" name="Номер слайда 21"/>
          <p:cNvSpPr txBox="1">
            <a:spLocks/>
          </p:cNvSpPr>
          <p:nvPr/>
        </p:nvSpPr>
        <p:spPr>
          <a:xfrm>
            <a:off x="8747760" y="4839861"/>
            <a:ext cx="249566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5C68B6-61C2-468F-89AB-4B9F7531AA68}" type="slidenum">
              <a:rPr kumimoji="0" lang="ru-RU" sz="900" b="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ru-RU" sz="900" b="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564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3398520" y="3520440"/>
            <a:ext cx="2301240" cy="1493520"/>
          </a:xfrm>
          <a:prstGeom prst="roundRect">
            <a:avLst/>
          </a:prstGeom>
          <a:solidFill>
            <a:srgbClr val="0B3EA2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6400800" y="3489960"/>
            <a:ext cx="2301240" cy="1493520"/>
          </a:xfrm>
          <a:prstGeom prst="roundRect">
            <a:avLst/>
          </a:prstGeom>
          <a:solidFill>
            <a:srgbClr val="0B3EA2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87680" y="3528060"/>
            <a:ext cx="2301240" cy="1493520"/>
          </a:xfrm>
          <a:prstGeom prst="roundRect">
            <a:avLst/>
          </a:prstGeom>
          <a:solidFill>
            <a:srgbClr val="0B3EA2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9033" y="0"/>
            <a:ext cx="3934967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">
            <a:extLst>
              <a:ext uri="{FF2B5EF4-FFF2-40B4-BE49-F238E27FC236}">
                <a16:creationId xmlns:a16="http://schemas.microsoft.com/office/drawing/2014/main" xmlns="" id="{E7174D4A-C2BF-4875-88F4-599297A33ECF}"/>
              </a:ext>
            </a:extLst>
          </p:cNvPr>
          <p:cNvGrpSpPr/>
          <p:nvPr/>
        </p:nvGrpSpPr>
        <p:grpSpPr>
          <a:xfrm>
            <a:off x="678619" y="971578"/>
            <a:ext cx="3604310" cy="1969619"/>
            <a:chOff x="528490" y="1951261"/>
            <a:chExt cx="4120981" cy="2445529"/>
          </a:xfrm>
        </p:grpSpPr>
        <p:sp>
          <p:nvSpPr>
            <p:cNvPr id="17" name="Freeform: Shape 4">
              <a:extLst>
                <a:ext uri="{FF2B5EF4-FFF2-40B4-BE49-F238E27FC236}">
                  <a16:creationId xmlns:a16="http://schemas.microsoft.com/office/drawing/2014/main" xmlns="" id="{A6B20B25-B4B5-4D22-B1E3-97C5AE272E71}"/>
                </a:ext>
              </a:extLst>
            </p:cNvPr>
            <p:cNvSpPr/>
            <p:nvPr/>
          </p:nvSpPr>
          <p:spPr>
            <a:xfrm>
              <a:off x="1565256" y="3020375"/>
              <a:ext cx="1273744" cy="1098189"/>
            </a:xfrm>
            <a:custGeom>
              <a:avLst/>
              <a:gdLst>
                <a:gd name="connsiteX0" fmla="*/ 0 w 1111645"/>
                <a:gd name="connsiteY0" fmla="*/ 479216 h 958432"/>
                <a:gd name="connsiteX1" fmla="*/ 239608 w 1111645"/>
                <a:gd name="connsiteY1" fmla="*/ 0 h 958432"/>
                <a:gd name="connsiteX2" fmla="*/ 872037 w 1111645"/>
                <a:gd name="connsiteY2" fmla="*/ 0 h 958432"/>
                <a:gd name="connsiteX3" fmla="*/ 1111645 w 1111645"/>
                <a:gd name="connsiteY3" fmla="*/ 479216 h 958432"/>
                <a:gd name="connsiteX4" fmla="*/ 872037 w 1111645"/>
                <a:gd name="connsiteY4" fmla="*/ 958432 h 958432"/>
                <a:gd name="connsiteX5" fmla="*/ 239608 w 1111645"/>
                <a:gd name="connsiteY5" fmla="*/ 958432 h 958432"/>
                <a:gd name="connsiteX6" fmla="*/ 0 w 1111645"/>
                <a:gd name="connsiteY6" fmla="*/ 479216 h 9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645" h="958432">
                  <a:moveTo>
                    <a:pt x="0" y="479216"/>
                  </a:moveTo>
                  <a:lnTo>
                    <a:pt x="239608" y="0"/>
                  </a:lnTo>
                  <a:lnTo>
                    <a:pt x="872037" y="0"/>
                  </a:lnTo>
                  <a:lnTo>
                    <a:pt x="1111645" y="479216"/>
                  </a:lnTo>
                  <a:lnTo>
                    <a:pt x="872037" y="958432"/>
                  </a:lnTo>
                  <a:lnTo>
                    <a:pt x="239608" y="958432"/>
                  </a:lnTo>
                  <a:lnTo>
                    <a:pt x="0" y="47921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2506" tIns="181751" rIns="172506" bIns="181751" anchor="ctr" anchorCtr="0">
              <a:normAutofit/>
            </a:bodyPr>
            <a:lstStyle/>
            <a:p>
              <a:pPr algn="ctr"/>
              <a:r>
                <a:rPr lang="ru-RU" sz="900" b="1" dirty="0">
                  <a:solidFill>
                    <a:srgbClr val="FFFFFF"/>
                  </a:solidFill>
                </a:rPr>
                <a:t>ВНЕПЛАНОВАЯ </a:t>
              </a:r>
            </a:p>
            <a:p>
              <a:pPr algn="ctr"/>
              <a:r>
                <a:rPr lang="ru-RU" sz="900" b="1" dirty="0">
                  <a:solidFill>
                    <a:srgbClr val="FFFFFF"/>
                  </a:solidFill>
                </a:rPr>
                <a:t>ПРОВЕРКА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18" name="Hexagon 5">
              <a:extLst>
                <a:ext uri="{FF2B5EF4-FFF2-40B4-BE49-F238E27FC236}">
                  <a16:creationId xmlns:a16="http://schemas.microsoft.com/office/drawing/2014/main" xmlns="" id="{4D272334-4695-499F-A44A-C2128879D85A}"/>
                </a:ext>
              </a:extLst>
            </p:cNvPr>
            <p:cNvSpPr/>
            <p:nvPr/>
          </p:nvSpPr>
          <p:spPr>
            <a:xfrm>
              <a:off x="1733916" y="2042606"/>
              <a:ext cx="922362" cy="894914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E2E9F1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xmlns="" id="{FE5397A0-36C6-4D9F-9592-F46CF67C32B3}"/>
                </a:ext>
              </a:extLst>
            </p:cNvPr>
            <p:cNvSpPr/>
            <p:nvPr/>
          </p:nvSpPr>
          <p:spPr>
            <a:xfrm>
              <a:off x="2598158" y="2407998"/>
              <a:ext cx="1273744" cy="1098189"/>
            </a:xfrm>
            <a:custGeom>
              <a:avLst/>
              <a:gdLst>
                <a:gd name="connsiteX0" fmla="*/ 0 w 1111645"/>
                <a:gd name="connsiteY0" fmla="*/ 479216 h 958432"/>
                <a:gd name="connsiteX1" fmla="*/ 239608 w 1111645"/>
                <a:gd name="connsiteY1" fmla="*/ 0 h 958432"/>
                <a:gd name="connsiteX2" fmla="*/ 872037 w 1111645"/>
                <a:gd name="connsiteY2" fmla="*/ 0 h 958432"/>
                <a:gd name="connsiteX3" fmla="*/ 1111645 w 1111645"/>
                <a:gd name="connsiteY3" fmla="*/ 479216 h 958432"/>
                <a:gd name="connsiteX4" fmla="*/ 872037 w 1111645"/>
                <a:gd name="connsiteY4" fmla="*/ 958432 h 958432"/>
                <a:gd name="connsiteX5" fmla="*/ 239608 w 1111645"/>
                <a:gd name="connsiteY5" fmla="*/ 958432 h 958432"/>
                <a:gd name="connsiteX6" fmla="*/ 0 w 1111645"/>
                <a:gd name="connsiteY6" fmla="*/ 479216 h 9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645" h="958432">
                  <a:moveTo>
                    <a:pt x="0" y="479216"/>
                  </a:moveTo>
                  <a:lnTo>
                    <a:pt x="239608" y="0"/>
                  </a:lnTo>
                  <a:lnTo>
                    <a:pt x="872037" y="0"/>
                  </a:lnTo>
                  <a:lnTo>
                    <a:pt x="1111645" y="479216"/>
                  </a:lnTo>
                  <a:lnTo>
                    <a:pt x="872037" y="958432"/>
                  </a:lnTo>
                  <a:lnTo>
                    <a:pt x="239608" y="958432"/>
                  </a:lnTo>
                  <a:lnTo>
                    <a:pt x="0" y="479216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2">
                <a:hueOff val="-716791"/>
                <a:satOff val="-17272"/>
                <a:lumOff val="-10393"/>
                <a:alphaOff val="0"/>
              </a:schemeClr>
            </a:lnRef>
            <a:fillRef idx="1">
              <a:schemeClr val="accent2">
                <a:hueOff val="-716791"/>
                <a:satOff val="-17272"/>
                <a:lumOff val="-10393"/>
                <a:alphaOff val="0"/>
              </a:schemeClr>
            </a:fillRef>
            <a:effectRef idx="0">
              <a:schemeClr val="accent2">
                <a:hueOff val="-716791"/>
                <a:satOff val="-17272"/>
                <a:lumOff val="-103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172506" tIns="181751" rIns="172506" bIns="181751" anchor="ctr" anchorCtr="0">
              <a:normAutofit/>
            </a:bodyPr>
            <a:lstStyle/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ПЕРЕОДИЧЕСКАЯ </a:t>
              </a:r>
            </a:p>
            <a:p>
              <a:pPr algn="ctr"/>
              <a:r>
                <a:rPr lang="ru-RU" sz="900" b="1" dirty="0">
                  <a:solidFill>
                    <a:schemeClr val="bg1"/>
                  </a:solidFill>
                </a:rPr>
                <a:t>ПРОВЕРКА</a:t>
              </a:r>
              <a:endParaRPr lang="en-US"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0" name="Hexagon 7">
              <a:extLst>
                <a:ext uri="{FF2B5EF4-FFF2-40B4-BE49-F238E27FC236}">
                  <a16:creationId xmlns:a16="http://schemas.microsoft.com/office/drawing/2014/main" xmlns="" id="{DF97C69B-3187-41E3-9947-1569C804B99C}"/>
                </a:ext>
              </a:extLst>
            </p:cNvPr>
            <p:cNvSpPr/>
            <p:nvPr/>
          </p:nvSpPr>
          <p:spPr>
            <a:xfrm>
              <a:off x="3692046" y="1951261"/>
              <a:ext cx="957425" cy="832127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0B3EA2"/>
              </a:solidFill>
            </a:ln>
          </p:spPr>
          <p:style>
            <a:lnRef idx="2">
              <a:schemeClr val="accent2">
                <a:hueOff val="-716791"/>
                <a:satOff val="-17272"/>
                <a:lumOff val="-1039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Freeform: Shape 8">
              <a:extLst>
                <a:ext uri="{FF2B5EF4-FFF2-40B4-BE49-F238E27FC236}">
                  <a16:creationId xmlns:a16="http://schemas.microsoft.com/office/drawing/2014/main" xmlns="" id="{6FE6B333-0C38-4CFD-8CD0-489BA443BEA9}"/>
                </a:ext>
              </a:extLst>
            </p:cNvPr>
            <p:cNvSpPr/>
            <p:nvPr/>
          </p:nvSpPr>
          <p:spPr>
            <a:xfrm>
              <a:off x="528490" y="2413209"/>
              <a:ext cx="1273744" cy="1098189"/>
            </a:xfrm>
            <a:custGeom>
              <a:avLst/>
              <a:gdLst>
                <a:gd name="connsiteX0" fmla="*/ 0 w 1111645"/>
                <a:gd name="connsiteY0" fmla="*/ 479216 h 958432"/>
                <a:gd name="connsiteX1" fmla="*/ 239608 w 1111645"/>
                <a:gd name="connsiteY1" fmla="*/ 0 h 958432"/>
                <a:gd name="connsiteX2" fmla="*/ 872037 w 1111645"/>
                <a:gd name="connsiteY2" fmla="*/ 0 h 958432"/>
                <a:gd name="connsiteX3" fmla="*/ 1111645 w 1111645"/>
                <a:gd name="connsiteY3" fmla="*/ 479216 h 958432"/>
                <a:gd name="connsiteX4" fmla="*/ 872037 w 1111645"/>
                <a:gd name="connsiteY4" fmla="*/ 958432 h 958432"/>
                <a:gd name="connsiteX5" fmla="*/ 239608 w 1111645"/>
                <a:gd name="connsiteY5" fmla="*/ 958432 h 958432"/>
                <a:gd name="connsiteX6" fmla="*/ 0 w 1111645"/>
                <a:gd name="connsiteY6" fmla="*/ 479216 h 958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1645" h="958432">
                  <a:moveTo>
                    <a:pt x="0" y="479216"/>
                  </a:moveTo>
                  <a:lnTo>
                    <a:pt x="239608" y="0"/>
                  </a:lnTo>
                  <a:lnTo>
                    <a:pt x="872037" y="0"/>
                  </a:lnTo>
                  <a:lnTo>
                    <a:pt x="1111645" y="479216"/>
                  </a:lnTo>
                  <a:lnTo>
                    <a:pt x="872037" y="958432"/>
                  </a:lnTo>
                  <a:lnTo>
                    <a:pt x="239608" y="958432"/>
                  </a:lnTo>
                  <a:lnTo>
                    <a:pt x="0" y="479216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style>
            <a:lnRef idx="2">
              <a:schemeClr val="accent2">
                <a:hueOff val="-1433582"/>
                <a:satOff val="-34544"/>
                <a:lumOff val="-20785"/>
                <a:alphaOff val="0"/>
              </a:schemeClr>
            </a:lnRef>
            <a:fillRef idx="1">
              <a:schemeClr val="accent2">
                <a:hueOff val="-1433582"/>
                <a:satOff val="-34544"/>
                <a:lumOff val="-20785"/>
                <a:alphaOff val="0"/>
              </a:schemeClr>
            </a:fillRef>
            <a:effectRef idx="0">
              <a:schemeClr val="accent2">
                <a:hueOff val="-1433582"/>
                <a:satOff val="-34544"/>
                <a:lumOff val="-2078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0" tIns="0" rIns="0" bIns="0" anchor="ctr" anchorCtr="1">
              <a:normAutofit/>
            </a:bodyPr>
            <a:lstStyle/>
            <a:p>
              <a:pPr algn="ctr"/>
              <a:r>
                <a:rPr lang="ru-RU" sz="900" b="1" dirty="0">
                  <a:solidFill>
                    <a:srgbClr val="FFFFFF"/>
                  </a:solidFill>
                </a:rPr>
                <a:t>ДИСТАНЦИОННЫЙ</a:t>
              </a:r>
            </a:p>
            <a:p>
              <a:pPr algn="ctr"/>
              <a:r>
                <a:rPr lang="ru-RU" sz="900" b="1" dirty="0">
                  <a:solidFill>
                    <a:srgbClr val="FFFFFF"/>
                  </a:solidFill>
                </a:rPr>
                <a:t> КОНТРОЛЬ</a:t>
              </a:r>
              <a:endParaRPr lang="en-US" sz="9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Hexagon 9">
              <a:extLst>
                <a:ext uri="{FF2B5EF4-FFF2-40B4-BE49-F238E27FC236}">
                  <a16:creationId xmlns:a16="http://schemas.microsoft.com/office/drawing/2014/main" xmlns="" id="{A62F85B0-AB34-43B5-8EB7-10EC32E28F2F}"/>
                </a:ext>
              </a:extLst>
            </p:cNvPr>
            <p:cNvSpPr/>
            <p:nvPr/>
          </p:nvSpPr>
          <p:spPr>
            <a:xfrm>
              <a:off x="2743009" y="3562137"/>
              <a:ext cx="988457" cy="834653"/>
            </a:xfrm>
            <a:prstGeom prst="hexagon">
              <a:avLst>
                <a:gd name="adj" fmla="val 25000"/>
                <a:gd name="vf" fmla="val 115470"/>
              </a:avLst>
            </a:prstGeom>
            <a:ln>
              <a:solidFill>
                <a:srgbClr val="FFC000"/>
              </a:solidFill>
            </a:ln>
          </p:spPr>
          <p:style>
            <a:lnRef idx="2">
              <a:schemeClr val="accent2">
                <a:hueOff val="-1433582"/>
                <a:satOff val="-34544"/>
                <a:lumOff val="-2078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Freeform: Shape 14">
              <a:extLst>
                <a:ext uri="{FF2B5EF4-FFF2-40B4-BE49-F238E27FC236}">
                  <a16:creationId xmlns:a16="http://schemas.microsoft.com/office/drawing/2014/main" xmlns="" id="{B05C5861-97EF-4E58-853E-107E95ADC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452" y="2303681"/>
              <a:ext cx="439518" cy="374336"/>
            </a:xfrm>
            <a:custGeom>
              <a:avLst/>
              <a:gdLst>
                <a:gd name="T0" fmla="*/ 182 w 400"/>
                <a:gd name="T1" fmla="*/ 180 h 340"/>
                <a:gd name="T2" fmla="*/ 218 w 400"/>
                <a:gd name="T3" fmla="*/ 180 h 340"/>
                <a:gd name="T4" fmla="*/ 218 w 400"/>
                <a:gd name="T5" fmla="*/ 220 h 340"/>
                <a:gd name="T6" fmla="*/ 400 w 400"/>
                <a:gd name="T7" fmla="*/ 220 h 340"/>
                <a:gd name="T8" fmla="*/ 396 w 400"/>
                <a:gd name="T9" fmla="*/ 103 h 340"/>
                <a:gd name="T10" fmla="*/ 356 w 400"/>
                <a:gd name="T11" fmla="*/ 60 h 340"/>
                <a:gd name="T12" fmla="*/ 292 w 400"/>
                <a:gd name="T13" fmla="*/ 60 h 340"/>
                <a:gd name="T14" fmla="*/ 268 w 400"/>
                <a:gd name="T15" fmla="*/ 15 h 340"/>
                <a:gd name="T16" fmla="*/ 244 w 400"/>
                <a:gd name="T17" fmla="*/ 0 h 340"/>
                <a:gd name="T18" fmla="*/ 155 w 400"/>
                <a:gd name="T19" fmla="*/ 0 h 340"/>
                <a:gd name="T20" fmla="*/ 132 w 400"/>
                <a:gd name="T21" fmla="*/ 15 h 340"/>
                <a:gd name="T22" fmla="*/ 108 w 400"/>
                <a:gd name="T23" fmla="*/ 60 h 340"/>
                <a:gd name="T24" fmla="*/ 44 w 400"/>
                <a:gd name="T25" fmla="*/ 60 h 340"/>
                <a:gd name="T26" fmla="*/ 4 w 400"/>
                <a:gd name="T27" fmla="*/ 103 h 340"/>
                <a:gd name="T28" fmla="*/ 0 w 400"/>
                <a:gd name="T29" fmla="*/ 220 h 340"/>
                <a:gd name="T30" fmla="*/ 182 w 400"/>
                <a:gd name="T31" fmla="*/ 220 h 340"/>
                <a:gd name="T32" fmla="*/ 182 w 400"/>
                <a:gd name="T33" fmla="*/ 180 h 340"/>
                <a:gd name="T34" fmla="*/ 153 w 400"/>
                <a:gd name="T35" fmla="*/ 38 h 340"/>
                <a:gd name="T36" fmla="*/ 169 w 400"/>
                <a:gd name="T37" fmla="*/ 28 h 340"/>
                <a:gd name="T38" fmla="*/ 230 w 400"/>
                <a:gd name="T39" fmla="*/ 28 h 340"/>
                <a:gd name="T40" fmla="*/ 247 w 400"/>
                <a:gd name="T41" fmla="*/ 38 h 340"/>
                <a:gd name="T42" fmla="*/ 258 w 400"/>
                <a:gd name="T43" fmla="*/ 60 h 340"/>
                <a:gd name="T44" fmla="*/ 141 w 400"/>
                <a:gd name="T45" fmla="*/ 60 h 340"/>
                <a:gd name="T46" fmla="*/ 153 w 400"/>
                <a:gd name="T47" fmla="*/ 38 h 340"/>
                <a:gd name="T48" fmla="*/ 218 w 400"/>
                <a:gd name="T49" fmla="*/ 280 h 340"/>
                <a:gd name="T50" fmla="*/ 182 w 400"/>
                <a:gd name="T51" fmla="*/ 280 h 340"/>
                <a:gd name="T52" fmla="*/ 182 w 400"/>
                <a:gd name="T53" fmla="*/ 240 h 340"/>
                <a:gd name="T54" fmla="*/ 10 w 400"/>
                <a:gd name="T55" fmla="*/ 240 h 340"/>
                <a:gd name="T56" fmla="*/ 14 w 400"/>
                <a:gd name="T57" fmla="*/ 306 h 340"/>
                <a:gd name="T58" fmla="*/ 50 w 400"/>
                <a:gd name="T59" fmla="*/ 340 h 340"/>
                <a:gd name="T60" fmla="*/ 350 w 400"/>
                <a:gd name="T61" fmla="*/ 340 h 340"/>
                <a:gd name="T62" fmla="*/ 386 w 400"/>
                <a:gd name="T63" fmla="*/ 306 h 340"/>
                <a:gd name="T64" fmla="*/ 390 w 400"/>
                <a:gd name="T65" fmla="*/ 240 h 340"/>
                <a:gd name="T66" fmla="*/ 218 w 400"/>
                <a:gd name="T67" fmla="*/ 240 h 340"/>
                <a:gd name="T68" fmla="*/ 218 w 400"/>
                <a:gd name="T69" fmla="*/ 28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0" h="340">
                  <a:moveTo>
                    <a:pt x="182" y="180"/>
                  </a:moveTo>
                  <a:cubicBezTo>
                    <a:pt x="218" y="180"/>
                    <a:pt x="218" y="180"/>
                    <a:pt x="218" y="180"/>
                  </a:cubicBezTo>
                  <a:cubicBezTo>
                    <a:pt x="218" y="220"/>
                    <a:pt x="218" y="220"/>
                    <a:pt x="218" y="220"/>
                  </a:cubicBezTo>
                  <a:cubicBezTo>
                    <a:pt x="400" y="220"/>
                    <a:pt x="400" y="220"/>
                    <a:pt x="400" y="220"/>
                  </a:cubicBezTo>
                  <a:cubicBezTo>
                    <a:pt x="400" y="220"/>
                    <a:pt x="397" y="131"/>
                    <a:pt x="396" y="103"/>
                  </a:cubicBezTo>
                  <a:cubicBezTo>
                    <a:pt x="395" y="76"/>
                    <a:pt x="385" y="60"/>
                    <a:pt x="356" y="60"/>
                  </a:cubicBezTo>
                  <a:cubicBezTo>
                    <a:pt x="292" y="60"/>
                    <a:pt x="292" y="60"/>
                    <a:pt x="292" y="60"/>
                  </a:cubicBezTo>
                  <a:cubicBezTo>
                    <a:pt x="282" y="41"/>
                    <a:pt x="271" y="21"/>
                    <a:pt x="268" y="15"/>
                  </a:cubicBezTo>
                  <a:cubicBezTo>
                    <a:pt x="261" y="2"/>
                    <a:pt x="259" y="0"/>
                    <a:pt x="244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41" y="0"/>
                    <a:pt x="138" y="2"/>
                    <a:pt x="132" y="15"/>
                  </a:cubicBezTo>
                  <a:cubicBezTo>
                    <a:pt x="129" y="21"/>
                    <a:pt x="118" y="41"/>
                    <a:pt x="108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14" y="60"/>
                    <a:pt x="5" y="76"/>
                    <a:pt x="4" y="103"/>
                  </a:cubicBezTo>
                  <a:cubicBezTo>
                    <a:pt x="3" y="129"/>
                    <a:pt x="0" y="220"/>
                    <a:pt x="0" y="220"/>
                  </a:cubicBezTo>
                  <a:cubicBezTo>
                    <a:pt x="182" y="220"/>
                    <a:pt x="182" y="220"/>
                    <a:pt x="182" y="220"/>
                  </a:cubicBezTo>
                  <a:lnTo>
                    <a:pt x="182" y="180"/>
                  </a:lnTo>
                  <a:close/>
                  <a:moveTo>
                    <a:pt x="153" y="38"/>
                  </a:moveTo>
                  <a:cubicBezTo>
                    <a:pt x="157" y="30"/>
                    <a:pt x="159" y="28"/>
                    <a:pt x="169" y="28"/>
                  </a:cubicBezTo>
                  <a:cubicBezTo>
                    <a:pt x="230" y="28"/>
                    <a:pt x="230" y="28"/>
                    <a:pt x="230" y="28"/>
                  </a:cubicBezTo>
                  <a:cubicBezTo>
                    <a:pt x="241" y="28"/>
                    <a:pt x="242" y="30"/>
                    <a:pt x="247" y="38"/>
                  </a:cubicBezTo>
                  <a:cubicBezTo>
                    <a:pt x="248" y="41"/>
                    <a:pt x="253" y="50"/>
                    <a:pt x="258" y="60"/>
                  </a:cubicBezTo>
                  <a:cubicBezTo>
                    <a:pt x="141" y="60"/>
                    <a:pt x="141" y="60"/>
                    <a:pt x="141" y="60"/>
                  </a:cubicBezTo>
                  <a:cubicBezTo>
                    <a:pt x="146" y="50"/>
                    <a:pt x="151" y="41"/>
                    <a:pt x="153" y="38"/>
                  </a:cubicBezTo>
                  <a:close/>
                  <a:moveTo>
                    <a:pt x="218" y="280"/>
                  </a:moveTo>
                  <a:cubicBezTo>
                    <a:pt x="182" y="280"/>
                    <a:pt x="182" y="280"/>
                    <a:pt x="182" y="280"/>
                  </a:cubicBezTo>
                  <a:cubicBezTo>
                    <a:pt x="182" y="240"/>
                    <a:pt x="182" y="240"/>
                    <a:pt x="182" y="240"/>
                  </a:cubicBezTo>
                  <a:cubicBezTo>
                    <a:pt x="10" y="240"/>
                    <a:pt x="10" y="240"/>
                    <a:pt x="10" y="240"/>
                  </a:cubicBezTo>
                  <a:cubicBezTo>
                    <a:pt x="10" y="240"/>
                    <a:pt x="12" y="276"/>
                    <a:pt x="14" y="306"/>
                  </a:cubicBezTo>
                  <a:cubicBezTo>
                    <a:pt x="14" y="319"/>
                    <a:pt x="18" y="340"/>
                    <a:pt x="50" y="340"/>
                  </a:cubicBezTo>
                  <a:cubicBezTo>
                    <a:pt x="350" y="340"/>
                    <a:pt x="350" y="340"/>
                    <a:pt x="350" y="340"/>
                  </a:cubicBezTo>
                  <a:cubicBezTo>
                    <a:pt x="381" y="340"/>
                    <a:pt x="385" y="319"/>
                    <a:pt x="386" y="306"/>
                  </a:cubicBezTo>
                  <a:cubicBezTo>
                    <a:pt x="388" y="275"/>
                    <a:pt x="390" y="240"/>
                    <a:pt x="390" y="240"/>
                  </a:cubicBezTo>
                  <a:cubicBezTo>
                    <a:pt x="218" y="240"/>
                    <a:pt x="218" y="240"/>
                    <a:pt x="218" y="240"/>
                  </a:cubicBezTo>
                  <a:lnTo>
                    <a:pt x="218" y="280"/>
                  </a:lnTo>
                  <a:close/>
                </a:path>
              </a:pathLst>
            </a:custGeom>
            <a:solidFill>
              <a:srgbClr val="EE783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Freeform: Shape 15">
              <a:extLst>
                <a:ext uri="{FF2B5EF4-FFF2-40B4-BE49-F238E27FC236}">
                  <a16:creationId xmlns:a16="http://schemas.microsoft.com/office/drawing/2014/main" xmlns="" id="{C8E7A1EF-6808-43F1-85A3-C1A4CD3C3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693" y="2210090"/>
              <a:ext cx="545324" cy="305590"/>
            </a:xfrm>
            <a:custGeom>
              <a:avLst/>
              <a:gdLst>
                <a:gd name="T0" fmla="*/ 200 w 400"/>
                <a:gd name="T1" fmla="*/ 0 h 224"/>
                <a:gd name="T2" fmla="*/ 0 w 400"/>
                <a:gd name="T3" fmla="*/ 112 h 224"/>
                <a:gd name="T4" fmla="*/ 200 w 400"/>
                <a:gd name="T5" fmla="*/ 224 h 224"/>
                <a:gd name="T6" fmla="*/ 400 w 400"/>
                <a:gd name="T7" fmla="*/ 112 h 224"/>
                <a:gd name="T8" fmla="*/ 200 w 400"/>
                <a:gd name="T9" fmla="*/ 0 h 224"/>
                <a:gd name="T10" fmla="*/ 200 w 400"/>
                <a:gd name="T11" fmla="*/ 198 h 224"/>
                <a:gd name="T12" fmla="*/ 111 w 400"/>
                <a:gd name="T13" fmla="*/ 112 h 224"/>
                <a:gd name="T14" fmla="*/ 200 w 400"/>
                <a:gd name="T15" fmla="*/ 26 h 224"/>
                <a:gd name="T16" fmla="*/ 289 w 400"/>
                <a:gd name="T17" fmla="*/ 112 h 224"/>
                <a:gd name="T18" fmla="*/ 200 w 400"/>
                <a:gd name="T19" fmla="*/ 198 h 224"/>
                <a:gd name="T20" fmla="*/ 200 w 400"/>
                <a:gd name="T21" fmla="*/ 112 h 224"/>
                <a:gd name="T22" fmla="*/ 200 w 400"/>
                <a:gd name="T23" fmla="*/ 69 h 224"/>
                <a:gd name="T24" fmla="*/ 155 w 400"/>
                <a:gd name="T25" fmla="*/ 112 h 224"/>
                <a:gd name="T26" fmla="*/ 200 w 400"/>
                <a:gd name="T27" fmla="*/ 155 h 224"/>
                <a:gd name="T28" fmla="*/ 244 w 400"/>
                <a:gd name="T29" fmla="*/ 112 h 224"/>
                <a:gd name="T30" fmla="*/ 200 w 400"/>
                <a:gd name="T31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0" h="224">
                  <a:moveTo>
                    <a:pt x="200" y="0"/>
                  </a:moveTo>
                  <a:cubicBezTo>
                    <a:pt x="69" y="0"/>
                    <a:pt x="0" y="97"/>
                    <a:pt x="0" y="112"/>
                  </a:cubicBezTo>
                  <a:cubicBezTo>
                    <a:pt x="0" y="127"/>
                    <a:pt x="69" y="224"/>
                    <a:pt x="200" y="224"/>
                  </a:cubicBezTo>
                  <a:cubicBezTo>
                    <a:pt x="331" y="224"/>
                    <a:pt x="400" y="127"/>
                    <a:pt x="400" y="112"/>
                  </a:cubicBezTo>
                  <a:cubicBezTo>
                    <a:pt x="400" y="97"/>
                    <a:pt x="331" y="0"/>
                    <a:pt x="200" y="0"/>
                  </a:cubicBezTo>
                  <a:close/>
                  <a:moveTo>
                    <a:pt x="200" y="198"/>
                  </a:moveTo>
                  <a:cubicBezTo>
                    <a:pt x="151" y="198"/>
                    <a:pt x="111" y="159"/>
                    <a:pt x="111" y="112"/>
                  </a:cubicBezTo>
                  <a:cubicBezTo>
                    <a:pt x="111" y="64"/>
                    <a:pt x="151" y="26"/>
                    <a:pt x="200" y="26"/>
                  </a:cubicBezTo>
                  <a:cubicBezTo>
                    <a:pt x="249" y="26"/>
                    <a:pt x="289" y="64"/>
                    <a:pt x="289" y="112"/>
                  </a:cubicBezTo>
                  <a:cubicBezTo>
                    <a:pt x="289" y="159"/>
                    <a:pt x="249" y="198"/>
                    <a:pt x="200" y="198"/>
                  </a:cubicBezTo>
                  <a:close/>
                  <a:moveTo>
                    <a:pt x="200" y="112"/>
                  </a:moveTo>
                  <a:cubicBezTo>
                    <a:pt x="192" y="103"/>
                    <a:pt x="213" y="69"/>
                    <a:pt x="200" y="69"/>
                  </a:cubicBezTo>
                  <a:cubicBezTo>
                    <a:pt x="175" y="69"/>
                    <a:pt x="155" y="88"/>
                    <a:pt x="155" y="112"/>
                  </a:cubicBezTo>
                  <a:cubicBezTo>
                    <a:pt x="155" y="136"/>
                    <a:pt x="175" y="155"/>
                    <a:pt x="200" y="155"/>
                  </a:cubicBezTo>
                  <a:cubicBezTo>
                    <a:pt x="224" y="155"/>
                    <a:pt x="244" y="136"/>
                    <a:pt x="244" y="112"/>
                  </a:cubicBezTo>
                  <a:cubicBezTo>
                    <a:pt x="244" y="101"/>
                    <a:pt x="207" y="119"/>
                    <a:pt x="200" y="112"/>
                  </a:cubicBez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Freeform: Shape 16">
              <a:extLst>
                <a:ext uri="{FF2B5EF4-FFF2-40B4-BE49-F238E27FC236}">
                  <a16:creationId xmlns:a16="http://schemas.microsoft.com/office/drawing/2014/main" xmlns="" id="{8E129DDA-C314-42B9-8512-2CC0C3C9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254" y="3768906"/>
              <a:ext cx="350302" cy="349833"/>
            </a:xfrm>
            <a:custGeom>
              <a:avLst/>
              <a:gdLst>
                <a:gd name="T0" fmla="*/ 287 w 316"/>
                <a:gd name="T1" fmla="*/ 29 h 316"/>
                <a:gd name="T2" fmla="*/ 236 w 316"/>
                <a:gd name="T3" fmla="*/ 4 h 316"/>
                <a:gd name="T4" fmla="*/ 135 w 316"/>
                <a:gd name="T5" fmla="*/ 105 h 316"/>
                <a:gd name="T6" fmla="*/ 20 w 316"/>
                <a:gd name="T7" fmla="*/ 221 h 316"/>
                <a:gd name="T8" fmla="*/ 0 w 316"/>
                <a:gd name="T9" fmla="*/ 316 h 316"/>
                <a:gd name="T10" fmla="*/ 95 w 316"/>
                <a:gd name="T11" fmla="*/ 296 h 316"/>
                <a:gd name="T12" fmla="*/ 210 w 316"/>
                <a:gd name="T13" fmla="*/ 180 h 316"/>
                <a:gd name="T14" fmla="*/ 312 w 316"/>
                <a:gd name="T15" fmla="*/ 79 h 316"/>
                <a:gd name="T16" fmla="*/ 287 w 316"/>
                <a:gd name="T17" fmla="*/ 29 h 316"/>
                <a:gd name="T18" fmla="*/ 89 w 316"/>
                <a:gd name="T19" fmla="*/ 284 h 316"/>
                <a:gd name="T20" fmla="*/ 57 w 316"/>
                <a:gd name="T21" fmla="*/ 291 h 316"/>
                <a:gd name="T22" fmla="*/ 43 w 316"/>
                <a:gd name="T23" fmla="*/ 273 h 316"/>
                <a:gd name="T24" fmla="*/ 24 w 316"/>
                <a:gd name="T25" fmla="*/ 259 h 316"/>
                <a:gd name="T26" fmla="*/ 31 w 316"/>
                <a:gd name="T27" fmla="*/ 226 h 316"/>
                <a:gd name="T28" fmla="*/ 41 w 316"/>
                <a:gd name="T29" fmla="*/ 217 h 316"/>
                <a:gd name="T30" fmla="*/ 78 w 316"/>
                <a:gd name="T31" fmla="*/ 237 h 316"/>
                <a:gd name="T32" fmla="*/ 99 w 316"/>
                <a:gd name="T33" fmla="*/ 275 h 316"/>
                <a:gd name="T34" fmla="*/ 89 w 316"/>
                <a:gd name="T35" fmla="*/ 28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6" h="316">
                  <a:moveTo>
                    <a:pt x="287" y="29"/>
                  </a:moveTo>
                  <a:cubicBezTo>
                    <a:pt x="258" y="0"/>
                    <a:pt x="236" y="4"/>
                    <a:pt x="236" y="4"/>
                  </a:cubicBezTo>
                  <a:cubicBezTo>
                    <a:pt x="135" y="105"/>
                    <a:pt x="135" y="105"/>
                    <a:pt x="135" y="105"/>
                  </a:cubicBezTo>
                  <a:cubicBezTo>
                    <a:pt x="20" y="221"/>
                    <a:pt x="20" y="221"/>
                    <a:pt x="20" y="221"/>
                  </a:cubicBezTo>
                  <a:cubicBezTo>
                    <a:pt x="0" y="316"/>
                    <a:pt x="0" y="316"/>
                    <a:pt x="0" y="316"/>
                  </a:cubicBezTo>
                  <a:cubicBezTo>
                    <a:pt x="95" y="296"/>
                    <a:pt x="95" y="296"/>
                    <a:pt x="95" y="296"/>
                  </a:cubicBezTo>
                  <a:cubicBezTo>
                    <a:pt x="210" y="180"/>
                    <a:pt x="210" y="180"/>
                    <a:pt x="210" y="180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79"/>
                    <a:pt x="316" y="58"/>
                    <a:pt x="287" y="29"/>
                  </a:cubicBezTo>
                  <a:close/>
                  <a:moveTo>
                    <a:pt x="89" y="284"/>
                  </a:moveTo>
                  <a:cubicBezTo>
                    <a:pt x="57" y="291"/>
                    <a:pt x="57" y="291"/>
                    <a:pt x="57" y="291"/>
                  </a:cubicBezTo>
                  <a:cubicBezTo>
                    <a:pt x="54" y="285"/>
                    <a:pt x="50" y="280"/>
                    <a:pt x="43" y="273"/>
                  </a:cubicBezTo>
                  <a:cubicBezTo>
                    <a:pt x="36" y="266"/>
                    <a:pt x="30" y="262"/>
                    <a:pt x="24" y="259"/>
                  </a:cubicBezTo>
                  <a:cubicBezTo>
                    <a:pt x="31" y="226"/>
                    <a:pt x="31" y="226"/>
                    <a:pt x="31" y="226"/>
                  </a:cubicBezTo>
                  <a:cubicBezTo>
                    <a:pt x="41" y="217"/>
                    <a:pt x="41" y="217"/>
                    <a:pt x="41" y="217"/>
                  </a:cubicBezTo>
                  <a:cubicBezTo>
                    <a:pt x="41" y="217"/>
                    <a:pt x="58" y="217"/>
                    <a:pt x="78" y="237"/>
                  </a:cubicBezTo>
                  <a:cubicBezTo>
                    <a:pt x="98" y="257"/>
                    <a:pt x="99" y="275"/>
                    <a:pt x="99" y="275"/>
                  </a:cubicBezTo>
                  <a:lnTo>
                    <a:pt x="89" y="28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3" name="Title 1">
            <a:extLst>
              <a:ext uri="{FF2B5EF4-FFF2-40B4-BE49-F238E27FC236}">
                <a16:creationId xmlns:a16="http://schemas.microsoft.com/office/drawing/2014/main" xmlns="" id="{7104C851-FAE1-426D-B36A-2782F3050E54}"/>
              </a:ext>
            </a:extLst>
          </p:cNvPr>
          <p:cNvSpPr txBox="1">
            <a:spLocks/>
          </p:cNvSpPr>
          <p:nvPr/>
        </p:nvSpPr>
        <p:spPr>
          <a:xfrm>
            <a:off x="1105558" y="259042"/>
            <a:ext cx="7193720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ru-RU" sz="1200" b="1" dirty="0" smtClean="0">
                <a:solidFill>
                  <a:srgbClr val="0B3EA2"/>
                </a:solidFill>
                <a:latin typeface="+mn-lt"/>
              </a:rPr>
              <a:t>Государственный контроль в области государственной статистики</a:t>
            </a:r>
          </a:p>
          <a:p>
            <a:pPr algn="l"/>
            <a:r>
              <a:rPr lang="ru-RU" sz="1200" b="1" dirty="0" smtClean="0">
                <a:solidFill>
                  <a:srgbClr val="0B3EA2"/>
                </a:solidFill>
                <a:latin typeface="+mn-lt"/>
              </a:rPr>
              <a:t>в отношении административных источников</a:t>
            </a:r>
            <a:endParaRPr lang="en-US" sz="1200" b="1" dirty="0">
              <a:solidFill>
                <a:srgbClr val="0B3EA2"/>
              </a:solidFill>
              <a:latin typeface="+mn-lt"/>
            </a:endParaRPr>
          </a:p>
        </p:txBody>
      </p:sp>
      <p:grpSp>
        <p:nvGrpSpPr>
          <p:cNvPr id="46" name="Группа 70"/>
          <p:cNvGrpSpPr/>
          <p:nvPr/>
        </p:nvGrpSpPr>
        <p:grpSpPr>
          <a:xfrm>
            <a:off x="463696" y="220200"/>
            <a:ext cx="500988" cy="457159"/>
            <a:chOff x="0" y="428610"/>
            <a:chExt cx="500988" cy="457159"/>
          </a:xfrm>
        </p:grpSpPr>
        <p:sp>
          <p:nvSpPr>
            <p:cNvPr id="47" name="Freeform 8">
              <a:extLst>
                <a:ext uri="{FF2B5EF4-FFF2-40B4-BE49-F238E27FC236}">
                  <a16:creationId xmlns="" xmlns:a16="http://schemas.microsoft.com/office/drawing/2014/main" id="{D7AB6CF8-0E80-4CF4-96B7-5D886A388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28610"/>
              <a:ext cx="433888" cy="457159"/>
            </a:xfrm>
            <a:custGeom>
              <a:avLst/>
              <a:gdLst>
                <a:gd name="T0" fmla="*/ 1045 w 2233"/>
                <a:gd name="T1" fmla="*/ 39 h 2233"/>
                <a:gd name="T2" fmla="*/ 1188 w 2233"/>
                <a:gd name="T3" fmla="*/ 39 h 2233"/>
                <a:gd name="T4" fmla="*/ 2193 w 2233"/>
                <a:gd name="T5" fmla="*/ 1044 h 2233"/>
                <a:gd name="T6" fmla="*/ 2193 w 2233"/>
                <a:gd name="T7" fmla="*/ 1188 h 2233"/>
                <a:gd name="T8" fmla="*/ 1188 w 2233"/>
                <a:gd name="T9" fmla="*/ 2193 h 2233"/>
                <a:gd name="T10" fmla="*/ 1045 w 2233"/>
                <a:gd name="T11" fmla="*/ 2193 h 2233"/>
                <a:gd name="T12" fmla="*/ 40 w 2233"/>
                <a:gd name="T13" fmla="*/ 1188 h 2233"/>
                <a:gd name="T14" fmla="*/ 40 w 2233"/>
                <a:gd name="T15" fmla="*/ 1044 h 2233"/>
                <a:gd name="T16" fmla="*/ 1045 w 2233"/>
                <a:gd name="T17" fmla="*/ 39 h 2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3" h="2233">
                  <a:moveTo>
                    <a:pt x="1045" y="39"/>
                  </a:moveTo>
                  <a:cubicBezTo>
                    <a:pt x="1084" y="0"/>
                    <a:pt x="1149" y="0"/>
                    <a:pt x="1188" y="39"/>
                  </a:cubicBezTo>
                  <a:cubicBezTo>
                    <a:pt x="2193" y="1044"/>
                    <a:pt x="2193" y="1044"/>
                    <a:pt x="2193" y="1044"/>
                  </a:cubicBezTo>
                  <a:cubicBezTo>
                    <a:pt x="2233" y="1084"/>
                    <a:pt x="2233" y="1148"/>
                    <a:pt x="2193" y="1188"/>
                  </a:cubicBezTo>
                  <a:cubicBezTo>
                    <a:pt x="1188" y="2193"/>
                    <a:pt x="1188" y="2193"/>
                    <a:pt x="1188" y="2193"/>
                  </a:cubicBezTo>
                  <a:cubicBezTo>
                    <a:pt x="1149" y="2233"/>
                    <a:pt x="1084" y="2233"/>
                    <a:pt x="1045" y="2193"/>
                  </a:cubicBezTo>
                  <a:cubicBezTo>
                    <a:pt x="40" y="1188"/>
                    <a:pt x="40" y="1188"/>
                    <a:pt x="40" y="1188"/>
                  </a:cubicBezTo>
                  <a:cubicBezTo>
                    <a:pt x="0" y="1148"/>
                    <a:pt x="0" y="1084"/>
                    <a:pt x="40" y="1044"/>
                  </a:cubicBezTo>
                  <a:cubicBezTo>
                    <a:pt x="1045" y="39"/>
                    <a:pt x="1045" y="39"/>
                    <a:pt x="1045" y="39"/>
                  </a:cubicBezTo>
                </a:path>
              </a:pathLst>
            </a:custGeom>
            <a:solidFill>
              <a:srgbClr val="E2E9F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Freeform 14">
              <a:extLst>
                <a:ext uri="{FF2B5EF4-FFF2-40B4-BE49-F238E27FC236}">
                  <a16:creationId xmlns="" xmlns:a16="http://schemas.microsoft.com/office/drawing/2014/main" id="{B6D1DEF9-E737-4E6D-9507-54C29C32F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725" y="507390"/>
              <a:ext cx="264263" cy="273648"/>
            </a:xfrm>
            <a:custGeom>
              <a:avLst/>
              <a:gdLst>
                <a:gd name="T0" fmla="*/ 618 w 1320"/>
                <a:gd name="T1" fmla="*/ 24 h 1320"/>
                <a:gd name="T2" fmla="*/ 703 w 1320"/>
                <a:gd name="T3" fmla="*/ 24 h 1320"/>
                <a:gd name="T4" fmla="*/ 1297 w 1320"/>
                <a:gd name="T5" fmla="*/ 618 h 1320"/>
                <a:gd name="T6" fmla="*/ 1297 w 1320"/>
                <a:gd name="T7" fmla="*/ 702 h 1320"/>
                <a:gd name="T8" fmla="*/ 703 w 1320"/>
                <a:gd name="T9" fmla="*/ 1296 h 1320"/>
                <a:gd name="T10" fmla="*/ 618 w 1320"/>
                <a:gd name="T11" fmla="*/ 1296 h 1320"/>
                <a:gd name="T12" fmla="*/ 24 w 1320"/>
                <a:gd name="T13" fmla="*/ 702 h 1320"/>
                <a:gd name="T14" fmla="*/ 24 w 1320"/>
                <a:gd name="T15" fmla="*/ 618 h 1320"/>
                <a:gd name="T16" fmla="*/ 618 w 1320"/>
                <a:gd name="T17" fmla="*/ 24 h 1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20" h="1320">
                  <a:moveTo>
                    <a:pt x="618" y="24"/>
                  </a:moveTo>
                  <a:cubicBezTo>
                    <a:pt x="641" y="0"/>
                    <a:pt x="679" y="0"/>
                    <a:pt x="703" y="24"/>
                  </a:cubicBezTo>
                  <a:cubicBezTo>
                    <a:pt x="1297" y="618"/>
                    <a:pt x="1297" y="618"/>
                    <a:pt x="1297" y="618"/>
                  </a:cubicBezTo>
                  <a:cubicBezTo>
                    <a:pt x="1320" y="641"/>
                    <a:pt x="1320" y="679"/>
                    <a:pt x="1297" y="702"/>
                  </a:cubicBezTo>
                  <a:cubicBezTo>
                    <a:pt x="703" y="1296"/>
                    <a:pt x="703" y="1296"/>
                    <a:pt x="703" y="1296"/>
                  </a:cubicBezTo>
                  <a:cubicBezTo>
                    <a:pt x="679" y="1320"/>
                    <a:pt x="641" y="1320"/>
                    <a:pt x="618" y="1296"/>
                  </a:cubicBezTo>
                  <a:cubicBezTo>
                    <a:pt x="24" y="702"/>
                    <a:pt x="24" y="702"/>
                    <a:pt x="24" y="702"/>
                  </a:cubicBezTo>
                  <a:cubicBezTo>
                    <a:pt x="0" y="679"/>
                    <a:pt x="0" y="641"/>
                    <a:pt x="24" y="618"/>
                  </a:cubicBezTo>
                  <a:lnTo>
                    <a:pt x="618" y="24"/>
                  </a:lnTo>
                  <a:close/>
                </a:path>
              </a:pathLst>
            </a:custGeom>
            <a:solidFill>
              <a:srgbClr val="0B3EA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+mn-lt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34" name="그룹 1">
            <a:extLst>
              <a:ext uri="{FF2B5EF4-FFF2-40B4-BE49-F238E27FC236}">
                <a16:creationId xmlns="" xmlns:a16="http://schemas.microsoft.com/office/drawing/2014/main" id="{F4042E6D-3485-4105-A259-76709FF4FD6C}"/>
              </a:ext>
            </a:extLst>
          </p:cNvPr>
          <p:cNvGrpSpPr/>
          <p:nvPr/>
        </p:nvGrpSpPr>
        <p:grpSpPr>
          <a:xfrm>
            <a:off x="524460" y="3664920"/>
            <a:ext cx="2264460" cy="1181696"/>
            <a:chOff x="2974471" y="4612711"/>
            <a:chExt cx="2495521" cy="1575595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C92698F9-436F-424E-9328-83A20F5CF7E0}"/>
                </a:ext>
              </a:extLst>
            </p:cNvPr>
            <p:cNvSpPr txBox="1"/>
            <p:nvPr/>
          </p:nvSpPr>
          <p:spPr>
            <a:xfrm>
              <a:off x="2974471" y="4612711"/>
              <a:ext cx="1996551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Статья </a:t>
              </a:r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462 КоАП РК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D9CABF06-FAC6-41C2-A774-F40C0489ED86}"/>
                </a:ext>
              </a:extLst>
            </p:cNvPr>
            <p:cNvSpPr txBox="1"/>
            <p:nvPr/>
          </p:nvSpPr>
          <p:spPr>
            <a:xfrm>
              <a:off x="2974471" y="4957199"/>
              <a:ext cx="2495521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Воспрепятствование должностным лицам государственных инспекций и органов государственного контроля и надзора в выполнении ими служебных обязанностей, невыполнение постановлений, </a:t>
              </a:r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предписаний и </a:t>
              </a:r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иных требований</a:t>
              </a:r>
              <a:endParaRPr lang="ko-KR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37" name="그룹 4">
            <a:extLst>
              <a:ext uri="{FF2B5EF4-FFF2-40B4-BE49-F238E27FC236}">
                <a16:creationId xmlns="" xmlns:a16="http://schemas.microsoft.com/office/drawing/2014/main" id="{DC35F147-351D-489A-AA21-0A22B52006AB}"/>
              </a:ext>
            </a:extLst>
          </p:cNvPr>
          <p:cNvGrpSpPr/>
          <p:nvPr/>
        </p:nvGrpSpPr>
        <p:grpSpPr>
          <a:xfrm>
            <a:off x="3569251" y="3785827"/>
            <a:ext cx="2595329" cy="595642"/>
            <a:chOff x="3059832" y="4655451"/>
            <a:chExt cx="2540272" cy="794190"/>
          </a:xfrm>
        </p:grpSpPr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E3F1307C-47E7-433B-B8C3-3E01E0BDD7F6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Статья </a:t>
              </a:r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499 КоАП РК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BC245C52-7BA1-4502-871A-F9BA61D2B1E9}"/>
                </a:ext>
              </a:extLst>
            </p:cNvPr>
            <p:cNvSpPr txBox="1"/>
            <p:nvPr/>
          </p:nvSpPr>
          <p:spPr>
            <a:xfrm>
              <a:off x="3059832" y="4957198"/>
              <a:ext cx="254027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Нарушение порядка представления </a:t>
              </a:r>
              <a:b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административных данных</a:t>
              </a:r>
              <a:r>
                <a:rPr lang="en-US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. </a:t>
              </a:r>
              <a:endParaRPr lang="ko-KR" alt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40" name="그룹 7">
            <a:extLst>
              <a:ext uri="{FF2B5EF4-FFF2-40B4-BE49-F238E27FC236}">
                <a16:creationId xmlns="" xmlns:a16="http://schemas.microsoft.com/office/drawing/2014/main" id="{34FFE799-0453-443D-B8C5-583F0221E781}"/>
              </a:ext>
            </a:extLst>
          </p:cNvPr>
          <p:cNvGrpSpPr/>
          <p:nvPr/>
        </p:nvGrpSpPr>
        <p:grpSpPr>
          <a:xfrm>
            <a:off x="6678211" y="3783245"/>
            <a:ext cx="2039825" cy="734143"/>
            <a:chOff x="3059832" y="4655451"/>
            <a:chExt cx="1996552" cy="978857"/>
          </a:xfrm>
        </p:grpSpPr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98C204B7-0B90-4238-8F3E-622DE8AD26A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Статья </a:t>
              </a:r>
              <a:r>
                <a:rPr lang="kk-KZ" altLang="ko-K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503 КоАП РК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031A0AB-33BB-4337-A5FD-5990AD7D9CAD}"/>
                </a:ext>
              </a:extLst>
            </p:cNvPr>
            <p:cNvSpPr txBox="1"/>
            <p:nvPr/>
          </p:nvSpPr>
          <p:spPr>
            <a:xfrm>
              <a:off x="3059832" y="4957200"/>
              <a:ext cx="1989293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Сбор административных </a:t>
              </a:r>
              <a:b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данных по несогласованной </a:t>
              </a:r>
              <a:b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</a:br>
              <a:r>
                <a:rPr lang="ru-RU" altLang="ko-KR" sz="9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cs typeface="Arial" pitchFamily="34" charset="0"/>
                </a:rPr>
                <a:t>форме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9154177D-592F-4058-9B18-E69886B79A7A}"/>
              </a:ext>
            </a:extLst>
          </p:cNvPr>
          <p:cNvSpPr txBox="1"/>
          <p:nvPr/>
        </p:nvSpPr>
        <p:spPr>
          <a:xfrm>
            <a:off x="2944411" y="3117718"/>
            <a:ext cx="357068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altLang="ko-KR" sz="1600" b="1" dirty="0" smtClean="0">
                <a:solidFill>
                  <a:srgbClr val="0B3EA2"/>
                </a:solidFill>
                <a:latin typeface="+mn-lt"/>
                <a:cs typeface="Arial" pitchFamily="34" charset="0"/>
              </a:rPr>
              <a:t>Компетенция БНС АСПиР РК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78DBFCC-057C-428A-8737-6DD779F9C108}"/>
              </a:ext>
            </a:extLst>
          </p:cNvPr>
          <p:cNvSpPr txBox="1"/>
          <p:nvPr/>
        </p:nvSpPr>
        <p:spPr>
          <a:xfrm>
            <a:off x="4860085" y="1425175"/>
            <a:ext cx="3445715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1) недостоверности административных данных;</a:t>
            </a:r>
          </a:p>
          <a:p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2) непредставления административных данных;</a:t>
            </a:r>
          </a:p>
          <a:p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3) несогласованных форм, предназначенных для </a:t>
            </a:r>
            <a:b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сбора административных данных;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8FEA20F-FC07-4D21-9FF4-1760E26FCE4D}"/>
              </a:ext>
            </a:extLst>
          </p:cNvPr>
          <p:cNvSpPr txBox="1"/>
          <p:nvPr/>
        </p:nvSpPr>
        <p:spPr>
          <a:xfrm>
            <a:off x="4867705" y="996749"/>
            <a:ext cx="4139135" cy="276999"/>
          </a:xfrm>
          <a:prstGeom prst="rect">
            <a:avLst/>
          </a:prstGeom>
          <a:noFill/>
        </p:spPr>
        <p:txBody>
          <a:bodyPr wrap="square" lIns="27000" tIns="0" rIns="27000" bIns="0" rtlCol="0" anchor="ctr">
            <a:spAutoFit/>
          </a:bodyPr>
          <a:lstStyle/>
          <a:p>
            <a:r>
              <a:rPr lang="kk-KZ" altLang="ko-KR" sz="1800" b="1" dirty="0" smtClean="0">
                <a:solidFill>
                  <a:srgbClr val="0B3EA2"/>
                </a:solidFill>
                <a:latin typeface="+mn-lt"/>
              </a:rPr>
              <a:t>Цели государственного контроля</a:t>
            </a:r>
            <a:endParaRPr lang="ko-KR" altLang="en-US" sz="1800" b="1" dirty="0">
              <a:solidFill>
                <a:srgbClr val="0B3EA2"/>
              </a:solidFill>
              <a:latin typeface="+mn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4C709B65-60CE-4C73-89B7-DEB6B60375D7}"/>
              </a:ext>
            </a:extLst>
          </p:cNvPr>
          <p:cNvSpPr txBox="1"/>
          <p:nvPr/>
        </p:nvSpPr>
        <p:spPr>
          <a:xfrm>
            <a:off x="4869180" y="2126215"/>
            <a:ext cx="397002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4) несогласованных методик расчета показателей;</a:t>
            </a:r>
          </a:p>
          <a:p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5) несоответствия качества данных требованиям по </a:t>
            </a:r>
            <a:b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ru-RU" altLang="ko-KR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управлению данными. </a:t>
            </a: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 flipV="1">
            <a:off x="342900" y="3048000"/>
            <a:ext cx="8176260" cy="15240"/>
          </a:xfrm>
          <a:prstGeom prst="line">
            <a:avLst/>
          </a:prstGeom>
          <a:ln w="12700">
            <a:solidFill>
              <a:srgbClr val="0B3EA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Номер слайда 91"/>
          <p:cNvSpPr txBox="1">
            <a:spLocks/>
          </p:cNvSpPr>
          <p:nvPr/>
        </p:nvSpPr>
        <p:spPr>
          <a:xfrm>
            <a:off x="8789670" y="4869656"/>
            <a:ext cx="354330" cy="27384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9890F56-36D6-466F-9DCB-06CEA1FD312E}" type="slidenum">
              <a:rPr kumimoji="0" lang="en-US" sz="800" i="0" u="none" strike="noStrike" kern="0" cap="none" spc="0" normalizeH="0" baseline="0" noProof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942514"/>
      </p:ext>
    </p:extLst>
  </p:cSld>
  <p:clrMapOvr>
    <a:masterClrMapping/>
  </p:clrMapOvr>
  <p:transition spd="slow"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78780" y="0"/>
            <a:ext cx="3608095" cy="3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0" name="Диаграмма 6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99368"/>
              </p:ext>
            </p:extLst>
          </p:nvPr>
        </p:nvGraphicFramePr>
        <p:xfrm>
          <a:off x="2413102" y="1264507"/>
          <a:ext cx="4463158" cy="272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B84D0045-FE85-4BB3-BE9A-9209D67C87F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6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" name="Rectangle 137" hidden="1">
            <a:extLst>
              <a:ext uri="{FF2B5EF4-FFF2-40B4-BE49-F238E27FC236}">
                <a16:creationId xmlns:a16="http://schemas.microsoft.com/office/drawing/2014/main" xmlns="" id="{A85C1ADC-88D6-4290-A766-C7AD7354CD8B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1071" dirty="0">
              <a:solidFill>
                <a:schemeClr val="tx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28C4BD3E-9D45-4572-ABB6-451771B87454}"/>
              </a:ext>
            </a:extLst>
          </p:cNvPr>
          <p:cNvSpPr txBox="1"/>
          <p:nvPr/>
        </p:nvSpPr>
        <p:spPr bwMode="auto">
          <a:xfrm>
            <a:off x="724393" y="115512"/>
            <a:ext cx="8520545" cy="38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/>
          <a:p>
            <a:pPr lvl="0" algn="just" fontAlgn="base">
              <a:lnSpc>
                <a:spcPts val="700"/>
              </a:lnSpc>
              <a:spcBef>
                <a:spcPts val="2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ru-RU" sz="105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Активное использование административных и </a:t>
            </a:r>
            <a:endParaRPr lang="ru-RU" sz="1050" b="1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ts val="700"/>
              </a:lnSpc>
              <a:spcBef>
                <a:spcPts val="200"/>
              </a:spcBef>
              <a:spcAft>
                <a:spcPts val="600"/>
              </a:spcAft>
              <a:tabLst>
                <a:tab pos="358775" algn="l"/>
              </a:tabLst>
            </a:pPr>
            <a:r>
              <a:rPr lang="ru-RU" sz="1050" b="1" kern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альтернативных </a:t>
            </a:r>
            <a:r>
              <a:rPr lang="ru-RU" sz="1050" b="1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источников</a:t>
            </a:r>
            <a:endParaRPr lang="en-US" sz="1050" dirty="0"/>
          </a:p>
        </p:txBody>
      </p:sp>
      <p:grpSp>
        <p:nvGrpSpPr>
          <p:cNvPr id="49" name="Группа 219"/>
          <p:cNvGrpSpPr>
            <a:grpSpLocks/>
          </p:cNvGrpSpPr>
          <p:nvPr/>
        </p:nvGrpSpPr>
        <p:grpSpPr bwMode="auto">
          <a:xfrm>
            <a:off x="238125" y="4240903"/>
            <a:ext cx="8728258" cy="638906"/>
            <a:chOff x="253672" y="511217"/>
            <a:chExt cx="8636656" cy="736914"/>
          </a:xfrm>
        </p:grpSpPr>
        <p:grpSp>
          <p:nvGrpSpPr>
            <p:cNvPr id="50" name="Группа 37"/>
            <p:cNvGrpSpPr>
              <a:grpSpLocks/>
            </p:cNvGrpSpPr>
            <p:nvPr/>
          </p:nvGrpSpPr>
          <p:grpSpPr bwMode="auto">
            <a:xfrm>
              <a:off x="382577" y="511217"/>
              <a:ext cx="8392657" cy="736914"/>
              <a:chOff x="206457" y="710013"/>
              <a:chExt cx="8731259" cy="496331"/>
            </a:xfrm>
          </p:grpSpPr>
          <p:sp>
            <p:nvSpPr>
              <p:cNvPr id="58" name="Rectangle 350"/>
              <p:cNvSpPr>
                <a:spLocks/>
              </p:cNvSpPr>
              <p:nvPr/>
            </p:nvSpPr>
            <p:spPr bwMode="gray">
              <a:xfrm>
                <a:off x="206457" y="1170313"/>
                <a:ext cx="8731259" cy="36031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ru-RU" sz="1500" kern="0" dirty="0">
                  <a:latin typeface="Arial" pitchFamily="34" charset="0"/>
                  <a:ea typeface="ＭＳ Ｐゴシック"/>
                  <a:cs typeface="+mn-cs"/>
                  <a:sym typeface="Arial"/>
                </a:endParaRPr>
              </a:p>
            </p:txBody>
          </p:sp>
          <p:sp>
            <p:nvSpPr>
              <p:cNvPr id="60" name="Rectangle 351"/>
              <p:cNvSpPr>
                <a:spLocks/>
              </p:cNvSpPr>
              <p:nvPr/>
            </p:nvSpPr>
            <p:spPr bwMode="gray">
              <a:xfrm>
                <a:off x="206457" y="710013"/>
                <a:ext cx="8731259" cy="36031"/>
              </a:xfrm>
              <a:prstGeom prst="rect">
                <a:avLst/>
              </a:prstGeom>
              <a:solidFill>
                <a:srgbClr val="F9C61B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ru-RU" sz="1500" kern="0" dirty="0">
                  <a:latin typeface="Arial" pitchFamily="34" charset="0"/>
                  <a:ea typeface="ＭＳ Ｐゴシック"/>
                  <a:cs typeface="+mn-cs"/>
                  <a:sym typeface="Arial"/>
                </a:endParaRPr>
              </a:p>
            </p:txBody>
          </p:sp>
          <p:sp>
            <p:nvSpPr>
              <p:cNvPr id="61" name="Rectangle 286"/>
              <p:cNvSpPr txBox="1"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gray">
              <a:xfrm>
                <a:off x="206457" y="728029"/>
                <a:ext cx="8731259" cy="462101"/>
              </a:xfrm>
              <a:prstGeom prst="roundRect">
                <a:avLst>
                  <a:gd name="adj" fmla="val 0"/>
                </a:avLst>
              </a:prstGeom>
              <a:pattFill prst="ltDnDiag">
                <a:fgClr>
                  <a:srgbClr val="F9C61B">
                    <a:lumMod val="40000"/>
                    <a:lumOff val="60000"/>
                  </a:srgbClr>
                </a:fgClr>
                <a:bgClr>
                  <a:srgbClr val="FFFFFF"/>
                </a:bgClr>
              </a:patt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en-US"/>
                </a:defPPr>
                <a:lvl1pPr algn="ctr">
                  <a:defRPr sz="1100">
                    <a:latin typeface="+mn-lt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</a:defRPr>
                </a:lvl9pPr>
              </a:lstStyle>
              <a:p>
                <a:pPr marL="0" lvl="1" eaLnBrk="1" fontAlgn="auto" hangingPunct="1"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buNone/>
                  <a:defRPr/>
                </a:pPr>
                <a:endParaRPr lang="en-US" sz="1500" kern="0" dirty="0">
                  <a:solidFill>
                    <a:srgbClr val="FFFFFF"/>
                  </a:solidFill>
                  <a:latin typeface="Arial" panose="020B0604020202020204" pitchFamily="34" charset="0"/>
                  <a:ea typeface="ＭＳ Ｐゴシック"/>
                  <a:cs typeface="+mn-cs"/>
                  <a:sym typeface="Arial"/>
                </a:endParaRPr>
              </a:p>
            </p:txBody>
          </p:sp>
        </p:grpSp>
        <p:grpSp>
          <p:nvGrpSpPr>
            <p:cNvPr id="51" name="Group 352"/>
            <p:cNvGrpSpPr>
              <a:grpSpLocks/>
            </p:cNvGrpSpPr>
            <p:nvPr/>
          </p:nvGrpSpPr>
          <p:grpSpPr bwMode="auto">
            <a:xfrm flipH="1" flipV="1">
              <a:off x="8833105" y="524322"/>
              <a:ext cx="57223" cy="710705"/>
              <a:chOff x="1331577" y="562212"/>
              <a:chExt cx="59532" cy="485051"/>
            </a:xfrm>
          </p:grpSpPr>
          <p:cxnSp>
            <p:nvCxnSpPr>
              <p:cNvPr id="55" name="Straight Connector 353"/>
              <p:cNvCxnSpPr>
                <a:cxnSpLocks/>
              </p:cNvCxnSpPr>
              <p:nvPr/>
            </p:nvCxnSpPr>
            <p:spPr>
              <a:xfrm>
                <a:off x="1390647" y="562397"/>
                <a:ext cx="0" cy="48468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354"/>
              <p:cNvCxnSpPr>
                <a:cxnSpLocks/>
              </p:cNvCxnSpPr>
              <p:nvPr/>
            </p:nvCxnSpPr>
            <p:spPr>
              <a:xfrm>
                <a:off x="1331577" y="654587"/>
                <a:ext cx="0" cy="30030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352"/>
            <p:cNvGrpSpPr>
              <a:grpSpLocks/>
            </p:cNvGrpSpPr>
            <p:nvPr/>
          </p:nvGrpSpPr>
          <p:grpSpPr bwMode="auto">
            <a:xfrm flipV="1">
              <a:off x="253672" y="524322"/>
              <a:ext cx="57223" cy="710705"/>
              <a:chOff x="1317382" y="562212"/>
              <a:chExt cx="59532" cy="485051"/>
            </a:xfrm>
          </p:grpSpPr>
          <p:cxnSp>
            <p:nvCxnSpPr>
              <p:cNvPr id="53" name="Straight Connector 353"/>
              <p:cNvCxnSpPr>
                <a:cxnSpLocks/>
              </p:cNvCxnSpPr>
              <p:nvPr/>
            </p:nvCxnSpPr>
            <p:spPr>
              <a:xfrm>
                <a:off x="1376453" y="562397"/>
                <a:ext cx="0" cy="484683"/>
              </a:xfrm>
              <a:prstGeom prst="line">
                <a:avLst/>
              </a:prstGeom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354"/>
              <p:cNvCxnSpPr>
                <a:cxnSpLocks/>
              </p:cNvCxnSpPr>
              <p:nvPr/>
            </p:nvCxnSpPr>
            <p:spPr>
              <a:xfrm>
                <a:off x="1317382" y="654587"/>
                <a:ext cx="0" cy="300302"/>
              </a:xfrm>
              <a:prstGeom prst="line">
                <a:avLst/>
              </a:prstGeom>
              <a:ln w="1905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2" name="AutoShape 250"/>
          <p:cNvSpPr>
            <a:spLocks noChangeArrowheads="1"/>
          </p:cNvSpPr>
          <p:nvPr/>
        </p:nvSpPr>
        <p:spPr bwMode="gray">
          <a:xfrm>
            <a:off x="481012" y="4319611"/>
            <a:ext cx="83077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algn="ctr"/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Переход от традиционной статистической отчетности к новым источникам данных (</a:t>
            </a:r>
            <a:r>
              <a:rPr lang="en-US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BigData</a:t>
            </a:r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 позволит </a:t>
            </a:r>
            <a:r>
              <a:rPr lang="ru-RU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снизить отчетную нагрузку</a:t>
            </a:r>
            <a:r>
              <a:rPr lang="ru-RU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, при этом </a:t>
            </a:r>
            <a:r>
              <a:rPr lang="ru-RU" b="1" kern="1200" dirty="0">
                <a:solidFill>
                  <a:srgbClr val="0070C0"/>
                </a:solidFill>
                <a:latin typeface="Arial" charset="0"/>
                <a:ea typeface="+mn-ea"/>
                <a:cs typeface="Arial" charset="0"/>
              </a:rPr>
              <a:t>повысив полноту и качество данных</a:t>
            </a:r>
          </a:p>
        </p:txBody>
      </p:sp>
      <p:sp>
        <p:nvSpPr>
          <p:cNvPr id="91" name="TextBox 229"/>
          <p:cNvSpPr txBox="1">
            <a:spLocks noChangeArrowheads="1"/>
          </p:cNvSpPr>
          <p:nvPr/>
        </p:nvSpPr>
        <p:spPr bwMode="auto">
          <a:xfrm>
            <a:off x="905510" y="704274"/>
            <a:ext cx="79827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rPr>
              <a:t>По итогам 2022 года сокращено </a:t>
            </a:r>
            <a:r>
              <a:rPr lang="ru-RU" b="1" dirty="0">
                <a:solidFill>
                  <a:srgbClr val="00B050"/>
                </a:solidFill>
                <a:sym typeface="Arial"/>
              </a:rPr>
              <a:t>18 форм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rPr>
              <a:t>(со 146 до 128 в 2023г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rPr>
              <a:t>. в 2024г. 120)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  <a:sym typeface="Arial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rPr>
              <a:t>Планируется </a:t>
            </a:r>
            <a:r>
              <a:rPr lang="ru-RU" b="1" dirty="0">
                <a:solidFill>
                  <a:srgbClr val="00B050"/>
                </a:solidFill>
                <a:sym typeface="Arial"/>
              </a:rPr>
              <a:t>дальнейший переход </a:t>
            </a: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rPr>
              <a:t>на административные и альтернативные источники</a:t>
            </a:r>
            <a:endParaRPr lang="ru-RU" sz="1050" dirty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  <a:sym typeface="Arial"/>
            </a:endParaRPr>
          </a:p>
        </p:txBody>
      </p:sp>
      <p:pic>
        <p:nvPicPr>
          <p:cNvPr id="96" name="Рисунок 26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8" y="817308"/>
            <a:ext cx="3587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Oval 118">
            <a:extLst>
              <a:ext uri="{FF2B5EF4-FFF2-40B4-BE49-F238E27FC236}">
                <a16:creationId xmlns:a16="http://schemas.microsoft.com/office/drawing/2014/main" xmlns="" id="{7775504A-2EAA-CBDB-2D3C-F5F0E17FBAB4}"/>
              </a:ext>
            </a:extLst>
          </p:cNvPr>
          <p:cNvSpPr/>
          <p:nvPr/>
        </p:nvSpPr>
        <p:spPr>
          <a:xfrm>
            <a:off x="237485" y="3330447"/>
            <a:ext cx="2119005" cy="431363"/>
          </a:xfrm>
          <a:prstGeom prst="roundRect">
            <a:avLst>
              <a:gd name="adj" fmla="val 8055"/>
            </a:avLst>
          </a:prstGeom>
          <a:solidFill>
            <a:schemeClr val="bg1"/>
          </a:solidFill>
          <a:ln w="12700"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Стат. формы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146 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2022г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(электронные и бумажные)</a:t>
            </a:r>
            <a:endParaRPr lang="x-none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118">
            <a:extLst>
              <a:ext uri="{FF2B5EF4-FFF2-40B4-BE49-F238E27FC236}">
                <a16:creationId xmlns:a16="http://schemas.microsoft.com/office/drawing/2014/main" xmlns="" id="{7775504A-2EAA-CBDB-2D3C-F5F0E17FBAB4}"/>
              </a:ext>
            </a:extLst>
          </p:cNvPr>
          <p:cNvSpPr/>
          <p:nvPr/>
        </p:nvSpPr>
        <p:spPr>
          <a:xfrm>
            <a:off x="235696" y="2627339"/>
            <a:ext cx="2119005" cy="431363"/>
          </a:xfrm>
          <a:prstGeom prst="roundRect">
            <a:avLst>
              <a:gd name="adj" fmla="val 8055"/>
            </a:avLst>
          </a:prstGeom>
          <a:solidFill>
            <a:schemeClr val="bg1"/>
          </a:solidFill>
          <a:ln w="12700">
            <a:solidFill>
              <a:srgbClr val="FAB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Административные </a:t>
            </a: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endParaRPr lang="x-none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118">
            <a:extLst>
              <a:ext uri="{FF2B5EF4-FFF2-40B4-BE49-F238E27FC236}">
                <a16:creationId xmlns:a16="http://schemas.microsoft.com/office/drawing/2014/main" xmlns="" id="{7775504A-2EAA-CBDB-2D3C-F5F0E17FBAB4}"/>
              </a:ext>
            </a:extLst>
          </p:cNvPr>
          <p:cNvSpPr/>
          <p:nvPr/>
        </p:nvSpPr>
        <p:spPr>
          <a:xfrm>
            <a:off x="235696" y="1971241"/>
            <a:ext cx="2119005" cy="431363"/>
          </a:xfrm>
          <a:prstGeom prst="roundRect">
            <a:avLst>
              <a:gd name="adj" fmla="val 8055"/>
            </a:avLst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  <a:defRPr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Альтернативные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источники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xmlns="" id="{7892C21B-CD78-1AD9-9214-CBAFE5B2718E}"/>
              </a:ext>
            </a:extLst>
          </p:cNvPr>
          <p:cNvCxnSpPr>
            <a:cxnSpLocks/>
          </p:cNvCxnSpPr>
          <p:nvPr/>
        </p:nvCxnSpPr>
        <p:spPr>
          <a:xfrm flipV="1">
            <a:off x="2354701" y="2144448"/>
            <a:ext cx="741039" cy="300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xmlns="" id="{FA4CE155-451B-2F92-99D8-E6971C158955}"/>
              </a:ext>
            </a:extLst>
          </p:cNvPr>
          <p:cNvCxnSpPr>
            <a:cxnSpLocks/>
          </p:cNvCxnSpPr>
          <p:nvPr/>
        </p:nvCxnSpPr>
        <p:spPr>
          <a:xfrm>
            <a:off x="3095740" y="2144448"/>
            <a:ext cx="0" cy="217752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>
            <a:extLst>
              <a:ext uri="{FF2B5EF4-FFF2-40B4-BE49-F238E27FC236}">
                <a16:creationId xmlns:a16="http://schemas.microsoft.com/office/drawing/2014/main" xmlns="" id="{7892C21B-CD78-1AD9-9214-CBAFE5B2718E}"/>
              </a:ext>
            </a:extLst>
          </p:cNvPr>
          <p:cNvCxnSpPr>
            <a:cxnSpLocks/>
          </p:cNvCxnSpPr>
          <p:nvPr/>
        </p:nvCxnSpPr>
        <p:spPr>
          <a:xfrm>
            <a:off x="2354701" y="2843020"/>
            <a:ext cx="269999" cy="0"/>
          </a:xfrm>
          <a:prstGeom prst="line">
            <a:avLst/>
          </a:prstGeom>
          <a:ln w="12700">
            <a:solidFill>
              <a:srgbClr val="FAB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>
            <a:extLst>
              <a:ext uri="{FF2B5EF4-FFF2-40B4-BE49-F238E27FC236}">
                <a16:creationId xmlns:a16="http://schemas.microsoft.com/office/drawing/2014/main" xmlns="" id="{7892C21B-CD78-1AD9-9214-CBAFE5B2718E}"/>
              </a:ext>
            </a:extLst>
          </p:cNvPr>
          <p:cNvCxnSpPr>
            <a:cxnSpLocks/>
          </p:cNvCxnSpPr>
          <p:nvPr/>
        </p:nvCxnSpPr>
        <p:spPr>
          <a:xfrm>
            <a:off x="2624700" y="2508057"/>
            <a:ext cx="0" cy="341120"/>
          </a:xfrm>
          <a:prstGeom prst="line">
            <a:avLst/>
          </a:prstGeom>
          <a:ln w="12700">
            <a:solidFill>
              <a:srgbClr val="FAB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xmlns="" id="{FA4CE155-451B-2F92-99D8-E6971C158955}"/>
              </a:ext>
            </a:extLst>
          </p:cNvPr>
          <p:cNvCxnSpPr>
            <a:cxnSpLocks/>
          </p:cNvCxnSpPr>
          <p:nvPr/>
        </p:nvCxnSpPr>
        <p:spPr>
          <a:xfrm flipH="1">
            <a:off x="2624700" y="2508057"/>
            <a:ext cx="148867" cy="0"/>
          </a:xfrm>
          <a:prstGeom prst="line">
            <a:avLst/>
          </a:prstGeom>
          <a:ln w="12700">
            <a:solidFill>
              <a:srgbClr val="FAB8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xmlns="" id="{7892C21B-CD78-1AD9-9214-CBAFE5B2718E}"/>
              </a:ext>
            </a:extLst>
          </p:cNvPr>
          <p:cNvCxnSpPr>
            <a:cxnSpLocks/>
          </p:cNvCxnSpPr>
          <p:nvPr/>
        </p:nvCxnSpPr>
        <p:spPr>
          <a:xfrm>
            <a:off x="2354700" y="3523181"/>
            <a:ext cx="408563" cy="0"/>
          </a:xfrm>
          <a:prstGeom prst="line">
            <a:avLst/>
          </a:prstGeom>
          <a:ln w="12700">
            <a:solidFill>
              <a:srgbClr val="0B3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095740" y="1485905"/>
            <a:ext cx="2805100" cy="96596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Oval 118">
            <a:extLst>
              <a:ext uri="{FF2B5EF4-FFF2-40B4-BE49-F238E27FC236}">
                <a16:creationId xmlns:a16="http://schemas.microsoft.com/office/drawing/2014/main" xmlns="" id="{7775504A-2EAA-CBDB-2D3C-F5F0E17FBAB4}"/>
              </a:ext>
            </a:extLst>
          </p:cNvPr>
          <p:cNvSpPr/>
          <p:nvPr/>
        </p:nvSpPr>
        <p:spPr>
          <a:xfrm>
            <a:off x="6876260" y="3314246"/>
            <a:ext cx="2119005" cy="431363"/>
          </a:xfrm>
          <a:prstGeom prst="roundRect">
            <a:avLst>
              <a:gd name="adj" fmla="val 8055"/>
            </a:avLst>
          </a:prstGeom>
          <a:solidFill>
            <a:schemeClr val="bg1"/>
          </a:solidFill>
          <a:ln w="12700">
            <a:solidFill>
              <a:srgbClr val="0B3E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chemeClr val="bg2"/>
              </a:buClr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Стат. формы </a:t>
            </a:r>
            <a:r>
              <a:rPr lang="ru-RU" sz="10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в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2025г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(только электронные)</a:t>
            </a:r>
            <a:endParaRPr lang="x-none" sz="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Прямая соединительная линия 115">
            <a:extLst>
              <a:ext uri="{FF2B5EF4-FFF2-40B4-BE49-F238E27FC236}">
                <a16:creationId xmlns:a16="http://schemas.microsoft.com/office/drawing/2014/main" xmlns="" id="{7892C21B-CD78-1AD9-9214-CBAFE5B2718E}"/>
              </a:ext>
            </a:extLst>
          </p:cNvPr>
          <p:cNvCxnSpPr>
            <a:cxnSpLocks/>
          </p:cNvCxnSpPr>
          <p:nvPr/>
        </p:nvCxnSpPr>
        <p:spPr>
          <a:xfrm>
            <a:off x="6550448" y="3523181"/>
            <a:ext cx="324000" cy="0"/>
          </a:xfrm>
          <a:prstGeom prst="line">
            <a:avLst/>
          </a:prstGeom>
          <a:ln w="12700">
            <a:solidFill>
              <a:srgbClr val="0B3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Freeform 14">
            <a:extLst>
              <a:ext uri="{FF2B5EF4-FFF2-40B4-BE49-F238E27FC236}">
                <a16:creationId xmlns:a16="http://schemas.microsoft.com/office/drawing/2014/main" xmlns="" id="{8154F70D-B0D1-48FF-9F9B-28F76F9FDFE8}"/>
              </a:ext>
            </a:extLst>
          </p:cNvPr>
          <p:cNvSpPr>
            <a:spLocks/>
          </p:cNvSpPr>
          <p:nvPr/>
        </p:nvSpPr>
        <p:spPr bwMode="auto">
          <a:xfrm>
            <a:off x="383677" y="82281"/>
            <a:ext cx="355531" cy="356623"/>
          </a:xfrm>
          <a:custGeom>
            <a:avLst/>
            <a:gdLst>
              <a:gd name="T0" fmla="*/ 618 w 1320"/>
              <a:gd name="T1" fmla="*/ 24 h 1320"/>
              <a:gd name="T2" fmla="*/ 703 w 1320"/>
              <a:gd name="T3" fmla="*/ 24 h 1320"/>
              <a:gd name="T4" fmla="*/ 1297 w 1320"/>
              <a:gd name="T5" fmla="*/ 618 h 1320"/>
              <a:gd name="T6" fmla="*/ 1297 w 1320"/>
              <a:gd name="T7" fmla="*/ 702 h 1320"/>
              <a:gd name="T8" fmla="*/ 703 w 1320"/>
              <a:gd name="T9" fmla="*/ 1296 h 1320"/>
              <a:gd name="T10" fmla="*/ 618 w 1320"/>
              <a:gd name="T11" fmla="*/ 1296 h 1320"/>
              <a:gd name="T12" fmla="*/ 24 w 1320"/>
              <a:gd name="T13" fmla="*/ 702 h 1320"/>
              <a:gd name="T14" fmla="*/ 24 w 1320"/>
              <a:gd name="T15" fmla="*/ 618 h 1320"/>
              <a:gd name="T16" fmla="*/ 618 w 1320"/>
              <a:gd name="T17" fmla="*/ 24 h 1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0" h="1320">
                <a:moveTo>
                  <a:pt x="618" y="24"/>
                </a:moveTo>
                <a:cubicBezTo>
                  <a:pt x="641" y="0"/>
                  <a:pt x="679" y="0"/>
                  <a:pt x="703" y="24"/>
                </a:cubicBezTo>
                <a:cubicBezTo>
                  <a:pt x="1297" y="618"/>
                  <a:pt x="1297" y="618"/>
                  <a:pt x="1297" y="618"/>
                </a:cubicBezTo>
                <a:cubicBezTo>
                  <a:pt x="1320" y="641"/>
                  <a:pt x="1320" y="679"/>
                  <a:pt x="1297" y="702"/>
                </a:cubicBezTo>
                <a:cubicBezTo>
                  <a:pt x="703" y="1296"/>
                  <a:pt x="703" y="1296"/>
                  <a:pt x="703" y="1296"/>
                </a:cubicBezTo>
                <a:cubicBezTo>
                  <a:pt x="679" y="1320"/>
                  <a:pt x="641" y="1320"/>
                  <a:pt x="618" y="1296"/>
                </a:cubicBezTo>
                <a:cubicBezTo>
                  <a:pt x="24" y="702"/>
                  <a:pt x="24" y="702"/>
                  <a:pt x="24" y="702"/>
                </a:cubicBezTo>
                <a:cubicBezTo>
                  <a:pt x="0" y="679"/>
                  <a:pt x="0" y="641"/>
                  <a:pt x="24" y="618"/>
                </a:cubicBezTo>
                <a:lnTo>
                  <a:pt x="618" y="2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44" name="Freeform 8">
            <a:extLst>
              <a:ext uri="{FF2B5EF4-FFF2-40B4-BE49-F238E27FC236}">
                <a16:creationId xmlns:a16="http://schemas.microsoft.com/office/drawing/2014/main" xmlns="" id="{D62BF587-086B-4F6E-89CB-1E9A6C1BC081}"/>
              </a:ext>
            </a:extLst>
          </p:cNvPr>
          <p:cNvSpPr>
            <a:spLocks/>
          </p:cNvSpPr>
          <p:nvPr/>
        </p:nvSpPr>
        <p:spPr bwMode="auto">
          <a:xfrm>
            <a:off x="75551" y="6240"/>
            <a:ext cx="506437" cy="511602"/>
          </a:xfrm>
          <a:custGeom>
            <a:avLst/>
            <a:gdLst>
              <a:gd name="T0" fmla="*/ 1045 w 2233"/>
              <a:gd name="T1" fmla="*/ 39 h 2233"/>
              <a:gd name="T2" fmla="*/ 1188 w 2233"/>
              <a:gd name="T3" fmla="*/ 39 h 2233"/>
              <a:gd name="T4" fmla="*/ 2193 w 2233"/>
              <a:gd name="T5" fmla="*/ 1044 h 2233"/>
              <a:gd name="T6" fmla="*/ 2193 w 2233"/>
              <a:gd name="T7" fmla="*/ 1188 h 2233"/>
              <a:gd name="T8" fmla="*/ 1188 w 2233"/>
              <a:gd name="T9" fmla="*/ 2193 h 2233"/>
              <a:gd name="T10" fmla="*/ 1045 w 2233"/>
              <a:gd name="T11" fmla="*/ 2193 h 2233"/>
              <a:gd name="T12" fmla="*/ 40 w 2233"/>
              <a:gd name="T13" fmla="*/ 1188 h 2233"/>
              <a:gd name="T14" fmla="*/ 40 w 2233"/>
              <a:gd name="T15" fmla="*/ 1044 h 2233"/>
              <a:gd name="T16" fmla="*/ 1045 w 2233"/>
              <a:gd name="T17" fmla="*/ 39 h 2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33" h="2233">
                <a:moveTo>
                  <a:pt x="1045" y="39"/>
                </a:moveTo>
                <a:cubicBezTo>
                  <a:pt x="1084" y="0"/>
                  <a:pt x="1149" y="0"/>
                  <a:pt x="1188" y="39"/>
                </a:cubicBezTo>
                <a:cubicBezTo>
                  <a:pt x="2193" y="1044"/>
                  <a:pt x="2193" y="1044"/>
                  <a:pt x="2193" y="1044"/>
                </a:cubicBezTo>
                <a:cubicBezTo>
                  <a:pt x="2233" y="1084"/>
                  <a:pt x="2233" y="1148"/>
                  <a:pt x="2193" y="1188"/>
                </a:cubicBezTo>
                <a:cubicBezTo>
                  <a:pt x="1188" y="2193"/>
                  <a:pt x="1188" y="2193"/>
                  <a:pt x="1188" y="2193"/>
                </a:cubicBezTo>
                <a:cubicBezTo>
                  <a:pt x="1149" y="2233"/>
                  <a:pt x="1084" y="2233"/>
                  <a:pt x="1045" y="2193"/>
                </a:cubicBezTo>
                <a:cubicBezTo>
                  <a:pt x="40" y="1188"/>
                  <a:pt x="40" y="1188"/>
                  <a:pt x="40" y="1188"/>
                </a:cubicBezTo>
                <a:cubicBezTo>
                  <a:pt x="0" y="1148"/>
                  <a:pt x="0" y="1084"/>
                  <a:pt x="40" y="1044"/>
                </a:cubicBezTo>
                <a:cubicBezTo>
                  <a:pt x="1045" y="39"/>
                  <a:pt x="1045" y="39"/>
                  <a:pt x="1045" y="39"/>
                </a:cubicBezTo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19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4A948F-A1C6-4DA7-912E-DBB20A8643D3}"/>
              </a:ext>
            </a:extLst>
          </p:cNvPr>
          <p:cNvSpPr txBox="1"/>
          <p:nvPr/>
        </p:nvSpPr>
        <p:spPr>
          <a:xfrm>
            <a:off x="3419872" y="2211710"/>
            <a:ext cx="5589917" cy="214674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sz="1900" b="1" dirty="0">
              <a:latin typeface="Calibri" pitchFamily="34" charset="0"/>
            </a:endParaRPr>
          </a:p>
          <a:p>
            <a:r>
              <a:rPr lang="ru-RU" sz="1900" b="1" dirty="0">
                <a:latin typeface="Calibri" pitchFamily="34" charset="0"/>
              </a:rPr>
              <a:t>           Спасибо за внимание!</a:t>
            </a:r>
            <a:endParaRPr lang="en-US" sz="1900" b="1" dirty="0">
              <a:latin typeface="Calibri" pitchFamily="34" charset="0"/>
            </a:endParaRPr>
          </a:p>
          <a:p>
            <a:endParaRPr lang="en-US" sz="1900" b="1" dirty="0">
              <a:latin typeface="Calibri" pitchFamily="34" charset="0"/>
            </a:endParaRPr>
          </a:p>
          <a:p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endParaRPr lang="en-US" sz="1100" b="1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kk-KZ" sz="1100" b="1" dirty="0">
                <a:solidFill>
                  <a:prstClr val="black"/>
                </a:solidFill>
                <a:latin typeface="Calibri" pitchFamily="34" charset="0"/>
              </a:rPr>
              <a:t>Руководитель </a:t>
            </a:r>
            <a:r>
              <a:rPr lang="ru-RU" sz="1100" b="1" dirty="0">
                <a:solidFill>
                  <a:prstClr val="black"/>
                </a:solidFill>
                <a:latin typeface="Calibri" pitchFamily="34" charset="0"/>
              </a:rPr>
              <a:t>управления по контролю качества баз данных </a:t>
            </a:r>
            <a:endParaRPr lang="kk-KZ" sz="1100" b="1" dirty="0">
              <a:solidFill>
                <a:prstClr val="black"/>
              </a:solidFill>
              <a:latin typeface="Calibri" pitchFamily="34" charset="0"/>
            </a:endParaRPr>
          </a:p>
          <a:p>
            <a:r>
              <a:rPr lang="kk-KZ" sz="1100" b="1" dirty="0">
                <a:solidFill>
                  <a:prstClr val="black"/>
                </a:solidFill>
                <a:latin typeface="Calibri" pitchFamily="34" charset="0"/>
              </a:rPr>
              <a:t>Департамента контроля качества данных и развития коммуникаций</a:t>
            </a:r>
          </a:p>
          <a:p>
            <a:r>
              <a:rPr lang="kk-KZ" sz="1100" b="1" dirty="0">
                <a:solidFill>
                  <a:prstClr val="black"/>
                </a:solidFill>
                <a:latin typeface="Calibri" pitchFamily="34" charset="0"/>
              </a:rPr>
              <a:t>Бурмистров Никита Владимирович</a:t>
            </a:r>
            <a:endParaRPr lang="en-US" sz="1100" b="1" dirty="0">
              <a:latin typeface="Calibri" pitchFamily="34" charset="0"/>
            </a:endParaRPr>
          </a:p>
          <a:p>
            <a:r>
              <a:rPr lang="en-US" sz="1100" b="1" dirty="0">
                <a:latin typeface="Calibri" pitchFamily="34" charset="0"/>
              </a:rPr>
              <a:t>E-mail</a:t>
            </a:r>
            <a:r>
              <a:rPr lang="ru-RU" sz="1100" b="1" dirty="0">
                <a:latin typeface="Calibri" pitchFamily="34" charset="0"/>
              </a:rPr>
              <a:t>:</a:t>
            </a:r>
            <a:r>
              <a:rPr lang="en-US" sz="1100" b="1" dirty="0">
                <a:latin typeface="Calibri" pitchFamily="34" charset="0"/>
              </a:rPr>
              <a:t> ni.burmistrov@aspire.gov.kz</a:t>
            </a:r>
            <a:r>
              <a:rPr lang="ru-RU" sz="1100" b="1" dirty="0">
                <a:latin typeface="Calibri" pitchFamily="34" charset="0"/>
              </a:rPr>
              <a:t> </a:t>
            </a:r>
            <a:endParaRPr lang="kk-KZ" sz="1100" b="1" dirty="0">
              <a:latin typeface="Calibri" pitchFamily="34" charset="0"/>
            </a:endParaRPr>
          </a:p>
          <a:p>
            <a:r>
              <a:rPr lang="kk-KZ" sz="1100" b="1" dirty="0">
                <a:latin typeface="Calibri" pitchFamily="34" charset="0"/>
              </a:rPr>
              <a:t>Тел. +7 7172 749</a:t>
            </a:r>
            <a:r>
              <a:rPr lang="en-US" sz="1100" b="1" dirty="0">
                <a:latin typeface="Calibri" pitchFamily="34" charset="0"/>
              </a:rPr>
              <a:t>522</a:t>
            </a:r>
            <a:endParaRPr lang="ru-RU" sz="19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6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Doub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Top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Shap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BoatBottomTex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ZhQ44TH2er9X.7lTjh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rcapUTVQFyESy2vCPZub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irArrow"/>
  <p:tag name="TYPE" val="McK DirArro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AqRsZcTTamcDhy5i2H3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waXHRCB7EKb2B1FcsIQ4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Bracke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Chevro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oubleChevron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Firm Format - template_Blue">
  <a:themeElements>
    <a:clrScheme name="KZ">
      <a:dk1>
        <a:srgbClr val="000000"/>
      </a:dk1>
      <a:lt1>
        <a:srgbClr val="FFFFFF"/>
      </a:lt1>
      <a:dk2>
        <a:srgbClr val="0070CE"/>
      </a:dk2>
      <a:lt2>
        <a:srgbClr val="FFFFFF"/>
      </a:lt2>
      <a:accent1>
        <a:srgbClr val="E1E1E1"/>
      </a:accent1>
      <a:accent2>
        <a:srgbClr val="2DBDEF"/>
      </a:accent2>
      <a:accent3>
        <a:srgbClr val="0070CE"/>
      </a:accent3>
      <a:accent4>
        <a:srgbClr val="12C1B0"/>
      </a:accent4>
      <a:accent5>
        <a:srgbClr val="F9C61B"/>
      </a:accent5>
      <a:accent6>
        <a:srgbClr val="808080"/>
      </a:accent6>
      <a:hlink>
        <a:srgbClr val="12C1B0"/>
      </a:hlink>
      <a:folHlink>
        <a:srgbClr val="12C1B0"/>
      </a:folHlink>
    </a:clrScheme>
    <a:fontScheme name="Custom 5">
      <a:majorFont>
        <a:latin typeface="Segoe UI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Z">
        <a:dk1>
          <a:srgbClr val="000000"/>
        </a:dk1>
        <a:lt1>
          <a:srgbClr val="FFFFFF"/>
        </a:lt1>
        <a:dk2>
          <a:srgbClr val="0070CE"/>
        </a:dk2>
        <a:lt2>
          <a:srgbClr val="FFFFFF"/>
        </a:lt2>
        <a:accent1>
          <a:srgbClr val="E1E1E1"/>
        </a:accent1>
        <a:accent2>
          <a:srgbClr val="2DBDEF"/>
        </a:accent2>
        <a:accent3>
          <a:srgbClr val="0070CE"/>
        </a:accent3>
        <a:accent4>
          <a:srgbClr val="12C1B0"/>
        </a:accent4>
        <a:accent5>
          <a:srgbClr val="F9C61B"/>
        </a:accent5>
        <a:accent6>
          <a:srgbClr val="808080"/>
        </a:accent6>
        <a:hlink>
          <a:srgbClr val="00549B"/>
        </a:hlink>
        <a:folHlink>
          <a:srgbClr val="12C1B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Kazakhstan 16x9.potx" id="{536AC80A-2F72-4EEC-A66F-142D9D72648C}" vid="{7A66F999-64FD-424D-9E90-2622408174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16985</TotalTime>
  <Words>753</Words>
  <Application>Microsoft Office PowerPoint</Application>
  <PresentationFormat>Экран (16:9)</PresentationFormat>
  <Paragraphs>157</Paragraphs>
  <Slides>9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6" baseType="lpstr">
      <vt:lpstr>Arial</vt:lpstr>
      <vt:lpstr>ＭＳ Ｐゴシック</vt:lpstr>
      <vt:lpstr>字魂59号-创粗黑</vt:lpstr>
      <vt:lpstr>Tahoma</vt:lpstr>
      <vt:lpstr>Segoe UI</vt:lpstr>
      <vt:lpstr>Montserrat SemiBold</vt:lpstr>
      <vt:lpstr>Times New Roman</vt:lpstr>
      <vt:lpstr>Calibri Light</vt:lpstr>
      <vt:lpstr>Open Sans Light</vt:lpstr>
      <vt:lpstr>맑은 고딕</vt:lpstr>
      <vt:lpstr>Segoe UI Black</vt:lpstr>
      <vt:lpstr>Calibri</vt:lpstr>
      <vt:lpstr>Roboto</vt:lpstr>
      <vt:lpstr>宋体</vt:lpstr>
      <vt:lpstr>Office Theme</vt:lpstr>
      <vt:lpstr>3_Firm Format - template_Blue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Ансар</dc:creator>
  <cp:lastModifiedBy>n.burmistrov</cp:lastModifiedBy>
  <cp:revision>1650</cp:revision>
  <cp:lastPrinted>2024-06-24T05:15:04Z</cp:lastPrinted>
  <dcterms:modified xsi:type="dcterms:W3CDTF">2024-06-25T07:46:20Z</dcterms:modified>
</cp:coreProperties>
</file>