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8" r:id="rId3"/>
    <p:sldId id="330" r:id="rId4"/>
    <p:sldId id="334" r:id="rId5"/>
    <p:sldId id="346" r:id="rId6"/>
    <p:sldId id="347" r:id="rId7"/>
    <p:sldId id="336" r:id="rId8"/>
    <p:sldId id="343" r:id="rId9"/>
    <p:sldId id="264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6B5"/>
    <a:srgbClr val="12AA7B"/>
    <a:srgbClr val="C1EDD5"/>
    <a:srgbClr val="006666"/>
    <a:srgbClr val="008000"/>
    <a:srgbClr val="00B0AC"/>
    <a:srgbClr val="00A8A4"/>
    <a:srgbClr val="00C8C3"/>
    <a:srgbClr val="10946B"/>
    <a:srgbClr val="009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>
        <p:scale>
          <a:sx n="119" d="100"/>
          <a:sy n="119" d="100"/>
        </p:scale>
        <p:origin x="-96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EDC4FCB-53C3-41C2-8D29-DDD0BD9258F3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13F6D10C-0033-45B8-AC8B-A10E327621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287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CED656C-DDA7-4EFC-92F2-9A3774B146E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631"/>
            <a:ext cx="5438775" cy="44679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902D504-C36B-416B-957B-FAA3F2B4F7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13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47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82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221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31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3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01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548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82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D504-C36B-416B-957B-FAA3F2B4F7A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26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1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64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7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92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9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5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96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1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9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6F0C-2B34-4052-856D-C123AC89062E}" type="datetimeFigureOut">
              <a:rPr lang="ru-RU" smtClean="0"/>
              <a:t>26.06.2024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6606-1367-45C7-8B94-9DCE7078E8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1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1850" y="500235"/>
            <a:ext cx="4750959" cy="74219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659" y="541529"/>
            <a:ext cx="639148" cy="6596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9" y="1579418"/>
            <a:ext cx="12192489" cy="5278582"/>
          </a:xfrm>
          <a:prstGeom prst="rect">
            <a:avLst/>
          </a:prstGeom>
        </p:spPr>
      </p:pic>
      <p:sp>
        <p:nvSpPr>
          <p:cNvPr id="13" name="Заголовок 4"/>
          <p:cNvSpPr>
            <a:spLocks noGrp="1"/>
          </p:cNvSpPr>
          <p:nvPr>
            <p:ph type="title"/>
          </p:nvPr>
        </p:nvSpPr>
        <p:spPr>
          <a:xfrm>
            <a:off x="1447800" y="2908300"/>
            <a:ext cx="9829800" cy="13389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  <a:t>Единая система управления качеством </a:t>
            </a:r>
            <a:b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  <a:t>органов государственной статистики </a:t>
            </a:r>
            <a:b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  <a:t>Республики Беларусь</a:t>
            </a:r>
            <a:br>
              <a:rPr lang="ru-RU" sz="4000" b="1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</a:br>
            <a:endParaRPr lang="ru-RU" b="1" dirty="0">
              <a:solidFill>
                <a:schemeClr val="bg1"/>
              </a:solidFill>
              <a:latin typeface="Arial Narrow" pitchFamily="34" charset="0"/>
              <a:ea typeface="Roboto Condensed" panose="02000000000000000000" pitchFamily="2" charset="0"/>
            </a:endParaRPr>
          </a:p>
        </p:txBody>
      </p:sp>
      <p:sp>
        <p:nvSpPr>
          <p:cNvPr id="15" name="Заголовок 4"/>
          <p:cNvSpPr txBox="1">
            <a:spLocks/>
          </p:cNvSpPr>
          <p:nvPr/>
        </p:nvSpPr>
        <p:spPr>
          <a:xfrm>
            <a:off x="432263" y="5894678"/>
            <a:ext cx="3474720" cy="553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chemeClr val="bg1"/>
              </a:solidFill>
              <a:latin typeface="Arial Narrow" pitchFamily="34" charset="0"/>
              <a:ea typeface="Roboto Condensed" panose="02000000000000000000" pitchFamily="2" charset="0"/>
            </a:endParaRPr>
          </a:p>
        </p:txBody>
      </p:sp>
      <p:sp>
        <p:nvSpPr>
          <p:cNvPr id="16" name="Заголовок 4"/>
          <p:cNvSpPr txBox="1">
            <a:spLocks/>
          </p:cNvSpPr>
          <p:nvPr/>
        </p:nvSpPr>
        <p:spPr>
          <a:xfrm>
            <a:off x="4381113" y="6106803"/>
            <a:ext cx="3934691" cy="477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Кондратеня Анастасия Вячеславовна</a:t>
            </a:r>
            <a:endParaRPr lang="ru-RU" sz="1800" b="1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4"/>
          <p:cNvSpPr txBox="1">
            <a:spLocks/>
          </p:cNvSpPr>
          <p:nvPr/>
        </p:nvSpPr>
        <p:spPr>
          <a:xfrm>
            <a:off x="3657916" y="5170406"/>
            <a:ext cx="5572125" cy="800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300"/>
              </a:lnSpc>
            </a:pPr>
            <a:r>
              <a:rPr lang="ru-RU" sz="2000" dirty="0" smtClean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  <a:t>Заместитель начальника  </a:t>
            </a:r>
            <a:r>
              <a:rPr lang="ru-RU" sz="2000" dirty="0">
                <a:solidFill>
                  <a:schemeClr val="bg1"/>
                </a:solidFill>
                <a:latin typeface="Arial Narrow" pitchFamily="34" charset="0"/>
                <a:ea typeface="Roboto Condensed" panose="02000000000000000000" pitchFamily="2" charset="0"/>
              </a:rPr>
              <a:t>Главного управления  координации и развития статистической системы Национального статистического комитета Республики Беларусь</a:t>
            </a:r>
          </a:p>
        </p:txBody>
      </p:sp>
    </p:spTree>
    <p:extLst>
      <p:ext uri="{BB962C8B-B14F-4D97-AF65-F5344CB8AC3E}">
        <p14:creationId xmlns:p14="http://schemas.microsoft.com/office/powerpoint/2010/main" val="331961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3" y="770390"/>
            <a:ext cx="11382375" cy="608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0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990910" y="912360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86390" y="858946"/>
            <a:ext cx="10284420" cy="444587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Предпосылки внедрения системы управления качеством</a:t>
            </a:r>
            <a:endParaRPr lang="ru-RU" sz="32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2950" y="1666829"/>
            <a:ext cx="10487025" cy="374974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80990" indent="-380990" algn="just" defTabSz="829713">
              <a:lnSpc>
                <a:spcPts val="31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30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Соответствие международным стандартам </a:t>
            </a:r>
            <a:r>
              <a:rPr lang="ru-RU" sz="300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в области статистики</a:t>
            </a:r>
          </a:p>
          <a:p>
            <a:pPr algn="just" defTabSz="829713">
              <a:lnSpc>
                <a:spcPts val="3100"/>
              </a:lnSpc>
              <a:spcBef>
                <a:spcPct val="0"/>
              </a:spcBef>
              <a:defRPr/>
            </a:pPr>
            <a:endParaRPr lang="ru-RU" sz="3000" kern="0" dirty="0">
              <a:solidFill>
                <a:srgbClr val="000000"/>
              </a:solidFill>
              <a:latin typeface="Arial Narrow" pitchFamily="34" charset="0"/>
              <a:cs typeface="Calibri" pitchFamily="34" charset="0"/>
            </a:endParaRPr>
          </a:p>
          <a:p>
            <a:pPr marL="380990" indent="-380990" algn="just" defTabSz="829713">
              <a:lnSpc>
                <a:spcPts val="31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300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Адаптированная </a:t>
            </a:r>
            <a:r>
              <a:rPr lang="ru-RU" sz="30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глобальная оценка </a:t>
            </a:r>
            <a:r>
              <a:rPr lang="ru-RU" sz="300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национальной статистической системы Республики Беларусь в 2012 году</a:t>
            </a:r>
          </a:p>
          <a:p>
            <a:pPr algn="just" defTabSz="829713">
              <a:lnSpc>
                <a:spcPts val="3100"/>
              </a:lnSpc>
              <a:spcBef>
                <a:spcPct val="0"/>
              </a:spcBef>
              <a:defRPr/>
            </a:pPr>
            <a:endParaRPr lang="ru-RU" sz="3000" kern="0" dirty="0">
              <a:solidFill>
                <a:srgbClr val="000000"/>
              </a:solidFill>
              <a:latin typeface="Arial Narrow" pitchFamily="34" charset="0"/>
              <a:cs typeface="Calibri" pitchFamily="34" charset="0"/>
            </a:endParaRPr>
          </a:p>
          <a:p>
            <a:pPr marL="380990" indent="-380990" algn="just" defTabSz="829713">
              <a:lnSpc>
                <a:spcPts val="31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30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Стратегия развития </a:t>
            </a:r>
            <a:r>
              <a:rPr lang="ru-RU" sz="300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государственной статистики Республики Беларусь на период до 2017 года</a:t>
            </a:r>
            <a:endParaRPr lang="ru-RU" sz="3000" dirty="0">
              <a:solidFill>
                <a:srgbClr val="2E4C6B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900" dirty="0">
              <a:solidFill>
                <a:srgbClr val="2E4C6B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39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352" y="1234531"/>
            <a:ext cx="4335922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0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1042574" y="872926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57898" y="818678"/>
            <a:ext cx="7434028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Этапы  разработки системы управления качеством</a:t>
            </a:r>
            <a:endParaRPr lang="ru-RU" sz="25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33747" y="1355630"/>
            <a:ext cx="4007445" cy="5009060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285750" lvl="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2012 год </a:t>
            </a:r>
            <a:r>
              <a:rPr lang="ru-RU" sz="150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разработана Политика в области качества</a:t>
            </a:r>
          </a:p>
          <a:p>
            <a:pPr marL="285750" lvl="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2013 год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 – начало работы по внедрению процессного      подхода 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2014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утверждена Национальная модель производства официальной статистической информации</a:t>
            </a:r>
          </a:p>
          <a:p>
            <a:pPr marL="285750" lvl="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2015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утверждено Руководство по Национальной модели производства официальной статистической информации</a:t>
            </a:r>
          </a:p>
          <a:p>
            <a:pPr marL="285750" lvl="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2016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разработаны Методологические положения по отраслям статистики, Краткий глоссарий терминов, используемых в статистике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2017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</a:t>
            </a:r>
            <a:r>
              <a:rPr lang="ru-RU" sz="1450" kern="0" dirty="0" err="1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Белстат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 начал работу по построению системы менеджмента качества (СМК) в соответствии с требованиями </a:t>
            </a:r>
            <a:r>
              <a:rPr lang="be-BY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международного стандарта </a:t>
            </a:r>
            <a:r>
              <a:rPr lang="en-US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ISO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9001:2015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2017 год:</a:t>
            </a:r>
          </a:p>
          <a:p>
            <a:pPr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450" kern="0" dirty="0">
                <a:latin typeface="Arial Narrow" pitchFamily="34" charset="0"/>
                <a:cs typeface="Calibri" pitchFamily="34" charset="0"/>
              </a:rPr>
              <a:t>       Разработаны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документы СМК </a:t>
            </a:r>
            <a:r>
              <a:rPr lang="ru-RU" sz="1450" kern="0" dirty="0" err="1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Белстата</a:t>
            </a:r>
            <a:endParaRPr lang="ru-RU" sz="1450" kern="0" dirty="0">
              <a:solidFill>
                <a:srgbClr val="000000"/>
              </a:solidFill>
              <a:latin typeface="Arial Narrow" pitchFamily="34" charset="0"/>
              <a:cs typeface="Calibri" pitchFamily="34" charset="0"/>
            </a:endParaRPr>
          </a:p>
          <a:p>
            <a:pPr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       Утверждены:</a:t>
            </a:r>
          </a:p>
          <a:p>
            <a:pPr marL="396000" indent="-180000" algn="just" defTabSz="622300">
              <a:lnSpc>
                <a:spcPts val="15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Политика по обеспечению конфиденциальности официальной статистической информации 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940" y="1264099"/>
            <a:ext cx="5100635" cy="5685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6393656" y="1403202"/>
            <a:ext cx="4267199" cy="5406604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396000" indent="-180000" algn="just" defTabSz="622300">
              <a:lnSpc>
                <a:spcPts val="15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Политика распространения официальной статистической информации </a:t>
            </a:r>
          </a:p>
          <a:p>
            <a:pPr marL="396000" indent="-180000" algn="just" defTabSz="622300">
              <a:lnSpc>
                <a:spcPts val="15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Политика пересмотра официальной статистической информации</a:t>
            </a:r>
          </a:p>
          <a:p>
            <a:pPr marL="396000" indent="-180000" algn="just" defTabSz="622300">
              <a:lnSpc>
                <a:spcPts val="15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Индикаторы принципов государственной статистики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6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2018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утвержден план-график подготовки отчетности по качеству на 2019-2023 годы</a:t>
            </a:r>
            <a:endParaRPr lang="ru-RU" sz="1450" b="1" dirty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285750" indent="-285750" algn="just" defTabSz="622300">
              <a:lnSpc>
                <a:spcPts val="15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kern="0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2018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</a:t>
            </a:r>
            <a:r>
              <a:rPr lang="ru-RU" sz="1450" kern="0" dirty="0" err="1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Белстат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 получил сертификат соответствия СМК требованиям </a:t>
            </a:r>
            <a:b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</a:b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СТБ ISO 9001-2015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2020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область применения СМК расширена на органы государственной статистики; актуализированы документы СМК</a:t>
            </a:r>
          </a:p>
          <a:p>
            <a:pPr marL="285750" indent="-285750" algn="just" defTabSz="622300">
              <a:lnSpc>
                <a:spcPts val="15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2021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получен сертификат соответствия СМК органов государственной статистики требованиям СТБ ISO 9001-2015</a:t>
            </a:r>
          </a:p>
          <a:p>
            <a:pPr marL="285750" indent="-285750" algn="just">
              <a:lnSpc>
                <a:spcPts val="15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450" b="1" dirty="0" smtClean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2024 год </a:t>
            </a:r>
            <a:r>
              <a:rPr lang="ru-RU" sz="145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утвержден график проведения оценки качества административных данных на </a:t>
            </a:r>
            <a:r>
              <a:rPr lang="ru-RU" sz="145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/>
            </a:r>
            <a:br>
              <a:rPr lang="ru-RU" sz="145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</a:br>
            <a:r>
              <a:rPr lang="ru-RU" sz="1450" kern="0" dirty="0" smtClean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2024-2026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годы</a:t>
            </a:r>
          </a:p>
          <a:p>
            <a:pPr marL="285750" indent="-285750" algn="just">
              <a:lnSpc>
                <a:spcPts val="1500"/>
              </a:lnSpc>
              <a:spcBef>
                <a:spcPts val="500"/>
              </a:spcBef>
              <a:spcAft>
                <a:spcPts val="200"/>
              </a:spcAft>
              <a:buFont typeface="Wingdings" pitchFamily="2" charset="2"/>
              <a:buChar char="ü"/>
            </a:pPr>
            <a:r>
              <a:rPr lang="ru-RU" sz="145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2024 год </a:t>
            </a:r>
            <a:r>
              <a:rPr lang="ru-RU" sz="1450" kern="0" dirty="0">
                <a:solidFill>
                  <a:srgbClr val="000000"/>
                </a:solidFill>
                <a:latin typeface="Arial Narrow" pitchFamily="34" charset="0"/>
                <a:cs typeface="Calibri" pitchFamily="34" charset="0"/>
              </a:rPr>
              <a:t>– подтверждение сертификата соответствия СМК органов государственной статистики требованиям СТБ ISO 9001-2015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1500" b="1" dirty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92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154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1193805" y="918498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84978" y="842901"/>
            <a:ext cx="7010100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Инструменты системы управления качеством</a:t>
            </a:r>
            <a:endParaRPr lang="ru-RU" sz="26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90960" y="1430082"/>
            <a:ext cx="2873959" cy="371474"/>
          </a:xfrm>
          <a:prstGeom prst="rect">
            <a:avLst/>
          </a:prstGeom>
          <a:solidFill>
            <a:srgbClr val="10946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Декларирующие документы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020377" y="1802706"/>
            <a:ext cx="2844542" cy="1453015"/>
          </a:xfrm>
          <a:prstGeom prst="rect">
            <a:avLst/>
          </a:prstGeom>
          <a:solidFill>
            <a:srgbClr val="A2E8C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44000" indent="-180000">
              <a:lnSpc>
                <a:spcPts val="2200"/>
              </a:lnSpc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Миссия</a:t>
            </a:r>
          </a:p>
          <a:p>
            <a:pPr marL="144000" indent="-180000">
              <a:lnSpc>
                <a:spcPts val="2200"/>
              </a:lnSpc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Видение</a:t>
            </a:r>
          </a:p>
          <a:p>
            <a:pPr marL="144000" indent="-180000">
              <a:lnSpc>
                <a:spcPts val="2200"/>
              </a:lnSpc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Стратегия</a:t>
            </a:r>
          </a:p>
          <a:p>
            <a:pPr marL="144000" indent="-180000">
              <a:lnSpc>
                <a:spcPts val="2200"/>
              </a:lnSpc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Политика в области качества</a:t>
            </a:r>
          </a:p>
          <a:p>
            <a:pPr marL="144000" indent="-180000">
              <a:lnSpc>
                <a:spcPts val="2200"/>
              </a:lnSpc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Руководство по качеству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181975" y="1423971"/>
            <a:ext cx="3140333" cy="397785"/>
          </a:xfrm>
          <a:prstGeom prst="rect">
            <a:avLst/>
          </a:prstGeom>
          <a:solidFill>
            <a:srgbClr val="10946B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Программные документы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181972" y="1776612"/>
            <a:ext cx="3140333" cy="1071363"/>
          </a:xfrm>
          <a:prstGeom prst="rect">
            <a:avLst/>
          </a:prstGeom>
          <a:solidFill>
            <a:srgbClr val="A2E8C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300"/>
              </a:spcAft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1. Контекст органов государственной статистики </a:t>
            </a:r>
          </a:p>
          <a:p>
            <a:pPr>
              <a:spcAft>
                <a:spcPts val="300"/>
              </a:spcAft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2. Программа качества</a:t>
            </a:r>
          </a:p>
          <a:p>
            <a:pPr>
              <a:spcAft>
                <a:spcPts val="300"/>
              </a:spcAft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3. Карта оценки рисков и возможностей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939087" y="1428933"/>
            <a:ext cx="3242885" cy="392823"/>
          </a:xfrm>
          <a:prstGeom prst="rect">
            <a:avLst/>
          </a:prstGeom>
          <a:solidFill>
            <a:srgbClr val="8FB7B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Регулирующие документы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4939090" y="1774131"/>
            <a:ext cx="3242885" cy="1644625"/>
          </a:xfrm>
          <a:prstGeom prst="rect">
            <a:avLst/>
          </a:prstGeom>
          <a:solidFill>
            <a:srgbClr val="B9D1B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08000" indent="-108000">
              <a:lnSpc>
                <a:spcPts val="1700"/>
              </a:lnSpc>
              <a:buFont typeface="+mj-lt"/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Положение о должностных лицах, ответственных за функционирование и совершенствование СМК органов государственной статистики</a:t>
            </a:r>
          </a:p>
          <a:p>
            <a:pPr marL="108000" indent="-108000">
              <a:lnSpc>
                <a:spcPts val="1700"/>
              </a:lnSpc>
              <a:spcBef>
                <a:spcPts val="400"/>
              </a:spcBef>
              <a:buFont typeface="+mj-lt"/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 Положение о Координационном совете СМК органов государственной статистики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196917" y="3505354"/>
            <a:ext cx="2727230" cy="459513"/>
          </a:xfrm>
          <a:prstGeom prst="rect">
            <a:avLst/>
          </a:prstGeom>
          <a:solidFill>
            <a:srgbClr val="8FB7B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itchFamily="34" charset="0"/>
              </a:rPr>
              <a:t>Реестр записей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181974" y="3040722"/>
            <a:ext cx="3140335" cy="345638"/>
          </a:xfrm>
          <a:prstGeom prst="rect">
            <a:avLst/>
          </a:prstGeom>
          <a:solidFill>
            <a:srgbClr val="8FB7B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Стандарты системы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181976" y="3379456"/>
            <a:ext cx="3140333" cy="571346"/>
          </a:xfrm>
          <a:prstGeom prst="rect">
            <a:avLst/>
          </a:prstGeom>
          <a:solidFill>
            <a:srgbClr val="B9D1B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108000" indent="-108000">
              <a:lnSpc>
                <a:spcPts val="1700"/>
              </a:lnSpc>
              <a:buFont typeface="+mj-lt"/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Процессы (7)</a:t>
            </a:r>
          </a:p>
          <a:p>
            <a:pPr marL="108000" indent="-108000">
              <a:lnSpc>
                <a:spcPts val="1700"/>
              </a:lnSpc>
              <a:spcBef>
                <a:spcPts val="400"/>
              </a:spcBef>
              <a:buFont typeface="+mj-lt"/>
              <a:buAutoNum type="arabicPeriod"/>
            </a:pPr>
            <a:r>
              <a:rPr lang="ru-RU" sz="1500" dirty="0">
                <a:solidFill>
                  <a:schemeClr val="tx1"/>
                </a:solidFill>
                <a:latin typeface="Arial Narrow" pitchFamily="34" charset="0"/>
              </a:rPr>
              <a:t> Документированные процедуры (7)</a:t>
            </a: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1737378" y="1330917"/>
            <a:ext cx="262990" cy="2707684"/>
          </a:xfrm>
          <a:prstGeom prst="leftBrace">
            <a:avLst/>
          </a:prstGeom>
          <a:ln w="12700" cap="rnd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28725" y="1432220"/>
            <a:ext cx="445016" cy="2476500"/>
          </a:xfrm>
          <a:prstGeom prst="ellipse">
            <a:avLst/>
          </a:prstGeom>
          <a:solidFill>
            <a:srgbClr val="C1EDD5">
              <a:alpha val="27000"/>
            </a:srgb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700" b="1" dirty="0" err="1">
                <a:latin typeface="Arial Narrow" pitchFamily="34" charset="0"/>
              </a:rPr>
              <a:t>Д</a:t>
            </a:r>
            <a:r>
              <a:rPr lang="ru-RU" sz="1700" b="1" dirty="0" err="1">
                <a:solidFill>
                  <a:schemeClr val="tx1"/>
                </a:solidFill>
                <a:latin typeface="Arial Narrow" pitchFamily="34" charset="0"/>
              </a:rPr>
              <a:t>Документы</a:t>
            </a:r>
            <a:r>
              <a:rPr lang="ru-RU" sz="1700" b="1" dirty="0">
                <a:solidFill>
                  <a:schemeClr val="tx1"/>
                </a:solidFill>
                <a:latin typeface="Arial Narrow" pitchFamily="34" charset="0"/>
              </a:rPr>
              <a:t> СМК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465689" y="4943475"/>
            <a:ext cx="7868936" cy="1247776"/>
          </a:xfrm>
          <a:prstGeom prst="roundRect">
            <a:avLst/>
          </a:prstGeom>
          <a:solidFill>
            <a:srgbClr val="80B6B5">
              <a:alpha val="31000"/>
            </a:srgbClr>
          </a:solidFill>
          <a:ln w="3175">
            <a:noFill/>
          </a:ln>
          <a:effectLst>
            <a:outerShdw blurRad="114300" dist="38100" dir="2700000" sx="1000" sy="1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000" lvl="0" indent="-180000">
              <a:lnSpc>
                <a:spcPts val="18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Анкета оценки качества государственного статистического наблюдения </a:t>
            </a:r>
            <a:r>
              <a:rPr lang="ru-RU" sz="1600" i="1" dirty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latin typeface="Arial Narrow" pitchFamily="34" charset="0"/>
              </a:rPr>
              <a:t>DESAP</a:t>
            </a:r>
            <a:r>
              <a:rPr lang="ru-RU" sz="1600" i="1" dirty="0">
                <a:solidFill>
                  <a:schemeClr val="tx1"/>
                </a:solidFill>
                <a:latin typeface="Arial Narrow" pitchFamily="34" charset="0"/>
              </a:rPr>
              <a:t>)</a:t>
            </a:r>
            <a:r>
              <a:rPr lang="en-US" sz="1600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ru-RU" sz="1600" i="1" dirty="0">
              <a:solidFill>
                <a:schemeClr val="tx1"/>
              </a:solidFill>
              <a:latin typeface="Arial Narrow" pitchFamily="34" charset="0"/>
            </a:endParaRPr>
          </a:p>
          <a:p>
            <a:pPr marL="108000" lvl="0" indent="-180000">
              <a:lnSpc>
                <a:spcPts val="18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Отчеты по качеству </a:t>
            </a:r>
            <a:r>
              <a:rPr lang="ru-RU" sz="1600" i="1" dirty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en-US" sz="1600" i="1" dirty="0">
                <a:solidFill>
                  <a:schemeClr val="tx1"/>
                </a:solidFill>
                <a:latin typeface="Arial Narrow" pitchFamily="34" charset="0"/>
              </a:rPr>
              <a:t>ESMS</a:t>
            </a:r>
            <a:r>
              <a:rPr lang="ru-RU" sz="1600" i="1" dirty="0">
                <a:solidFill>
                  <a:schemeClr val="tx1"/>
                </a:solidFill>
                <a:latin typeface="Arial Narrow" pitchFamily="34" charset="0"/>
              </a:rPr>
              <a:t>)</a:t>
            </a:r>
          </a:p>
          <a:p>
            <a:pPr marL="108000" lvl="0" indent="-180000">
              <a:lnSpc>
                <a:spcPts val="18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Вопросник оценки качества административных данных органами государственной статистики</a:t>
            </a:r>
          </a:p>
          <a:p>
            <a:pPr marL="108000" lvl="0" indent="-180000">
              <a:lnSpc>
                <a:spcPts val="1800"/>
              </a:lnSpc>
              <a:spcAft>
                <a:spcPts val="300"/>
              </a:spcAft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Анкета пользователя</a:t>
            </a:r>
          </a:p>
        </p:txBody>
      </p:sp>
      <p:sp>
        <p:nvSpPr>
          <p:cNvPr id="10" name="Овал 9"/>
          <p:cNvSpPr/>
          <p:nvPr/>
        </p:nvSpPr>
        <p:spPr>
          <a:xfrm>
            <a:off x="3057883" y="4267231"/>
            <a:ext cx="6569535" cy="638143"/>
          </a:xfrm>
          <a:prstGeom prst="ellipse">
            <a:avLst/>
          </a:prstGeom>
          <a:solidFill>
            <a:srgbClr val="C1EDD5">
              <a:alpha val="32000"/>
            </a:srgbClr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Документы по оценке качества данных</a:t>
            </a:r>
          </a:p>
        </p:txBody>
      </p:sp>
    </p:spTree>
    <p:extLst>
      <p:ext uri="{BB962C8B-B14F-4D97-AF65-F5344CB8AC3E}">
        <p14:creationId xmlns:p14="http://schemas.microsoft.com/office/powerpoint/2010/main" val="57751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154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1193805" y="918498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84978" y="842901"/>
            <a:ext cx="7010100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Оценка результативности СМК и ее процессов</a:t>
            </a:r>
            <a:endParaRPr lang="ru-RU" sz="26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4326" y="4132956"/>
            <a:ext cx="8960174" cy="586012"/>
          </a:xfrm>
          <a:prstGeom prst="roundRect">
            <a:avLst/>
          </a:prstGeom>
          <a:solidFill>
            <a:srgbClr val="80B6B5">
              <a:alpha val="31000"/>
            </a:srgbClr>
          </a:solidFill>
          <a:ln w="3175">
            <a:noFill/>
          </a:ln>
          <a:effectLst>
            <a:outerShdw blurRad="114300" dist="38100" dir="2700000" sx="1000" sy="1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300" dirty="0">
                <a:solidFill>
                  <a:schemeClr val="tx1"/>
                </a:solidFill>
                <a:latin typeface="Arial Narrow" pitchFamily="34" charset="0"/>
              </a:rPr>
              <a:t>Обобщенный отчет о функционировании СМК за год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183015" y="1409701"/>
            <a:ext cx="4164472" cy="651470"/>
          </a:xfrm>
          <a:prstGeom prst="roundRect">
            <a:avLst/>
          </a:prstGeom>
          <a:solidFill>
            <a:srgbClr val="12AA7B">
              <a:alpha val="46000"/>
            </a:srgbClr>
          </a:solidFill>
          <a:ln>
            <a:solidFill>
              <a:srgbClr val="80B6B5">
                <a:alpha val="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900"/>
              </a:lnSpc>
            </a:pPr>
            <a:r>
              <a:rPr lang="ru-RU" b="1" dirty="0">
                <a:solidFill>
                  <a:schemeClr val="tx1"/>
                </a:solidFill>
              </a:rPr>
              <a:t>20 показателей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результативности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СМК и ее процессов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98028" y="2345724"/>
            <a:ext cx="2301222" cy="117852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sz="16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Методология расчета показателей </a:t>
            </a: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–</a:t>
            </a:r>
          </a:p>
          <a:p>
            <a:pPr algn="ctr">
              <a:lnSpc>
                <a:spcPts val="1800"/>
              </a:lnSpc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РК СМК 04-2022 «Руководство по качеству»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3265251" y="2374300"/>
            <a:ext cx="2105025" cy="76344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ts val="1800"/>
              </a:lnSpc>
            </a:pPr>
            <a:r>
              <a:rPr lang="ru-RU" sz="16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Целевое значение показателей</a:t>
            </a: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–</a:t>
            </a:r>
          </a:p>
          <a:p>
            <a:pPr algn="ctr">
              <a:lnSpc>
                <a:spcPts val="1800"/>
              </a:lnSpc>
            </a:pPr>
            <a:r>
              <a:rPr lang="ru-RU" sz="1600" dirty="0">
                <a:solidFill>
                  <a:schemeClr val="tx1"/>
                </a:solidFill>
                <a:latin typeface="Arial Narrow" pitchFamily="34" charset="0"/>
              </a:rPr>
              <a:t>Программа качества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04001" y="1409701"/>
            <a:ext cx="4945522" cy="1363361"/>
          </a:xfrm>
          <a:prstGeom prst="roundRect">
            <a:avLst/>
          </a:prstGeom>
          <a:solidFill>
            <a:srgbClr val="12AA7B">
              <a:alpha val="46000"/>
            </a:srgbClr>
          </a:solidFill>
          <a:ln>
            <a:solidFill>
              <a:srgbClr val="80B6B5">
                <a:alpha val="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900"/>
              </a:lnSpc>
            </a:pPr>
            <a:r>
              <a:rPr lang="ru-RU" b="1" dirty="0">
                <a:solidFill>
                  <a:schemeClr val="tx1"/>
                </a:solidFill>
              </a:rPr>
              <a:t>М</a:t>
            </a:r>
            <a:r>
              <a:rPr lang="ru-RU" b="1" dirty="0"/>
              <a:t>ониторинг входных и выходных данных</a:t>
            </a:r>
            <a:r>
              <a:rPr lang="ru-RU" dirty="0"/>
              <a:t> </a:t>
            </a:r>
            <a:r>
              <a:rPr lang="ru-RU" i="1" dirty="0"/>
              <a:t>(результаты аудитов, оценка реализации Политики в области качества, </a:t>
            </a:r>
            <a:br>
              <a:rPr lang="ru-RU" i="1" dirty="0"/>
            </a:br>
            <a:r>
              <a:rPr lang="ru-RU" i="1" dirty="0"/>
              <a:t>пригодности внешних поставщиков),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/>
              <a:t>наличия необходимых ресурсов</a:t>
            </a:r>
          </a:p>
        </p:txBody>
      </p:sp>
      <p:sp>
        <p:nvSpPr>
          <p:cNvPr id="33" name="Левая фигурная скобка 32"/>
          <p:cNvSpPr>
            <a:spLocks/>
          </p:cNvSpPr>
          <p:nvPr/>
        </p:nvSpPr>
        <p:spPr>
          <a:xfrm rot="16200000">
            <a:off x="5748459" y="-1400069"/>
            <a:ext cx="275775" cy="10362988"/>
          </a:xfrm>
          <a:prstGeom prst="leftBrace">
            <a:avLst>
              <a:gd name="adj1" fmla="val 8333"/>
              <a:gd name="adj2" fmla="val 33829"/>
            </a:avLst>
          </a:prstGeom>
          <a:ln w="25400" cap="rnd" cmpd="sng">
            <a:solidFill>
              <a:srgbClr val="10946B"/>
            </a:solidFill>
            <a:round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2266950" y="2064941"/>
            <a:ext cx="333375" cy="280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26" idx="0"/>
          </p:cNvCxnSpPr>
          <p:nvPr/>
        </p:nvCxnSpPr>
        <p:spPr>
          <a:xfrm>
            <a:off x="3971925" y="2064941"/>
            <a:ext cx="345839" cy="309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2327627" y="4982638"/>
            <a:ext cx="6267451" cy="484712"/>
          </a:xfrm>
          <a:prstGeom prst="roundRect">
            <a:avLst/>
          </a:prstGeom>
          <a:solidFill>
            <a:srgbClr val="80B6B5">
              <a:alpha val="31000"/>
            </a:srgbClr>
          </a:solidFill>
          <a:ln w="3175">
            <a:noFill/>
          </a:ln>
          <a:effectLst>
            <a:outerShdw blurRad="114300" dist="38100" dir="2700000" sx="1000" sy="1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300"/>
              </a:spcAft>
            </a:pPr>
            <a:r>
              <a:rPr lang="ru-RU" sz="3300" dirty="0">
                <a:solidFill>
                  <a:schemeClr val="tx1"/>
                </a:solidFill>
                <a:latin typeface="Arial Narrow" pitchFamily="34" charset="0"/>
              </a:rPr>
              <a:t>Анализ со стороны руководства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230569" y="5753100"/>
            <a:ext cx="7085131" cy="542925"/>
          </a:xfrm>
          <a:prstGeom prst="roundRect">
            <a:avLst/>
          </a:prstGeom>
          <a:solidFill>
            <a:srgbClr val="80B6B5">
              <a:alpha val="31000"/>
            </a:srgbClr>
          </a:solidFill>
          <a:ln w="3175">
            <a:noFill/>
          </a:ln>
          <a:effectLst>
            <a:outerShdw blurRad="114300" dist="38100" dir="2700000" sx="1000" sy="1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300" b="1" dirty="0">
                <a:solidFill>
                  <a:schemeClr val="tx1"/>
                </a:solidFill>
                <a:latin typeface="Arial Narrow" pitchFamily="34" charset="0"/>
              </a:rPr>
              <a:t>Пригодность и результативность СМК</a:t>
            </a:r>
          </a:p>
        </p:txBody>
      </p:sp>
      <p:sp>
        <p:nvSpPr>
          <p:cNvPr id="37" name="Стрелка вниз 36"/>
          <p:cNvSpPr/>
          <p:nvPr/>
        </p:nvSpPr>
        <p:spPr>
          <a:xfrm>
            <a:off x="4632000" y="4718968"/>
            <a:ext cx="187650" cy="26367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6289351" y="5467350"/>
            <a:ext cx="197174" cy="26670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00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154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63199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1193805" y="918498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84978" y="842901"/>
            <a:ext cx="7010100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Оценка качества административных данных</a:t>
            </a:r>
            <a:endParaRPr lang="ru-RU" sz="26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03716" y="4154906"/>
            <a:ext cx="7213589" cy="834189"/>
          </a:xfrm>
          <a:prstGeom prst="roundRect">
            <a:avLst/>
          </a:prstGeom>
          <a:solidFill>
            <a:srgbClr val="80B6B5">
              <a:alpha val="31000"/>
            </a:srgbClr>
          </a:solidFill>
          <a:ln w="3175">
            <a:noFill/>
          </a:ln>
          <a:effectLst>
            <a:outerShdw blurRad="114300" dist="38100" dir="2700000" sx="1000" sy="1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200" b="1" dirty="0">
                <a:solidFill>
                  <a:srgbClr val="006666"/>
                </a:solidFill>
                <a:latin typeface="Arial Narrow" pitchFamily="34" charset="0"/>
              </a:rPr>
              <a:t>Соглашение </a:t>
            </a:r>
            <a:r>
              <a:rPr lang="ru-RU" sz="2200" dirty="0" smtClean="0">
                <a:solidFill>
                  <a:schemeClr val="tx1"/>
                </a:solidFill>
                <a:latin typeface="Arial Narrow" pitchFamily="34" charset="0"/>
              </a:rPr>
              <a:t>об </a:t>
            </a:r>
            <a:r>
              <a:rPr lang="ru-RU" sz="2200" dirty="0">
                <a:solidFill>
                  <a:schemeClr val="tx1"/>
                </a:solidFill>
                <a:latin typeface="Arial Narrow" pitchFamily="34" charset="0"/>
              </a:rPr>
              <a:t>информационном взаимодействии </a:t>
            </a:r>
            <a:r>
              <a:rPr lang="ru-RU" sz="2200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ru-RU" sz="2200" dirty="0">
                <a:solidFill>
                  <a:schemeClr val="tx1"/>
                </a:solidFill>
                <a:latin typeface="Arial Narrow" pitchFamily="34" charset="0"/>
              </a:rPr>
              <a:t>действует </a:t>
            </a:r>
            <a:r>
              <a:rPr lang="ru-RU" sz="2200" b="1" dirty="0">
                <a:solidFill>
                  <a:schemeClr val="tx1"/>
                </a:solidFill>
                <a:latin typeface="Arial Narrow" pitchFamily="34" charset="0"/>
              </a:rPr>
              <a:t>33</a:t>
            </a:r>
            <a:r>
              <a:rPr lang="ru-RU" sz="2200" dirty="0">
                <a:solidFill>
                  <a:schemeClr val="tx1"/>
                </a:solidFill>
                <a:latin typeface="Arial Narrow" pitchFamily="34" charset="0"/>
              </a:rPr>
              <a:t> двусторонних соглашения)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11335" y="1413471"/>
            <a:ext cx="4507831" cy="651470"/>
          </a:xfrm>
          <a:prstGeom prst="roundRect">
            <a:avLst/>
          </a:prstGeom>
          <a:solidFill>
            <a:srgbClr val="12AA7B">
              <a:alpha val="46000"/>
            </a:srgbClr>
          </a:solidFill>
          <a:ln>
            <a:solidFill>
              <a:srgbClr val="80B6B5">
                <a:alpha val="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График проведения оценки качества административных данных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98028" y="2345724"/>
            <a:ext cx="2301222" cy="79201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sz="20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на 2024-2026 </a:t>
            </a:r>
            <a:r>
              <a:rPr lang="ru-RU" sz="2000" b="1" dirty="0" smtClean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годы</a:t>
            </a:r>
            <a:endParaRPr lang="ru-RU" sz="2000" b="1" dirty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3265251" y="2374299"/>
            <a:ext cx="2261254" cy="1054855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2000" b="1" dirty="0" smtClean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614 </a:t>
            </a:r>
            <a:r>
              <a:rPr lang="ru-RU" sz="20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наборов </a:t>
            </a: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административных данных</a:t>
            </a:r>
          </a:p>
          <a:p>
            <a:pPr algn="ctr"/>
            <a:endParaRPr lang="ru-RU" sz="2000" b="1" dirty="0">
              <a:solidFill>
                <a:srgbClr val="006666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04001" y="1409702"/>
            <a:ext cx="4945522" cy="1221204"/>
          </a:xfrm>
          <a:prstGeom prst="roundRect">
            <a:avLst/>
          </a:prstGeom>
          <a:solidFill>
            <a:srgbClr val="12AA7B">
              <a:alpha val="46000"/>
            </a:srgbClr>
          </a:solidFill>
          <a:ln>
            <a:solidFill>
              <a:srgbClr val="80B6B5">
                <a:alpha val="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lvl="0" algn="ctr">
              <a:lnSpc>
                <a:spcPts val="2200"/>
              </a:lnSpc>
              <a:spcAft>
                <a:spcPts val="300"/>
              </a:spcAft>
            </a:pPr>
            <a:r>
              <a:rPr lang="ru-RU" sz="2000" b="1" dirty="0">
                <a:solidFill>
                  <a:schemeClr val="tx1"/>
                </a:solidFill>
                <a:latin typeface="Arial Narrow" pitchFamily="34" charset="0"/>
              </a:rPr>
              <a:t>Вопросник оценки качества административных данных органами государственной 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>статистики</a:t>
            </a:r>
            <a:b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(80 вопросов)</a:t>
            </a:r>
            <a:endParaRPr lang="ru-RU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3" name="Левая фигурная скобка 32"/>
          <p:cNvSpPr>
            <a:spLocks/>
          </p:cNvSpPr>
          <p:nvPr/>
        </p:nvSpPr>
        <p:spPr>
          <a:xfrm rot="16200000">
            <a:off x="5748459" y="-1400069"/>
            <a:ext cx="275775" cy="10362988"/>
          </a:xfrm>
          <a:prstGeom prst="leftBrace">
            <a:avLst>
              <a:gd name="adj1" fmla="val 8333"/>
              <a:gd name="adj2" fmla="val 33829"/>
            </a:avLst>
          </a:prstGeom>
          <a:ln w="25400" cap="rnd" cmpd="sng">
            <a:solidFill>
              <a:srgbClr val="10946B"/>
            </a:solidFill>
            <a:round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2266950" y="2064941"/>
            <a:ext cx="333375" cy="280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26" idx="0"/>
          </p:cNvCxnSpPr>
          <p:nvPr/>
        </p:nvCxnSpPr>
        <p:spPr>
          <a:xfrm>
            <a:off x="3971925" y="2064941"/>
            <a:ext cx="423953" cy="309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3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59" y="-9352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990296" y="920670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59905" y="897378"/>
            <a:ext cx="9862404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Преимущества внедрения системы управления качеством</a:t>
            </a:r>
            <a:endParaRPr lang="ru-RU" sz="3000" b="1" dirty="0">
              <a:latin typeface="Arial Narrow" pitchFamily="34" charset="0"/>
              <a:cs typeface="Calibri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59" y="1429437"/>
            <a:ext cx="110490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1550" y="1532955"/>
            <a:ext cx="10134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описаны процессы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 производственного цикла</a:t>
            </a:r>
          </a:p>
          <a:p>
            <a:pPr marL="342900" indent="-342900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endParaRPr lang="ru-RU" sz="2400" kern="0" dirty="0">
              <a:latin typeface="Arial Narrow" pitchFamily="34" charset="0"/>
              <a:cs typeface="Calibri" pitchFamily="34" charset="0"/>
            </a:endParaRPr>
          </a:p>
          <a:p>
            <a:pPr marL="457189" indent="-457189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унифицирована деятельность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 отраслевых подразделений</a:t>
            </a:r>
          </a:p>
          <a:p>
            <a:pPr marL="457189" indent="-457189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endParaRPr lang="ru-RU" sz="2400" kern="0" dirty="0">
              <a:latin typeface="Arial Narrow" pitchFamily="34" charset="0"/>
              <a:cs typeface="Calibri" pitchFamily="34" charset="0"/>
            </a:endParaRPr>
          </a:p>
          <a:p>
            <a:pPr marL="457189" indent="-457189" algn="just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проработаны механизмы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 взаимодействия в рамках процесса как между структурными подразделениями внутри организации, так и с внешней средой</a:t>
            </a:r>
          </a:p>
          <a:p>
            <a:pPr marL="342900" indent="-342900" algn="just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endParaRPr lang="ru-RU" sz="2400" kern="0" dirty="0">
              <a:latin typeface="Arial Narrow" pitchFamily="34" charset="0"/>
              <a:cs typeface="Calibri" pitchFamily="34" charset="0"/>
            </a:endParaRPr>
          </a:p>
          <a:p>
            <a:pPr marL="457189" indent="-457189" algn="just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определены 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обязанности, область ответственности и критерии деятельности</a:t>
            </a:r>
          </a:p>
          <a:p>
            <a:pPr algn="just" defTabSz="829713">
              <a:lnSpc>
                <a:spcPts val="2667"/>
              </a:lnSpc>
              <a:spcBef>
                <a:spcPct val="0"/>
              </a:spcBef>
              <a:defRPr/>
            </a:pPr>
            <a:endParaRPr lang="ru-RU" sz="2400" kern="0" dirty="0">
              <a:latin typeface="Arial Narrow" pitchFamily="34" charset="0"/>
              <a:cs typeface="Calibri" pitchFamily="34" charset="0"/>
            </a:endParaRPr>
          </a:p>
          <a:p>
            <a:pPr marL="457189" indent="-457189" algn="just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проявлена заинтересованность 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каждого исполнителя процесса </a:t>
            </a:r>
          </a:p>
          <a:p>
            <a:pPr algn="just" defTabSz="829713">
              <a:lnSpc>
                <a:spcPts val="2667"/>
              </a:lnSpc>
              <a:spcBef>
                <a:spcPct val="0"/>
              </a:spcBef>
              <a:defRPr/>
            </a:pPr>
            <a:endParaRPr lang="ru-RU" sz="2400" kern="0" dirty="0">
              <a:latin typeface="Arial Narrow" pitchFamily="34" charset="0"/>
              <a:cs typeface="Calibri" pitchFamily="34" charset="0"/>
            </a:endParaRPr>
          </a:p>
          <a:p>
            <a:pPr marL="457189" indent="-457189" algn="just" defTabSz="829713">
              <a:lnSpc>
                <a:spcPts val="2667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обеспечен анализ </a:t>
            </a:r>
            <a:r>
              <a:rPr lang="ru-RU" sz="2400" kern="0" dirty="0">
                <a:latin typeface="Arial Narrow" pitchFamily="34" charset="0"/>
                <a:cs typeface="Calibri" pitchFamily="34" charset="0"/>
              </a:rPr>
              <a:t>последствий сбоев на этапах выполнения работ</a:t>
            </a:r>
            <a:endParaRPr lang="ru-RU" sz="2400" b="1" kern="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0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35" y="770390"/>
            <a:ext cx="11382375" cy="608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2309" y="0"/>
            <a:ext cx="869691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4326" y="739920"/>
            <a:ext cx="11641711" cy="60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730" y="168092"/>
            <a:ext cx="2576793" cy="53331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r>
              <a:rPr lang="ru-RU" sz="13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Национальный статистический комитет Республики Беларусь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6" y="192634"/>
            <a:ext cx="447404" cy="48423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494822" y="238261"/>
            <a:ext cx="351977" cy="40008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5400000">
            <a:off x="1049561" y="951261"/>
            <a:ext cx="502673" cy="279673"/>
          </a:xfrm>
          <a:prstGeom prst="triangle">
            <a:avLst/>
          </a:prstGeom>
          <a:solidFill>
            <a:srgbClr val="12A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96642" y="894080"/>
            <a:ext cx="9195158" cy="430865"/>
          </a:xfrm>
          <a:prstGeom prst="rect">
            <a:avLst/>
          </a:prstGeom>
        </p:spPr>
        <p:txBody>
          <a:bodyPr wrap="square" lIns="121899" tIns="60949" rIns="121899" bIns="60949">
            <a:spAutoFit/>
          </a:bodyPr>
          <a:lstStyle/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  <a:cs typeface="Calibri" pitchFamily="34" charset="0"/>
              </a:rPr>
              <a:t>Дальнейшее развитие системы управления качеством</a:t>
            </a:r>
            <a:endParaRPr lang="ru-RU" sz="2500" b="1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43974" y="1565229"/>
            <a:ext cx="10095502" cy="6863413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marL="457200" indent="-457200" algn="just" defTabSz="829713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Обеспечение </a:t>
            </a:r>
            <a:r>
              <a:rPr lang="ru-RU" sz="25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управляемости процесса оценки качества данных из разных источников</a:t>
            </a:r>
          </a:p>
          <a:p>
            <a:pPr marL="457200" indent="-457200" algn="just" defTabSz="829713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Разработка </a:t>
            </a:r>
            <a:r>
              <a:rPr lang="ru-RU" sz="25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унифицированной</a:t>
            </a:r>
            <a:r>
              <a:rPr lang="ru-RU" sz="2500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5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структуры данных и метаданных (каталог показателей)</a:t>
            </a:r>
          </a:p>
          <a:p>
            <a:pPr marL="457200" indent="-457200" algn="just" defTabSz="829713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Стандартизация </a:t>
            </a:r>
            <a:r>
              <a:rPr lang="ru-RU" sz="25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государственной статистической деятельности, осуществляемой государственными организациями, уполномоченными на ведение государственной статистики</a:t>
            </a:r>
          </a:p>
          <a:p>
            <a:pPr marL="457200" lvl="0" indent="-457200" algn="just" defTabSz="829713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ru-RU" sz="2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Актуализация</a:t>
            </a:r>
            <a:r>
              <a:rPr lang="ru-RU" sz="2500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Национальной модели статистического производства, документов СМК</a:t>
            </a:r>
          </a:p>
          <a:p>
            <a:pPr marL="457200" lvl="0" indent="-457200" algn="just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500" b="1" dirty="0">
                <a:solidFill>
                  <a:srgbClr val="006666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Адаптация </a:t>
            </a:r>
            <a:r>
              <a:rPr lang="ru-RU" sz="2500" dirty="0">
                <a:latin typeface="Arial Narrow" pitchFamily="34" charset="0"/>
                <a:cs typeface="Calibri" pitchFamily="34" charset="0"/>
              </a:rPr>
              <a:t>подходов Типовой модели статистической информации (GSIM) при модернизации IT-инфраструктуры</a:t>
            </a:r>
          </a:p>
          <a:p>
            <a:pPr marL="457200" lvl="0" indent="-457200">
              <a:lnSpc>
                <a:spcPts val="2800"/>
              </a:lnSpc>
              <a:spcBef>
                <a:spcPts val="1200"/>
              </a:spcBef>
              <a:buFont typeface="Wingdings" pitchFamily="2" charset="2"/>
              <a:buChar char="ü"/>
            </a:pPr>
            <a:endParaRPr lang="ru-RU" sz="2500" b="1" dirty="0">
              <a:latin typeface="Arial Narrow" pitchFamily="34" charset="0"/>
              <a:cs typeface="Calibri" pitchFamily="34" charset="0"/>
            </a:endParaRPr>
          </a:p>
          <a:p>
            <a:pPr marL="457200" lvl="0" indent="-457200" algn="just" defTabSz="829713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200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ctr" defTabSz="829713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ru-RU" sz="2800" i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900" dirty="0">
              <a:solidFill>
                <a:srgbClr val="2E4C6B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900" dirty="0">
              <a:solidFill>
                <a:srgbClr val="2E4C6B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9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629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1282" y="3817014"/>
            <a:ext cx="4750959" cy="7421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3858308"/>
            <a:ext cx="639148" cy="65960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7532" y="1908631"/>
            <a:ext cx="7274469" cy="675868"/>
          </a:xfrm>
          <a:prstGeom prst="rect">
            <a:avLst/>
          </a:prstGeom>
        </p:spPr>
      </p:pic>
      <p:sp>
        <p:nvSpPr>
          <p:cNvPr id="7" name="Заголовок 4"/>
          <p:cNvSpPr txBox="1">
            <a:spLocks/>
          </p:cNvSpPr>
          <p:nvPr/>
        </p:nvSpPr>
        <p:spPr>
          <a:xfrm>
            <a:off x="7437980" y="3581488"/>
            <a:ext cx="4017829" cy="471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 Condensed" panose="02000000000000000000" pitchFamily="2" charset="0"/>
              </a:rPr>
              <a:t>220070, г. Минск, просп. Партизанский, 12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Roboto Condensed" panose="02000000000000000000" pitchFamily="2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7428456" y="4480576"/>
            <a:ext cx="4017829" cy="471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 Condensed" panose="02000000000000000000" pitchFamily="2" charset="0"/>
              </a:rPr>
              <a:t>press@belstat.gov.by</a:t>
            </a:r>
            <a:endParaRPr lang="ru-RU" sz="1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Roboto Condensed" panose="02000000000000000000" pitchFamily="2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7428456" y="4052543"/>
            <a:ext cx="3670227" cy="471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 Condensed" panose="02000000000000000000" pitchFamily="2" charset="0"/>
              </a:rPr>
              <a:t>+375 17 350 23 81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44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7443</TotalTime>
  <Words>562</Words>
  <Application>Microsoft Office PowerPoint</Application>
  <PresentationFormat>Произвольный</PresentationFormat>
  <Paragraphs>118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Единая система управления качеством  органов государственной статистики  Республики Беларусь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Сорока Татьяна Владимировна</cp:lastModifiedBy>
  <cp:revision>658</cp:revision>
  <cp:lastPrinted>2024-06-20T11:43:37Z</cp:lastPrinted>
  <dcterms:created xsi:type="dcterms:W3CDTF">2024-01-02T12:50:44Z</dcterms:created>
  <dcterms:modified xsi:type="dcterms:W3CDTF">2024-06-26T06:29:38Z</dcterms:modified>
</cp:coreProperties>
</file>