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24.xml" ContentType="application/vnd.openxmlformats-officedocument.themeOverr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25.xml" ContentType="application/vnd.openxmlformats-officedocument.themeOverr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26.xml" ContentType="application/vnd.openxmlformats-officedocument.themeOverr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27.xml" ContentType="application/vnd.openxmlformats-officedocument.themeOverr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28.xml" ContentType="application/vnd.openxmlformats-officedocument.themeOverr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29.xml" ContentType="application/vnd.openxmlformats-officedocument.themeOverr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3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autoCompressPictures="0">
  <p:sldMasterIdLst>
    <p:sldMasterId id="2147483660" r:id="rId1"/>
    <p:sldMasterId id="2147483672" r:id="rId2"/>
  </p:sldMasterIdLst>
  <p:notesMasterIdLst>
    <p:notesMasterId r:id="rId11"/>
  </p:notesMasterIdLst>
  <p:handoutMasterIdLst>
    <p:handoutMasterId r:id="rId12"/>
  </p:handoutMasterIdLst>
  <p:sldIdLst>
    <p:sldId id="286" r:id="rId3"/>
    <p:sldId id="280" r:id="rId4"/>
    <p:sldId id="271" r:id="rId5"/>
    <p:sldId id="276" r:id="rId6"/>
    <p:sldId id="273" r:id="rId7"/>
    <p:sldId id="277" r:id="rId8"/>
    <p:sldId id="278" r:id="rId9"/>
    <p:sldId id="268" r:id="rId10"/>
  </p:sldIdLst>
  <p:sldSz cx="12192000" cy="6858000"/>
  <p:notesSz cx="6669088" cy="9775825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6301" autoAdjust="0"/>
  </p:normalViewPr>
  <p:slideViewPr>
    <p:cSldViewPr snapToGrid="0">
      <p:cViewPr varScale="1">
        <p:scale>
          <a:sx n="126" d="100"/>
          <a:sy n="126" d="100"/>
        </p:scale>
        <p:origin x="162" y="17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2310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havraev\Documents\Documents\&#1089;&#1090;&#1072;&#1090;&#1080;&#1089;&#1090;&#1080;&#1082;&#1072;\&#1087;&#1091;&#1073;&#1083;&#1080;&#1082;&#1072;&#1094;&#1080;&#1080;\&#1048;&#1053;&#1060;&#1054;&#1041;&#1051;&#1054;&#1050;%20&#1055;&#1048;\&#1076;&#1072;&#1085;&#1085;&#1099;&#1077;%20&#1076;&#1083;&#1103;%20&#1080;&#1085;&#1092;&#1086;&#1073;&#1083;&#1086;&#1082;&#1072;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C:\Users\havraev\Documents\Documents\&#1089;&#1090;&#1072;&#1090;&#1080;&#1089;&#1090;&#1080;&#1082;&#1072;\&#1087;&#1091;&#1073;&#1083;&#1080;&#1082;&#1072;&#1094;&#1080;&#1080;\&#1048;&#1053;&#1060;&#1054;&#1041;&#1051;&#1054;&#1050;%20&#1055;&#1048;\&#1076;&#1072;&#1085;&#1085;&#1099;&#1077;%20&#1076;&#1083;&#1103;%20&#1080;&#1085;&#1092;&#1086;&#1073;&#1083;&#1086;&#1082;&#1072;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C:\Users\havraev\Documents\Documents\&#1089;&#1090;&#1072;&#1090;&#1080;&#1089;&#1090;&#1080;&#1082;&#1072;\&#1087;&#1091;&#1073;&#1083;&#1080;&#1082;&#1072;&#1094;&#1080;&#1080;\&#1048;&#1053;&#1060;&#1054;&#1041;&#1051;&#1054;&#1050;%20&#1055;&#1048;\&#1076;&#1072;&#1085;&#1085;&#1099;&#1077;%20&#1076;&#1083;&#1103;%20&#1080;&#1085;&#1092;&#1086;&#1073;&#1083;&#1086;&#1082;&#1072;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C:\Users\havraev\Documents\Documents\&#1089;&#1090;&#1072;&#1090;&#1080;&#1089;&#1090;&#1080;&#1082;&#1072;\&#1087;&#1091;&#1073;&#1083;&#1080;&#1082;&#1072;&#1094;&#1080;&#1080;\&#1048;&#1053;&#1060;&#1054;&#1041;&#1051;&#1054;&#1050;%20&#1055;&#1048;\&#1076;&#1072;&#1085;&#1085;&#1099;&#1077;%20&#1076;&#1083;&#1103;%20&#1080;&#1085;&#1092;&#1086;&#1073;&#1083;&#1086;&#1082;&#1072;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C:\Users\havraev\Documents\Documents\&#1089;&#1090;&#1072;&#1090;&#1080;&#1089;&#1090;&#1080;&#1082;&#1072;\&#1087;&#1091;&#1073;&#1083;&#1080;&#1082;&#1072;&#1094;&#1080;&#1080;\&#1048;&#1053;&#1060;&#1054;&#1041;&#1051;&#1054;&#1050;%20&#1055;&#1048;\&#1076;&#1072;&#1085;&#1085;&#1099;&#1077;%20&#1076;&#1083;&#1103;%20&#1080;&#1085;&#1092;&#1086;&#1073;&#1083;&#1086;&#1082;&#1072;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C:\Users\havraev\Documents\Documents\&#1089;&#1090;&#1072;&#1090;&#1080;&#1089;&#1090;&#1080;&#1082;&#1072;\&#1087;&#1091;&#1073;&#1083;&#1080;&#1082;&#1072;&#1094;&#1080;&#1080;\&#1048;&#1053;&#1060;&#1054;&#1041;&#1051;&#1054;&#1050;%20&#1055;&#1048;\&#1076;&#1072;&#1085;&#1085;&#1099;&#1077;%20&#1076;&#1083;&#1103;%20&#1080;&#1085;&#1092;&#1086;&#1073;&#1083;&#1086;&#1082;&#1072;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C:\Users\havraev\Documents\Documents\&#1089;&#1090;&#1072;&#1090;&#1080;&#1089;&#1090;&#1080;&#1082;&#1072;\&#1087;&#1091;&#1073;&#1083;&#1080;&#1082;&#1072;&#1094;&#1080;&#1080;\&#1048;&#1053;&#1060;&#1054;&#1041;&#1051;&#1054;&#1050;%20&#1055;&#1048;\&#1076;&#1072;&#1085;&#1085;&#1099;&#1077;%20&#1076;&#1083;&#1103;%20&#1080;&#1085;&#1092;&#1086;&#1073;&#1083;&#1086;&#1082;&#1072;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C:\Users\havraev\Documents\Documents\&#1089;&#1090;&#1072;&#1090;&#1080;&#1089;&#1090;&#1080;&#1082;&#1072;\&#1087;&#1091;&#1073;&#1083;&#1080;&#1082;&#1072;&#1094;&#1080;&#1080;\&#1048;&#1053;&#1060;&#1054;&#1041;&#1051;&#1054;&#1050;%20&#1055;&#1048;\&#1076;&#1072;&#1085;&#1085;&#1099;&#1077;%20&#1076;&#1083;&#1103;%20&#1080;&#1085;&#1092;&#1086;&#1073;&#1083;&#1086;&#1082;&#1072;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C:\Users\havraev\Documents\Documents\&#1089;&#1090;&#1072;&#1090;&#1080;&#1089;&#1090;&#1080;&#1082;&#1072;\&#1087;&#1091;&#1073;&#1083;&#1080;&#1082;&#1072;&#1094;&#1080;&#1080;\&#1048;&#1053;&#1060;&#1054;&#1041;&#1051;&#1054;&#1050;%20&#1055;&#1048;\&#1076;&#1072;&#1085;&#1085;&#1099;&#1077;%20&#1076;&#1083;&#1103;%20&#1080;&#1085;&#1092;&#1086;&#1073;&#1083;&#1086;&#1082;&#1072;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C:\Users\havraev\Documents\Documents\&#1089;&#1090;&#1072;&#1090;&#1080;&#1089;&#1090;&#1080;&#1082;&#1072;\&#1087;&#1091;&#1073;&#1083;&#1080;&#1082;&#1072;&#1094;&#1080;&#1080;\&#1048;&#1053;&#1060;&#1054;&#1041;&#1051;&#1054;&#1050;%20&#1055;&#1048;\&#1076;&#1072;&#1085;&#1085;&#1099;&#1077;%20&#1076;&#1083;&#1103;%20&#1080;&#1085;&#1092;&#1086;&#1073;&#1083;&#1086;&#1082;&#1072;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file:///C:\Users\havraev\Documents\Documents\&#1089;&#1090;&#1072;&#1090;&#1080;&#1089;&#1090;&#1080;&#1082;&#1072;\&#1087;&#1091;&#1073;&#1083;&#1080;&#1082;&#1072;&#1094;&#1080;&#1080;\&#1048;&#1053;&#1060;&#1054;&#1041;&#1051;&#1054;&#1050;%20&#1055;&#1048;\&#1076;&#1072;&#1085;&#1085;&#1099;&#1077;%20&#1076;&#1083;&#1103;%20&#1080;&#1085;&#1092;&#1086;&#1073;&#1083;&#1086;&#1082;&#1072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havraev\Documents\Documents\&#1089;&#1090;&#1072;&#1090;&#1080;&#1089;&#1090;&#1080;&#1082;&#1072;\&#1087;&#1091;&#1073;&#1083;&#1080;&#1082;&#1072;&#1094;&#1080;&#1080;\&#1048;&#1053;&#1060;&#1054;&#1041;&#1051;&#1054;&#1050;%20&#1055;&#1048;\&#1076;&#1072;&#1085;&#1085;&#1099;&#1077;%20&#1076;&#1083;&#1103;%20&#1080;&#1085;&#1092;&#1086;&#1073;&#1083;&#1086;&#1082;&#1072;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file:///C:\Users\havraev\Documents\Documents\&#1089;&#1090;&#1072;&#1090;&#1080;&#1089;&#1090;&#1080;&#1082;&#1072;\&#1087;&#1091;&#1073;&#1083;&#1080;&#1082;&#1072;&#1094;&#1080;&#1080;\&#1048;&#1053;&#1060;&#1054;&#1041;&#1051;&#1054;&#1050;%20&#1055;&#1048;\&#1076;&#1072;&#1085;&#1085;&#1099;&#1077;%20&#1076;&#1083;&#1103;%20&#1080;&#1085;&#1092;&#1086;&#1073;&#1083;&#1086;&#1082;&#1072;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file:///C:\Users\havraev\Documents\Documents\&#1089;&#1090;&#1072;&#1090;&#1080;&#1089;&#1090;&#1080;&#1082;&#1072;\&#1087;&#1091;&#1073;&#1083;&#1080;&#1082;&#1072;&#1094;&#1080;&#1080;\&#1048;&#1053;&#1060;&#1054;&#1041;&#1051;&#1054;&#1050;%20&#1055;&#1048;\&#1076;&#1072;&#1085;&#1085;&#1099;&#1077;%20&#1076;&#1083;&#1103;%20&#1080;&#1085;&#1092;&#1086;&#1073;&#1083;&#1086;&#1082;&#1072;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oleObject" Target="file:///C:\Users\havraev\Documents\Documents\&#1089;&#1090;&#1072;&#1090;&#1080;&#1089;&#1090;&#1080;&#1082;&#1072;\&#1087;&#1091;&#1073;&#1083;&#1080;&#1082;&#1072;&#1094;&#1080;&#1080;\&#1048;&#1053;&#1060;&#1054;&#1041;&#1051;&#1054;&#1050;%20&#1055;&#1048;\&#1076;&#1072;&#1085;&#1085;&#1099;&#1077;%20&#1076;&#1083;&#1103;%20&#1080;&#1085;&#1092;&#1086;&#1073;&#1083;&#1086;&#1082;&#1072;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oleObject" Target="file:///C:\Users\havraev\Documents\Documents\&#1089;&#1090;&#1072;&#1090;&#1080;&#1089;&#1090;&#1080;&#1082;&#1072;\&#1087;&#1091;&#1073;&#1083;&#1080;&#1082;&#1072;&#1094;&#1080;&#1080;\&#1048;&#1053;&#1060;&#1054;&#1041;&#1051;&#1054;&#1050;%20&#1055;&#1048;\&#1076;&#1072;&#1085;&#1085;&#1099;&#1077;%20&#1076;&#1083;&#1103;%20&#1080;&#1085;&#1092;&#1086;&#1073;&#1083;&#1086;&#1082;&#1072;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oleObject" Target="file:///C:\Users\havraev\Documents\Documents\&#1089;&#1090;&#1072;&#1090;&#1080;&#1089;&#1090;&#1080;&#1082;&#1072;\&#1087;&#1091;&#1073;&#1083;&#1080;&#1082;&#1072;&#1094;&#1080;&#1080;\&#1048;&#1053;&#1060;&#1054;&#1041;&#1051;&#1054;&#1050;%20&#1055;&#1048;\&#1076;&#1072;&#1085;&#1085;&#1099;&#1077;%20&#1076;&#1083;&#1103;%20&#1080;&#1085;&#1092;&#1086;&#1073;&#1083;&#1086;&#1082;&#1072;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oleObject" Target="file:///C:\Users\havraev\Documents\Documents\&#1089;&#1090;&#1072;&#1090;&#1080;&#1089;&#1090;&#1080;&#1082;&#1072;\&#1087;&#1091;&#1073;&#1083;&#1080;&#1082;&#1072;&#1094;&#1080;&#1080;\&#1048;&#1053;&#1060;&#1054;&#1041;&#1051;&#1054;&#1050;%20&#1055;&#1048;\&#1076;&#1072;&#1085;&#1085;&#1099;&#1077;%20&#1076;&#1083;&#1103;%20&#1080;&#1085;&#1092;&#1086;&#1073;&#1083;&#1086;&#1082;&#1072;.xlsx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oleObject" Target="file:///C:\Users\havraev\Documents\Documents\&#1089;&#1090;&#1072;&#1090;&#1080;&#1089;&#1090;&#1080;&#1082;&#1072;\&#1087;&#1091;&#1073;&#1083;&#1080;&#1082;&#1072;&#1094;&#1080;&#1080;\&#1048;&#1053;&#1060;&#1054;&#1041;&#1051;&#1054;&#1050;%20&#1055;&#1048;\&#1076;&#1072;&#1085;&#1085;&#1099;&#1077;%20&#1076;&#1083;&#1103;%20&#1080;&#1085;&#1092;&#1086;&#1073;&#1083;&#1086;&#1082;&#1072;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oleObject" Target="file:///C:\Users\havraev\Documents\Documents\&#1089;&#1090;&#1072;&#1090;&#1080;&#1089;&#1090;&#1080;&#1082;&#1072;\&#1087;&#1091;&#1073;&#1083;&#1080;&#1082;&#1072;&#1094;&#1080;&#1080;\&#1048;&#1053;&#1060;&#1054;&#1041;&#1051;&#1054;&#1050;%20&#1055;&#1048;\&#1076;&#1072;&#1085;&#1085;&#1099;&#1077;%20&#1076;&#1083;&#1103;%20&#1080;&#1085;&#1092;&#1086;&#1073;&#1083;&#1086;&#1082;&#1072;.xlsx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8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oleObject" Target="file:///C:\Users\havraev\Documents\Documents\&#1089;&#1090;&#1072;&#1090;&#1080;&#1089;&#1090;&#1080;&#1082;&#1072;\&#1087;&#1091;&#1073;&#1083;&#1080;&#1082;&#1072;&#1094;&#1080;&#1080;\&#1048;&#1053;&#1060;&#1054;&#1041;&#1051;&#1054;&#1050;%20&#1055;&#1048;\&#1076;&#1072;&#1085;&#1085;&#1099;&#1077;%20&#1076;&#1083;&#1103;%20&#1080;&#1085;&#1092;&#1086;&#1073;&#1083;&#1086;&#1082;&#1072;.xlsx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9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oleObject" Target="file:///C:\Users\havraev\Documents\Documents\&#1089;&#1090;&#1072;&#1090;&#1080;&#1089;&#1090;&#1080;&#1082;&#1072;\&#1087;&#1091;&#1073;&#1083;&#1080;&#1082;&#1072;&#1094;&#1080;&#1080;\&#1048;&#1053;&#1060;&#1054;&#1041;&#1051;&#1054;&#1050;%20&#1055;&#1048;\&#1076;&#1072;&#1085;&#1085;&#1099;&#1077;%20&#1076;&#1083;&#1103;%20&#1080;&#1085;&#1092;&#1086;&#1073;&#1083;&#1086;&#1082;&#1072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havraev\Documents\Documents\&#1089;&#1090;&#1072;&#1090;&#1080;&#1089;&#1090;&#1080;&#1082;&#1072;\&#1087;&#1091;&#1073;&#1083;&#1080;&#1082;&#1072;&#1094;&#1080;&#1080;\&#1048;&#1053;&#1060;&#1054;&#1041;&#1051;&#1054;&#1050;%20&#1055;&#1048;\&#1076;&#1072;&#1085;&#1085;&#1099;&#1077;%20&#1076;&#1083;&#1103;%20&#1080;&#1085;&#1092;&#1086;&#1073;&#1083;&#1086;&#1082;&#1072;.xlsx" TargetMode="Externa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0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oleObject" Target="file:///C:\Users\havraev\Documents\Documents\&#1089;&#1090;&#1072;&#1090;&#1080;&#1089;&#1090;&#1080;&#1082;&#1072;\&#1087;&#1091;&#1073;&#1083;&#1080;&#1082;&#1072;&#1094;&#1080;&#1080;\&#1048;&#1053;&#1060;&#1054;&#1041;&#1051;&#1054;&#1050;%20&#1055;&#1048;\&#1076;&#1072;&#1085;&#1085;&#1099;&#1077;%20&#1076;&#1083;&#1103;%20&#1080;&#1085;&#1092;&#1086;&#1073;&#1083;&#1086;&#1082;&#1072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havraev\Documents\Documents\&#1089;&#1090;&#1072;&#1090;&#1080;&#1089;&#1090;&#1080;&#1082;&#1072;\&#1087;&#1091;&#1073;&#1083;&#1080;&#1082;&#1072;&#1094;&#1080;&#1080;\&#1048;&#1053;&#1060;&#1054;&#1041;&#1051;&#1054;&#1050;%20&#1055;&#1048;\&#1076;&#1072;&#1085;&#1085;&#1099;&#1077;%20&#1076;&#1083;&#1103;%20&#1080;&#1085;&#1092;&#1086;&#1073;&#1083;&#1086;&#1082;&#1072;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havraev\Documents\Documents\&#1089;&#1090;&#1072;&#1090;&#1080;&#1089;&#1090;&#1080;&#1082;&#1072;\&#1087;&#1091;&#1073;&#1083;&#1080;&#1082;&#1072;&#1094;&#1080;&#1080;\&#1048;&#1053;&#1060;&#1054;&#1041;&#1051;&#1054;&#1050;%20&#1055;&#1048;\&#1076;&#1072;&#1085;&#1085;&#1099;&#1077;%20&#1076;&#1083;&#1103;%20&#1080;&#1085;&#1092;&#1086;&#1073;&#1083;&#1086;&#1082;&#1072;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havraev\Documents\Documents\&#1089;&#1090;&#1072;&#1090;&#1080;&#1089;&#1090;&#1080;&#1082;&#1072;\&#1087;&#1091;&#1073;&#1083;&#1080;&#1082;&#1072;&#1094;&#1080;&#1080;\&#1048;&#1053;&#1060;&#1054;&#1041;&#1051;&#1054;&#1050;%20&#1055;&#1048;\&#1076;&#1072;&#1085;&#1085;&#1099;&#1077;%20&#1076;&#1083;&#1103;%20&#1080;&#1085;&#1092;&#1086;&#1073;&#1083;&#1086;&#1082;&#1072;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havraev\Documents\Documents\&#1089;&#1090;&#1072;&#1090;&#1080;&#1089;&#1090;&#1080;&#1082;&#1072;\&#1087;&#1091;&#1073;&#1083;&#1080;&#1082;&#1072;&#1094;&#1080;&#1080;\&#1048;&#1053;&#1060;&#1054;&#1041;&#1051;&#1054;&#1050;%20&#1055;&#1048;\&#1076;&#1072;&#1085;&#1085;&#1099;&#1077;%20&#1076;&#1083;&#1103;%20&#1080;&#1085;&#1092;&#1086;&#1073;&#1083;&#1086;&#1082;&#1072;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havraev\Documents\Documents\&#1089;&#1090;&#1072;&#1090;&#1080;&#1089;&#1090;&#1080;&#1082;&#1072;\&#1087;&#1091;&#1073;&#1083;&#1080;&#1082;&#1072;&#1094;&#1080;&#1080;\&#1048;&#1053;&#1060;&#1054;&#1041;&#1051;&#1054;&#1050;%20&#1055;&#1048;\&#1076;&#1072;&#1085;&#1085;&#1099;&#1077;%20&#1076;&#1083;&#1103;%20&#1080;&#1085;&#1092;&#1086;&#1073;&#1083;&#1086;&#1082;&#1072;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C:\Users\havraev\Documents\Documents\&#1089;&#1090;&#1072;&#1090;&#1080;&#1089;&#1090;&#1080;&#1082;&#1072;\&#1087;&#1091;&#1073;&#1083;&#1080;&#1082;&#1072;&#1094;&#1080;&#1080;\&#1048;&#1053;&#1060;&#1054;&#1041;&#1051;&#1054;&#1050;%20&#1055;&#1048;\&#1076;&#1072;&#1085;&#1085;&#1099;&#1077;%20&#1076;&#1083;&#1103;%20&#1080;&#1085;&#1092;&#1086;&#1073;&#1083;&#1086;&#1082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b="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АРМЕНИЯ</a:t>
            </a:r>
          </a:p>
        </c:rich>
      </c:tx>
      <c:layout>
        <c:manualLayout>
          <c:xMode val="edge"/>
          <c:yMode val="edge"/>
          <c:x val="0.39981334951298891"/>
          <c:y val="1.49160998744463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1" u="none" strike="noStrike" kern="1200" baseline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157778960769659"/>
          <c:y val="0.11338758395224049"/>
          <c:w val="0.89289244612482388"/>
          <c:h val="0.68255428023169051"/>
        </c:manualLayout>
      </c:layout>
      <c:lineChart>
        <c:grouping val="standard"/>
        <c:varyColors val="0"/>
        <c:ser>
          <c:idx val="0"/>
          <c:order val="0"/>
          <c:tx>
            <c:strRef>
              <c:f>'Презентация ЛИСТ 3'!$B$3</c:f>
              <c:strCache>
                <c:ptCount val="1"/>
                <c:pt idx="0">
                  <c:v>ПИИ из всех стран мира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noFill/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7"/>
              <c:layout>
                <c:manualLayout>
                  <c:x val="-8.124820621269499E-2"/>
                  <c:y val="-5.35794919834998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'Презентация ЛИСТ 3'!$C$2:$M$2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'Презентация ЛИСТ 3'!$C$3:$M$3</c:f>
              <c:numCache>
                <c:formatCode>#,##0</c:formatCode>
                <c:ptCount val="11"/>
                <c:pt idx="0">
                  <c:v>406.57840669999996</c:v>
                </c:pt>
                <c:pt idx="1">
                  <c:v>184.12798631489517</c:v>
                </c:pt>
                <c:pt idx="2">
                  <c:v>333.82394551043251</c:v>
                </c:pt>
                <c:pt idx="3">
                  <c:v>252.74799068435243</c:v>
                </c:pt>
                <c:pt idx="4">
                  <c:v>266.8550488320372</c:v>
                </c:pt>
                <c:pt idx="5">
                  <c:v>100.28721439797813</c:v>
                </c:pt>
                <c:pt idx="6">
                  <c:v>58.582750121480316</c:v>
                </c:pt>
                <c:pt idx="7">
                  <c:v>366.42301076387849</c:v>
                </c:pt>
                <c:pt idx="8">
                  <c:v>975.658909266107</c:v>
                </c:pt>
                <c:pt idx="9">
                  <c:v>580.36507930778316</c:v>
                </c:pt>
                <c:pt idx="10">
                  <c:v>131.56166809613021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'Презентация ЛИСТ 3'!$B$4</c:f>
              <c:strCache>
                <c:ptCount val="1"/>
                <c:pt idx="0">
                  <c:v>ПИИ из стран ЕАЭС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noFill/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5.5047532820280687E-2"/>
                  <c:y val="-4.67697191523636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4679206463561746E-2"/>
                  <c:y val="8.19751265225873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9783264261047339E-3"/>
                  <c:y val="6.07954391969264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6797138150853486E-4"/>
                  <c:y val="4.58793393224800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5902887139107617E-2"/>
                  <c:y val="-2.20949985418490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8.4861111111111109E-2"/>
                  <c:y val="5.682779235928842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8.2274234324699897E-3"/>
                  <c:y val="4.58894165905269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8946246294484441E-2"/>
                  <c:y val="-4.67697191523638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7.9654412965355012E-2"/>
                  <c:y val="6.15419968491998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1171719531800848E-2"/>
                  <c:y val="4.95073617379149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solidFill>
                <a:schemeClr val="accent2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'Презентация ЛИСТ 3'!$C$2:$M$2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'Презентация ЛИСТ 3'!$C$4:$M$4</c:f>
              <c:numCache>
                <c:formatCode>#,##0</c:formatCode>
                <c:ptCount val="11"/>
                <c:pt idx="0">
                  <c:v>108.47</c:v>
                </c:pt>
                <c:pt idx="1">
                  <c:v>130.41530411000002</c:v>
                </c:pt>
                <c:pt idx="2">
                  <c:v>-90.929999999999993</c:v>
                </c:pt>
                <c:pt idx="3">
                  <c:v>-0.87000000000000099</c:v>
                </c:pt>
                <c:pt idx="4">
                  <c:v>161.58000000000001</c:v>
                </c:pt>
                <c:pt idx="5">
                  <c:v>16.729999999999997</c:v>
                </c:pt>
                <c:pt idx="6">
                  <c:v>-92.300000000000011</c:v>
                </c:pt>
                <c:pt idx="7">
                  <c:v>83.1</c:v>
                </c:pt>
                <c:pt idx="8">
                  <c:v>237.37</c:v>
                </c:pt>
                <c:pt idx="9">
                  <c:v>-98.049576809999991</c:v>
                </c:pt>
                <c:pt idx="10">
                  <c:v>-200.29468907999998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78773680"/>
        <c:axId val="-178772592"/>
      </c:lineChart>
      <c:catAx>
        <c:axId val="-17877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78772592"/>
        <c:crosses val="autoZero"/>
        <c:auto val="1"/>
        <c:lblAlgn val="ctr"/>
        <c:lblOffset val="100"/>
        <c:noMultiLvlLbl val="0"/>
      </c:catAx>
      <c:valAx>
        <c:axId val="-178772592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C00000">
                  <a:alpha val="25000"/>
                </a:srgbClr>
              </a:solidFill>
              <a:prstDash val="sys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12700"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78773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876455089938206"/>
          <c:y val="0.91609635095821262"/>
          <c:w val="0.72247089820123589"/>
          <c:h val="8.3903649041787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b="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РОССИЯ</a:t>
            </a:r>
          </a:p>
        </c:rich>
      </c:tx>
      <c:layout>
        <c:manualLayout>
          <c:xMode val="edge"/>
          <c:yMode val="edge"/>
          <c:x val="0.39850569617135662"/>
          <c:y val="2.50626566416040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1" u="none" strike="noStrike" kern="1200" baseline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0073642736775197E-2"/>
          <c:y val="0.13330531052039549"/>
          <c:w val="0.91078698178721573"/>
          <c:h val="0.75139975924062119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'Презентация ЛИСТ 4'!$B$2:$L$2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'Презентация ЛИСТ 4'!$B$7:$L$7</c:f>
              <c:numCache>
                <c:formatCode>#,##0</c:formatCode>
                <c:ptCount val="11"/>
                <c:pt idx="0">
                  <c:v>57082.2</c:v>
                </c:pt>
                <c:pt idx="1">
                  <c:v>22085.1</c:v>
                </c:pt>
                <c:pt idx="2">
                  <c:v>22314.33</c:v>
                </c:pt>
                <c:pt idx="3">
                  <c:v>36756.99</c:v>
                </c:pt>
                <c:pt idx="4">
                  <c:v>31376.879999999997</c:v>
                </c:pt>
                <c:pt idx="5">
                  <c:v>21923.11</c:v>
                </c:pt>
                <c:pt idx="6">
                  <c:v>5847.01</c:v>
                </c:pt>
                <c:pt idx="7">
                  <c:v>65882.759999999995</c:v>
                </c:pt>
                <c:pt idx="8">
                  <c:v>-13086.420000000002</c:v>
                </c:pt>
                <c:pt idx="9">
                  <c:v>10705.7</c:v>
                </c:pt>
                <c:pt idx="10">
                  <c:v>-170.10999999999979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45075984"/>
        <c:axId val="-145075440"/>
      </c:barChart>
      <c:catAx>
        <c:axId val="-14507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5075440"/>
        <c:crosses val="autoZero"/>
        <c:auto val="1"/>
        <c:lblAlgn val="ctr"/>
        <c:lblOffset val="100"/>
        <c:noMultiLvlLbl val="0"/>
      </c:catAx>
      <c:valAx>
        <c:axId val="-145075440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C00000">
                  <a:alpha val="25000"/>
                </a:srgbClr>
              </a:solidFill>
              <a:prstDash val="sys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12700"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5075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b="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АРМЕНИЯ</a:t>
            </a:r>
          </a:p>
        </c:rich>
      </c:tx>
      <c:layout>
        <c:manualLayout>
          <c:xMode val="edge"/>
          <c:yMode val="edge"/>
          <c:x val="0.38810480360777844"/>
          <c:y val="1.50375939849624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1" u="none" strike="noStrike" kern="1200" baseline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932406516517106"/>
          <c:y val="0.12328041810401333"/>
          <c:w val="0.88585596376512787"/>
          <c:h val="0.76142477825890442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'Презентация ЛИСТ 5'!$B$2:$L$2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'Презентация ЛИСТ 5'!$B$3:$L$3</c:f>
              <c:numCache>
                <c:formatCode>#,##0</c:formatCode>
                <c:ptCount val="11"/>
                <c:pt idx="0">
                  <c:v>-377.7743241</c:v>
                </c:pt>
                <c:pt idx="1">
                  <c:v>-155.37606198069028</c:v>
                </c:pt>
                <c:pt idx="2">
                  <c:v>-263.30456314507978</c:v>
                </c:pt>
                <c:pt idx="3">
                  <c:v>-223.69116678603166</c:v>
                </c:pt>
                <c:pt idx="4">
                  <c:v>-259.84254300031705</c:v>
                </c:pt>
                <c:pt idx="5">
                  <c:v>-233.28227529681476</c:v>
                </c:pt>
                <c:pt idx="6">
                  <c:v>-85.86161923810235</c:v>
                </c:pt>
                <c:pt idx="7">
                  <c:v>-341.82926965720526</c:v>
                </c:pt>
                <c:pt idx="8">
                  <c:v>-925.91397164840566</c:v>
                </c:pt>
                <c:pt idx="9">
                  <c:v>-526.51046799807455</c:v>
                </c:pt>
                <c:pt idx="10">
                  <c:v>-74.785615197278219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45066192"/>
        <c:axId val="-145069456"/>
      </c:barChart>
      <c:catAx>
        <c:axId val="-145066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5069456"/>
        <c:crosses val="autoZero"/>
        <c:auto val="1"/>
        <c:lblAlgn val="ctr"/>
        <c:lblOffset val="100"/>
        <c:noMultiLvlLbl val="0"/>
      </c:catAx>
      <c:valAx>
        <c:axId val="-145069456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C00000">
                  <a:alpha val="25000"/>
                </a:srgbClr>
              </a:solidFill>
              <a:prstDash val="sys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12700"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5066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b="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БЕЛАРУСЬ</a:t>
            </a:r>
          </a:p>
        </c:rich>
      </c:tx>
      <c:layout>
        <c:manualLayout>
          <c:xMode val="edge"/>
          <c:yMode val="edge"/>
          <c:x val="0.39047937404050909"/>
          <c:y val="1.50375939849624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1" u="none" strike="noStrike" kern="1200" baseline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0073642736775197E-2"/>
          <c:y val="0.12328041810401333"/>
          <c:w val="0.91078698178721573"/>
          <c:h val="0.76142477825890442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'Презентация ЛИСТ 5'!$B$2:$L$2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'Презентация ЛИСТ 5'!$B$4:$L$4</c:f>
              <c:numCache>
                <c:formatCode>#,##0</c:formatCode>
                <c:ptCount val="11"/>
                <c:pt idx="0">
                  <c:v>-1788.6</c:v>
                </c:pt>
                <c:pt idx="1">
                  <c:v>-1545.6999999999998</c:v>
                </c:pt>
                <c:pt idx="2">
                  <c:v>-1124</c:v>
                </c:pt>
                <c:pt idx="3">
                  <c:v>-1208.5</c:v>
                </c:pt>
                <c:pt idx="4">
                  <c:v>-1371.3</c:v>
                </c:pt>
                <c:pt idx="5">
                  <c:v>-1277.0999999999999</c:v>
                </c:pt>
                <c:pt idx="6">
                  <c:v>-1310.4999900000003</c:v>
                </c:pt>
                <c:pt idx="7">
                  <c:v>-1309.9062233100003</c:v>
                </c:pt>
                <c:pt idx="8">
                  <c:v>-1426.2188758299999</c:v>
                </c:pt>
                <c:pt idx="9">
                  <c:v>-1927.2050282499999</c:v>
                </c:pt>
                <c:pt idx="10">
                  <c:v>-1566.2263841699998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45073264"/>
        <c:axId val="-145062928"/>
      </c:barChart>
      <c:catAx>
        <c:axId val="-14507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5062928"/>
        <c:crosses val="autoZero"/>
        <c:auto val="1"/>
        <c:lblAlgn val="ctr"/>
        <c:lblOffset val="100"/>
        <c:noMultiLvlLbl val="0"/>
      </c:catAx>
      <c:valAx>
        <c:axId val="-145062928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C00000">
                  <a:alpha val="25000"/>
                </a:srgbClr>
              </a:solidFill>
              <a:prstDash val="sys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12700"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5073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b="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КАЗАХСТАН</a:t>
            </a:r>
          </a:p>
        </c:rich>
      </c:tx>
      <c:layout>
        <c:manualLayout>
          <c:xMode val="edge"/>
          <c:yMode val="edge"/>
          <c:x val="0.359184788421823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1" u="none" strike="noStrike" kern="1200" baseline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0073642736775197E-2"/>
          <c:y val="0.10323012255047066"/>
          <c:w val="0.91078698178721573"/>
          <c:h val="0.781474947210546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'Презентация ЛИСТ 5'!$B$2:$L$2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'Презентация ЛИСТ 5'!$B$5:$L$5</c:f>
              <c:numCache>
                <c:formatCode>#,##0</c:formatCode>
                <c:ptCount val="11"/>
                <c:pt idx="0">
                  <c:v>-4674.570616173929</c:v>
                </c:pt>
                <c:pt idx="1">
                  <c:v>-3261.4475116789954</c:v>
                </c:pt>
                <c:pt idx="2">
                  <c:v>-13749.208890783815</c:v>
                </c:pt>
                <c:pt idx="3">
                  <c:v>-3800.894948442939</c:v>
                </c:pt>
                <c:pt idx="4">
                  <c:v>-4992.5690291772235</c:v>
                </c:pt>
                <c:pt idx="5">
                  <c:v>-5904.4270736018079</c:v>
                </c:pt>
                <c:pt idx="6">
                  <c:v>-5875.4417392000014</c:v>
                </c:pt>
                <c:pt idx="7">
                  <c:v>-1901.4416017186522</c:v>
                </c:pt>
                <c:pt idx="8">
                  <c:v>-7934.6101329099993</c:v>
                </c:pt>
                <c:pt idx="9">
                  <c:v>-2628.2511457916999</c:v>
                </c:pt>
                <c:pt idx="10">
                  <c:v>-3899.1896524037511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45074896"/>
        <c:axId val="-145065104"/>
      </c:barChart>
      <c:catAx>
        <c:axId val="-145074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5065104"/>
        <c:crosses val="autoZero"/>
        <c:auto val="1"/>
        <c:lblAlgn val="ctr"/>
        <c:lblOffset val="100"/>
        <c:noMultiLvlLbl val="0"/>
      </c:catAx>
      <c:valAx>
        <c:axId val="-145065104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C00000">
                  <a:alpha val="25000"/>
                </a:srgbClr>
              </a:solidFill>
              <a:prstDash val="sys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12700"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5074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b="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КЫРГЫЗСТАН</a:t>
            </a:r>
          </a:p>
        </c:rich>
      </c:tx>
      <c:layout>
        <c:manualLayout>
          <c:xMode val="edge"/>
          <c:yMode val="edge"/>
          <c:x val="0.359184788421823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1" u="none" strike="noStrike" kern="1200" baseline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0073642736775197E-2"/>
          <c:y val="0.13330531052039549"/>
          <c:w val="0.91078698178721573"/>
          <c:h val="0.75139975924062119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'Презентация ЛИСТ 5'!$B$2:$L$2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'Презентация ЛИСТ 5'!$B$6:$L$6</c:f>
              <c:numCache>
                <c:formatCode>#,##0</c:formatCode>
                <c:ptCount val="11"/>
                <c:pt idx="0">
                  <c:v>-232.90700000000001</c:v>
                </c:pt>
                <c:pt idx="1">
                  <c:v>-1009.0940000000001</c:v>
                </c:pt>
                <c:pt idx="2">
                  <c:v>-578.96879999999999</c:v>
                </c:pt>
                <c:pt idx="3">
                  <c:v>78.143899999999945</c:v>
                </c:pt>
                <c:pt idx="4">
                  <c:v>-44.259999999999991</c:v>
                </c:pt>
                <c:pt idx="5">
                  <c:v>-336.67</c:v>
                </c:pt>
                <c:pt idx="6">
                  <c:v>582.41</c:v>
                </c:pt>
                <c:pt idx="7">
                  <c:v>-560.72</c:v>
                </c:pt>
                <c:pt idx="8">
                  <c:v>-509.47</c:v>
                </c:pt>
                <c:pt idx="9">
                  <c:v>-151.26999999999998</c:v>
                </c:pt>
                <c:pt idx="10">
                  <c:v>-237.97000000000003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45072720"/>
        <c:axId val="-145068912"/>
      </c:barChart>
      <c:catAx>
        <c:axId val="-14507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5068912"/>
        <c:crosses val="autoZero"/>
        <c:auto val="1"/>
        <c:lblAlgn val="ctr"/>
        <c:lblOffset val="100"/>
        <c:noMultiLvlLbl val="0"/>
      </c:catAx>
      <c:valAx>
        <c:axId val="-145068912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C00000">
                  <a:alpha val="25000"/>
                </a:srgbClr>
              </a:solidFill>
              <a:prstDash val="sys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12700"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5072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b="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РОССИЯ</a:t>
            </a:r>
          </a:p>
        </c:rich>
      </c:tx>
      <c:layout>
        <c:manualLayout>
          <c:xMode val="edge"/>
          <c:yMode val="edge"/>
          <c:x val="0.359184788421823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1" u="none" strike="noStrike" kern="1200" baseline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0073642736775197E-2"/>
          <c:y val="0.10323012255047066"/>
          <c:w val="0.91078698178721573"/>
          <c:h val="0.781474947210546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'Презентация ЛИСТ 5'!$B$2:$L$2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'Презентация ЛИСТ 5'!$B$7:$L$7</c:f>
              <c:numCache>
                <c:formatCode>#,##0</c:formatCode>
                <c:ptCount val="11"/>
                <c:pt idx="0">
                  <c:v>35050.879999999997</c:v>
                </c:pt>
                <c:pt idx="1">
                  <c:v>15232.130000000001</c:v>
                </c:pt>
                <c:pt idx="2">
                  <c:v>-10224.580000000002</c:v>
                </c:pt>
                <c:pt idx="3">
                  <c:v>8199.56</c:v>
                </c:pt>
                <c:pt idx="4">
                  <c:v>22592.039999999997</c:v>
                </c:pt>
                <c:pt idx="5">
                  <c:v>-10051.65</c:v>
                </c:pt>
                <c:pt idx="6">
                  <c:v>-3631.8099999999995</c:v>
                </c:pt>
                <c:pt idx="7">
                  <c:v>25432.78</c:v>
                </c:pt>
                <c:pt idx="8">
                  <c:v>26714.520000000004</c:v>
                </c:pt>
                <c:pt idx="9">
                  <c:v>20750.800000000003</c:v>
                </c:pt>
                <c:pt idx="10">
                  <c:v>9367.06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45072176"/>
        <c:axId val="-145071632"/>
      </c:barChart>
      <c:catAx>
        <c:axId val="-145072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5071632"/>
        <c:crosses val="autoZero"/>
        <c:auto val="1"/>
        <c:lblAlgn val="ctr"/>
        <c:lblOffset val="100"/>
        <c:noMultiLvlLbl val="0"/>
      </c:catAx>
      <c:valAx>
        <c:axId val="-145071632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C00000">
                  <a:alpha val="25000"/>
                </a:srgbClr>
              </a:solidFill>
              <a:prstDash val="sys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12700"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5072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b="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АРМЕНИЯ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1" u="none" strike="noStrike" kern="1200" baseline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8387039855312206E-2"/>
          <c:y val="2.9818239332461291E-2"/>
          <c:w val="0.89673901832534253"/>
          <c:h val="0.76255439568425287"/>
        </c:manualLayout>
      </c:layout>
      <c:lineChart>
        <c:grouping val="standard"/>
        <c:varyColors val="0"/>
        <c:ser>
          <c:idx val="0"/>
          <c:order val="0"/>
          <c:tx>
            <c:strRef>
              <c:f>'Презентация ЛИСТ 6'!$B$3</c:f>
              <c:strCache>
                <c:ptCount val="1"/>
                <c:pt idx="0">
                  <c:v>ПИИ из всех стран мира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noFill/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spPr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'Презентация ЛИСТ 6'!$C$2:$M$2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'Презентация ЛИСТ 6'!$C$3:$M$3</c:f>
              <c:numCache>
                <c:formatCode>#,##0</c:formatCode>
                <c:ptCount val="11"/>
                <c:pt idx="0">
                  <c:v>4213.0396983000001</c:v>
                </c:pt>
                <c:pt idx="1">
                  <c:v>4338.3338222000002</c:v>
                </c:pt>
                <c:pt idx="2">
                  <c:v>4635.3838056000004</c:v>
                </c:pt>
                <c:pt idx="3">
                  <c:v>4755.0332424999997</c:v>
                </c:pt>
                <c:pt idx="4">
                  <c:v>5527.1466646999997</c:v>
                </c:pt>
                <c:pt idx="5">
                  <c:v>5520.9394338000002</c:v>
                </c:pt>
                <c:pt idx="6">
                  <c:v>5228.9506177000003</c:v>
                </c:pt>
                <c:pt idx="7">
                  <c:v>5629.3559971000004</c:v>
                </c:pt>
                <c:pt idx="8">
                  <c:v>7123.8281967000003</c:v>
                </c:pt>
                <c:pt idx="9">
                  <c:v>7638.6901306999998</c:v>
                </c:pt>
                <c:pt idx="10">
                  <c:v>7768.8565906000003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'Презентация ЛИСТ 6'!$B$4</c:f>
              <c:strCache>
                <c:ptCount val="1"/>
                <c:pt idx="0">
                  <c:v>ПИИ из стран ЕАЭС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noFill/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1"/>
              <c:layout>
                <c:manualLayout>
                  <c:x val="-4.5256460231123105E-2"/>
                  <c:y val="-6.21951243374182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0670580686172794E-2"/>
                  <c:y val="-7.67645856039008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8303638358990354E-2"/>
                  <c:y val="-5.89270724696666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solidFill>
                <a:schemeClr val="accent2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'Презентация ЛИСТ 6'!$C$2:$M$2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'Презентация ЛИСТ 6'!$C$4:$M$4</c:f>
              <c:numCache>
                <c:formatCode>#,##0</c:formatCode>
                <c:ptCount val="11"/>
                <c:pt idx="0">
                  <c:v>1706.42</c:v>
                </c:pt>
                <c:pt idx="1">
                  <c:v>1924.43</c:v>
                </c:pt>
                <c:pt idx="2">
                  <c:v>1932.67</c:v>
                </c:pt>
                <c:pt idx="3">
                  <c:v>1740.53</c:v>
                </c:pt>
                <c:pt idx="4">
                  <c:v>2099.6189276469609</c:v>
                </c:pt>
                <c:pt idx="5">
                  <c:v>2328.2800000000002</c:v>
                </c:pt>
                <c:pt idx="6">
                  <c:v>1686.66</c:v>
                </c:pt>
                <c:pt idx="7">
                  <c:v>1851.64</c:v>
                </c:pt>
                <c:pt idx="8">
                  <c:v>2238.4700000000003</c:v>
                </c:pt>
                <c:pt idx="9">
                  <c:v>2199.1552919999999</c:v>
                </c:pt>
                <c:pt idx="10">
                  <c:v>1863.7726674399837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45071088"/>
        <c:axId val="-145064016"/>
      </c:lineChart>
      <c:catAx>
        <c:axId val="-145071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5064016"/>
        <c:crosses val="autoZero"/>
        <c:auto val="1"/>
        <c:lblAlgn val="ctr"/>
        <c:lblOffset val="100"/>
        <c:noMultiLvlLbl val="0"/>
      </c:catAx>
      <c:valAx>
        <c:axId val="-145064016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C00000">
                  <a:alpha val="25000"/>
                </a:srgbClr>
              </a:solidFill>
              <a:prstDash val="sys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12700"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5071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732057244690022"/>
          <c:y val="0.91650783014981196"/>
          <c:w val="0.71855932203389827"/>
          <c:h val="8.03099168211491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b="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БЕЛАРУСЬ</a:t>
            </a:r>
          </a:p>
        </c:rich>
      </c:tx>
      <c:layout>
        <c:manualLayout>
          <c:xMode val="edge"/>
          <c:yMode val="edge"/>
          <c:x val="0.42116972618820442"/>
          <c:y val="1.16212036638818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1" u="none" strike="noStrike" kern="1200" baseline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4308651072620472E-2"/>
          <c:y val="7.4313493688796223E-2"/>
          <c:w val="0.89045093406745479"/>
          <c:h val="0.7341935994340395"/>
        </c:manualLayout>
      </c:layout>
      <c:lineChart>
        <c:grouping val="standard"/>
        <c:varyColors val="0"/>
        <c:ser>
          <c:idx val="0"/>
          <c:order val="0"/>
          <c:tx>
            <c:strRef>
              <c:f>'Презентация ЛИСТ 6'!$B$6</c:f>
              <c:strCache>
                <c:ptCount val="1"/>
                <c:pt idx="0">
                  <c:v>ПИИ из всех стран мира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noFill/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spPr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'Презентация ЛИСТ 6'!$C$2:$M$2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'Презентация ЛИСТ 6'!$C$6:$M$6</c:f>
              <c:numCache>
                <c:formatCode>#,##0</c:formatCode>
                <c:ptCount val="11"/>
                <c:pt idx="0">
                  <c:v>17773</c:v>
                </c:pt>
                <c:pt idx="1">
                  <c:v>17988.2</c:v>
                </c:pt>
                <c:pt idx="2">
                  <c:v>18650</c:v>
                </c:pt>
                <c:pt idx="3">
                  <c:v>12857.4</c:v>
                </c:pt>
                <c:pt idx="4">
                  <c:v>13061</c:v>
                </c:pt>
                <c:pt idx="5">
                  <c:v>14209.6</c:v>
                </c:pt>
                <c:pt idx="6">
                  <c:v>13742.280209799999</c:v>
                </c:pt>
                <c:pt idx="7">
                  <c:v>15333.733019699999</c:v>
                </c:pt>
                <c:pt idx="8">
                  <c:v>15952.587645600001</c:v>
                </c:pt>
                <c:pt idx="9">
                  <c:v>15573.976913</c:v>
                </c:pt>
                <c:pt idx="10">
                  <c:v>16597.6397263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'Презентация ЛИСТ 6'!$B$7</c:f>
              <c:strCache>
                <c:ptCount val="1"/>
                <c:pt idx="0">
                  <c:v>ПИИ из стран ЕАЭС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noFill/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3"/>
              <c:layout>
                <c:manualLayout>
                  <c:x val="-6.5477781488324033E-2"/>
                  <c:y val="6.12383347914843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2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'Презентация ЛИСТ 6'!$C$2:$M$2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'Презентация ЛИСТ 6'!$C$7:$M$7</c:f>
              <c:numCache>
                <c:formatCode>#,##0</c:formatCode>
                <c:ptCount val="11"/>
                <c:pt idx="0">
                  <c:v>10197.894141860177</c:v>
                </c:pt>
                <c:pt idx="1">
                  <c:v>10294.907951930214</c:v>
                </c:pt>
                <c:pt idx="2">
                  <c:v>10634.577112072859</c:v>
                </c:pt>
                <c:pt idx="3">
                  <c:v>11025.705808741572</c:v>
                </c:pt>
                <c:pt idx="4">
                  <c:v>4086.9479997699996</c:v>
                </c:pt>
                <c:pt idx="5">
                  <c:v>4599.7943954413849</c:v>
                </c:pt>
                <c:pt idx="6">
                  <c:v>4268.2073098399997</c:v>
                </c:pt>
                <c:pt idx="7">
                  <c:v>4201.3420799999994</c:v>
                </c:pt>
                <c:pt idx="8">
                  <c:v>4604.2721879999999</c:v>
                </c:pt>
                <c:pt idx="9">
                  <c:v>4542.6211413499996</c:v>
                </c:pt>
                <c:pt idx="10">
                  <c:v>4579.6858151300003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45063472"/>
        <c:axId val="-145070544"/>
      </c:lineChart>
      <c:catAx>
        <c:axId val="-14506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5070544"/>
        <c:crosses val="autoZero"/>
        <c:auto val="1"/>
        <c:lblAlgn val="ctr"/>
        <c:lblOffset val="100"/>
        <c:noMultiLvlLbl val="0"/>
      </c:catAx>
      <c:valAx>
        <c:axId val="-145070544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C00000">
                  <a:alpha val="25000"/>
                </a:srgbClr>
              </a:solidFill>
              <a:prstDash val="sys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12700"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5063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109269896127706"/>
          <c:y val="0.92184431003208445"/>
          <c:w val="0.70896313588065629"/>
          <c:h val="7.81556899679155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b="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КАЗАХСТАН</a:t>
            </a:r>
          </a:p>
        </c:rich>
      </c:tx>
      <c:layout>
        <c:manualLayout>
          <c:xMode val="edge"/>
          <c:yMode val="edge"/>
          <c:x val="0.3717022269675756"/>
          <c:y val="1.33704758836621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1" u="none" strike="noStrike" kern="1200" baseline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942915843384746"/>
          <c:y val="0.15066315454796211"/>
          <c:w val="0.78493761277887142"/>
          <c:h val="0.6634662285437688"/>
        </c:manualLayout>
      </c:layout>
      <c:lineChart>
        <c:grouping val="standard"/>
        <c:varyColors val="0"/>
        <c:ser>
          <c:idx val="0"/>
          <c:order val="0"/>
          <c:tx>
            <c:strRef>
              <c:f>'Презентация ЛИСТ 6'!$B$9</c:f>
              <c:strCache>
                <c:ptCount val="1"/>
                <c:pt idx="0">
                  <c:v>ПИИ из всех стран мира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noFill/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6.667334921317411E-2"/>
                  <c:y val="-8.69098133566637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4445179215879264E-2"/>
                  <c:y val="5.81487135569870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107565411745413E-2"/>
                  <c:y val="5.70195852105595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7700387549212662E-2"/>
                  <c:y val="5.81487135569870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6.1189970882545928E-2"/>
                  <c:y val="5.81487135569870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6.7700387549212718E-2"/>
                  <c:y val="4.04159064675875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'Презентация ЛИСТ 6'!$C$2:$M$2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'Презентация ЛИСТ 6'!$C$9:$M$9</c:f>
              <c:numCache>
                <c:formatCode>#,##0</c:formatCode>
                <c:ptCount val="11"/>
                <c:pt idx="0">
                  <c:v>136411.98425909999</c:v>
                </c:pt>
                <c:pt idx="1">
                  <c:v>139242.54621949999</c:v>
                </c:pt>
                <c:pt idx="2">
                  <c:v>157749.19225399999</c:v>
                </c:pt>
                <c:pt idx="3">
                  <c:v>161540.66162</c:v>
                </c:pt>
                <c:pt idx="4">
                  <c:v>161672.60495800001</c:v>
                </c:pt>
                <c:pt idx="5">
                  <c:v>164332.02663400001</c:v>
                </c:pt>
                <c:pt idx="6">
                  <c:v>167069.71733499999</c:v>
                </c:pt>
                <c:pt idx="7">
                  <c:v>169097.8580294</c:v>
                </c:pt>
                <c:pt idx="8">
                  <c:v>169987.08408508601</c:v>
                </c:pt>
                <c:pt idx="9">
                  <c:v>174280.43687100001</c:v>
                </c:pt>
                <c:pt idx="10">
                  <c:v>169483.60019160001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40996528"/>
        <c:axId val="-140999792"/>
      </c:lineChart>
      <c:lineChart>
        <c:grouping val="standard"/>
        <c:varyColors val="0"/>
        <c:ser>
          <c:idx val="1"/>
          <c:order val="1"/>
          <c:tx>
            <c:strRef>
              <c:f>'Презентация ЛИСТ 6'!$B$10</c:f>
              <c:strCache>
                <c:ptCount val="1"/>
                <c:pt idx="0">
                  <c:v>ПИИ из стран ЕАЭС (правая ось)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noFill/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spPr>
              <a:solidFill>
                <a:schemeClr val="accent2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'Презентация ЛИСТ 6'!$C$2:$M$2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'Презентация ЛИСТ 6'!$C$10:$M$10</c:f>
              <c:numCache>
                <c:formatCode>#,##0</c:formatCode>
                <c:ptCount val="11"/>
                <c:pt idx="0">
                  <c:v>3289.9164705895273</c:v>
                </c:pt>
                <c:pt idx="1">
                  <c:v>3304.7023499999996</c:v>
                </c:pt>
                <c:pt idx="2">
                  <c:v>4305.9165900000007</c:v>
                </c:pt>
                <c:pt idx="3">
                  <c:v>4793.8374500000009</c:v>
                </c:pt>
                <c:pt idx="4">
                  <c:v>5109.4466900000007</c:v>
                </c:pt>
                <c:pt idx="5">
                  <c:v>5488.3406399999994</c:v>
                </c:pt>
                <c:pt idx="6">
                  <c:v>5341.7952511351605</c:v>
                </c:pt>
                <c:pt idx="7">
                  <c:v>6165.5646499999993</c:v>
                </c:pt>
                <c:pt idx="8">
                  <c:v>4879.7936799999998</c:v>
                </c:pt>
                <c:pt idx="9">
                  <c:v>6514.7887100000007</c:v>
                </c:pt>
                <c:pt idx="10">
                  <c:v>8381.4224639999993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41001424"/>
        <c:axId val="-140989456"/>
      </c:lineChart>
      <c:catAx>
        <c:axId val="-14099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0999792"/>
        <c:crosses val="autoZero"/>
        <c:auto val="1"/>
        <c:lblAlgn val="ctr"/>
        <c:lblOffset val="100"/>
        <c:noMultiLvlLbl val="0"/>
      </c:catAx>
      <c:valAx>
        <c:axId val="-140999792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C00000">
                  <a:alpha val="25000"/>
                </a:srgbClr>
              </a:solidFill>
              <a:prstDash val="sys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12700"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0996528"/>
        <c:crosses val="autoZero"/>
        <c:crossBetween val="between"/>
      </c:valAx>
      <c:valAx>
        <c:axId val="-140989456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 w="15875">
            <a:solidFill>
              <a:schemeClr val="accent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1001424"/>
        <c:crosses val="max"/>
        <c:crossBetween val="between"/>
      </c:valAx>
      <c:catAx>
        <c:axId val="-1410014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409894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1331517491316766E-2"/>
          <c:y val="0.92479054675771222"/>
          <c:w val="0.84260877198063933"/>
          <c:h val="7.52094532422877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b="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КЫРГЫЗСТАН</a:t>
            </a:r>
          </a:p>
        </c:rich>
      </c:tx>
      <c:layout>
        <c:manualLayout>
          <c:xMode val="edge"/>
          <c:yMode val="edge"/>
          <c:x val="0.3749250968068272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1" u="none" strike="noStrike" kern="1200" baseline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7804878743981166E-2"/>
          <c:y val="8.2430737824438605E-2"/>
          <c:w val="0.87156511441743678"/>
          <c:h val="0.75519247594050731"/>
        </c:manualLayout>
      </c:layout>
      <c:lineChart>
        <c:grouping val="standard"/>
        <c:varyColors val="0"/>
        <c:ser>
          <c:idx val="0"/>
          <c:order val="0"/>
          <c:tx>
            <c:strRef>
              <c:f>'Презентация ЛИСТ 6'!$B$12</c:f>
              <c:strCache>
                <c:ptCount val="1"/>
                <c:pt idx="0">
                  <c:v>ПИИ из всех стран мира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noFill/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spPr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'Презентация ЛИСТ 6'!$C$2:$M$2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'Презентация ЛИСТ 6'!$C$12:$M$12</c:f>
              <c:numCache>
                <c:formatCode>#,##0</c:formatCode>
                <c:ptCount val="11"/>
                <c:pt idx="0">
                  <c:v>3653.2534304000001</c:v>
                </c:pt>
                <c:pt idx="1">
                  <c:v>4637.7446303999996</c:v>
                </c:pt>
                <c:pt idx="2">
                  <c:v>5245.5235303999998</c:v>
                </c:pt>
                <c:pt idx="3">
                  <c:v>5221.3474304000001</c:v>
                </c:pt>
                <c:pt idx="4">
                  <c:v>5299.19</c:v>
                </c:pt>
                <c:pt idx="5">
                  <c:v>5912.04</c:v>
                </c:pt>
                <c:pt idx="6">
                  <c:v>5499.47</c:v>
                </c:pt>
                <c:pt idx="7">
                  <c:v>5637.2</c:v>
                </c:pt>
                <c:pt idx="8">
                  <c:v>5855.9310304000001</c:v>
                </c:pt>
                <c:pt idx="9">
                  <c:v>5940.8583304000003</c:v>
                </c:pt>
                <c:pt idx="10">
                  <c:v>6116.0376304000001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40999248"/>
        <c:axId val="-140995984"/>
      </c:lineChart>
      <c:catAx>
        <c:axId val="-140999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0995984"/>
        <c:crosses val="autoZero"/>
        <c:auto val="1"/>
        <c:lblAlgn val="ctr"/>
        <c:lblOffset val="100"/>
        <c:noMultiLvlLbl val="0"/>
      </c:catAx>
      <c:valAx>
        <c:axId val="-140995984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C00000">
                  <a:alpha val="25000"/>
                </a:srgbClr>
              </a:solidFill>
              <a:prstDash val="sys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12700"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0999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6012990236474007"/>
          <c:y val="0.76372666958296875"/>
          <c:w val="0.3388596849485796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b="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БЕЛАРУСЬ</a:t>
            </a:r>
          </a:p>
        </c:rich>
      </c:tx>
      <c:layout>
        <c:manualLayout>
          <c:xMode val="edge"/>
          <c:yMode val="edge"/>
          <c:x val="0.40302116671603572"/>
          <c:y val="4.629629629629629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1" u="none" strike="noStrike" kern="1200" baseline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7173501657001463E-2"/>
          <c:y val="9.63196267133275E-2"/>
          <c:w val="0.87239422279083356"/>
          <c:h val="0.70985435134903718"/>
        </c:manualLayout>
      </c:layout>
      <c:lineChart>
        <c:grouping val="standard"/>
        <c:varyColors val="0"/>
        <c:ser>
          <c:idx val="0"/>
          <c:order val="0"/>
          <c:tx>
            <c:strRef>
              <c:f>'Презентация ЛИСТ 3'!$B$6</c:f>
              <c:strCache>
                <c:ptCount val="1"/>
                <c:pt idx="0">
                  <c:v>ПИИ из всех стран мира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noFill/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spPr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'Презентация ЛИСТ 3'!$C$2:$M$2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'Презентация ЛИСТ 3'!$C$6:$M$6</c:f>
              <c:numCache>
                <c:formatCode>#,##0</c:formatCode>
                <c:ptCount val="11"/>
                <c:pt idx="0">
                  <c:v>1862</c:v>
                </c:pt>
                <c:pt idx="1">
                  <c:v>1652.3</c:v>
                </c:pt>
                <c:pt idx="2">
                  <c:v>1246.8999999999999</c:v>
                </c:pt>
                <c:pt idx="3">
                  <c:v>1276.3000000000002</c:v>
                </c:pt>
                <c:pt idx="4">
                  <c:v>1426.5</c:v>
                </c:pt>
                <c:pt idx="5">
                  <c:v>1273.3000000000002</c:v>
                </c:pt>
                <c:pt idx="6">
                  <c:v>1393.2</c:v>
                </c:pt>
                <c:pt idx="7">
                  <c:v>1230.7218618600002</c:v>
                </c:pt>
                <c:pt idx="8">
                  <c:v>1606.41774338</c:v>
                </c:pt>
                <c:pt idx="9">
                  <c:v>1992.10772825</c:v>
                </c:pt>
                <c:pt idx="10">
                  <c:v>1736.47639656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'Презентация ЛИСТ 3'!$B$7</c:f>
              <c:strCache>
                <c:ptCount val="1"/>
                <c:pt idx="0">
                  <c:v>ПИИ из стран ЕАЭС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noFill/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spPr>
              <a:solidFill>
                <a:schemeClr val="accent2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'Презентация ЛИСТ 3'!$C$2:$M$2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'Презентация ЛИСТ 3'!$C$7:$M$7</c:f>
              <c:numCache>
                <c:formatCode>#,##0</c:formatCode>
                <c:ptCount val="11"/>
                <c:pt idx="0">
                  <c:v>617.95842514000003</c:v>
                </c:pt>
                <c:pt idx="1">
                  <c:v>736.80390225000008</c:v>
                </c:pt>
                <c:pt idx="2">
                  <c:v>543.65499208000006</c:v>
                </c:pt>
                <c:pt idx="3">
                  <c:v>462.73817182999994</c:v>
                </c:pt>
                <c:pt idx="4">
                  <c:v>570.88925712000002</c:v>
                </c:pt>
                <c:pt idx="5">
                  <c:v>459.10508754000011</c:v>
                </c:pt>
                <c:pt idx="6">
                  <c:v>475.54319959999998</c:v>
                </c:pt>
                <c:pt idx="7">
                  <c:v>443.49691300999996</c:v>
                </c:pt>
                <c:pt idx="8">
                  <c:v>782.80892829999993</c:v>
                </c:pt>
                <c:pt idx="9">
                  <c:v>523.6029434400001</c:v>
                </c:pt>
                <c:pt idx="10">
                  <c:v>570.75441784000009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78779120"/>
        <c:axId val="-178778032"/>
      </c:lineChart>
      <c:catAx>
        <c:axId val="-178779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78778032"/>
        <c:crosses val="autoZero"/>
        <c:auto val="1"/>
        <c:lblAlgn val="ctr"/>
        <c:lblOffset val="100"/>
        <c:noMultiLvlLbl val="0"/>
      </c:catAx>
      <c:valAx>
        <c:axId val="-178778032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C00000">
                  <a:alpha val="25000"/>
                </a:srgbClr>
              </a:solidFill>
              <a:prstDash val="sys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12700"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78779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584750729408555"/>
          <c:y val="0.92187445319335082"/>
          <c:w val="0.70830498541182885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b="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РОССИЯ</a:t>
            </a:r>
          </a:p>
        </c:rich>
      </c:tx>
      <c:layout>
        <c:manualLayout>
          <c:xMode val="edge"/>
          <c:yMode val="edge"/>
          <c:x val="0.42051568422776614"/>
          <c:y val="4.596820809771610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1" u="none" strike="noStrike" kern="1200" baseline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5649946554861148E-2"/>
          <c:y val="0.10942750035381039"/>
          <c:w val="0.8485120284743235"/>
          <c:h val="0.74313689223785184"/>
        </c:manualLayout>
      </c:layout>
      <c:lineChart>
        <c:grouping val="standard"/>
        <c:varyColors val="0"/>
        <c:ser>
          <c:idx val="0"/>
          <c:order val="0"/>
          <c:tx>
            <c:strRef>
              <c:f>'Презентация ЛИСТ 6'!$B$15</c:f>
              <c:strCache>
                <c:ptCount val="1"/>
                <c:pt idx="0">
                  <c:v>ПИИ из всех стран мира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noFill/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1"/>
              <c:layout>
                <c:manualLayout>
                  <c:x val="-4.6636533703064725E-2"/>
                  <c:y val="-8.69098133566637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8102719892641817E-2"/>
                  <c:y val="7.97568533100029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6376075020439044E-2"/>
                  <c:y val="7.04975940507435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5578684275956667E-2"/>
                  <c:y val="8.43864829396325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3618289977840003E-2"/>
                  <c:y val="7.97568533100029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6.3584751403050283E-2"/>
                  <c:y val="9.36457421988917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'Презентация ЛИСТ 6'!$C$2:$M$2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'Презентация ЛИСТ 6'!$C$15:$M$15</c:f>
              <c:numCache>
                <c:formatCode>#,##0</c:formatCode>
                <c:ptCount val="11"/>
                <c:pt idx="0">
                  <c:v>371491.21</c:v>
                </c:pt>
                <c:pt idx="1">
                  <c:v>347689.82</c:v>
                </c:pt>
                <c:pt idx="2">
                  <c:v>477669.99</c:v>
                </c:pt>
                <c:pt idx="3">
                  <c:v>529643.81999999995</c:v>
                </c:pt>
                <c:pt idx="4">
                  <c:v>497366.16</c:v>
                </c:pt>
                <c:pt idx="5">
                  <c:v>586994.27</c:v>
                </c:pt>
                <c:pt idx="6">
                  <c:v>539746.64</c:v>
                </c:pt>
                <c:pt idx="7">
                  <c:v>610082.5</c:v>
                </c:pt>
                <c:pt idx="8">
                  <c:v>442045.04</c:v>
                </c:pt>
                <c:pt idx="9">
                  <c:v>334801.27</c:v>
                </c:pt>
                <c:pt idx="10">
                  <c:v>256976.39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40993264"/>
        <c:axId val="-140995440"/>
      </c:lineChart>
      <c:lineChart>
        <c:grouping val="standard"/>
        <c:varyColors val="0"/>
        <c:ser>
          <c:idx val="1"/>
          <c:order val="1"/>
          <c:tx>
            <c:strRef>
              <c:f>'Презентация ЛИСТ 6'!$B$16</c:f>
              <c:strCache>
                <c:ptCount val="1"/>
                <c:pt idx="0">
                  <c:v>ПИИ из стран ЕАЭС (правая ось)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noFill/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1"/>
              <c:layout>
                <c:manualLayout>
                  <c:x val="3.0541926475713575E-3"/>
                  <c:y val="-1.28357392825896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30891209723038E-2"/>
                  <c:y val="-4.98727763196267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552234511616908E-2"/>
                  <c:y val="-7.30209244677748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6585938119212314E-2"/>
                  <c:y val="9.36457421988917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2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'Презентация ЛИСТ 6'!$C$2:$M$2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'Презентация ЛИСТ 6'!$C$16:$M$16</c:f>
              <c:numCache>
                <c:formatCode>#,##0</c:formatCode>
                <c:ptCount val="11"/>
                <c:pt idx="0">
                  <c:v>1496.21</c:v>
                </c:pt>
                <c:pt idx="1">
                  <c:v>1756.2899999999997</c:v>
                </c:pt>
                <c:pt idx="2">
                  <c:v>4551.67</c:v>
                </c:pt>
                <c:pt idx="3">
                  <c:v>5424.26</c:v>
                </c:pt>
                <c:pt idx="4">
                  <c:v>4857.3700000000008</c:v>
                </c:pt>
                <c:pt idx="5">
                  <c:v>5573.49</c:v>
                </c:pt>
                <c:pt idx="6">
                  <c:v>4806.75</c:v>
                </c:pt>
                <c:pt idx="7">
                  <c:v>5235.3999999999996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40991632"/>
        <c:axId val="-140990544"/>
      </c:lineChart>
      <c:catAx>
        <c:axId val="-14099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0995440"/>
        <c:crosses val="autoZero"/>
        <c:auto val="1"/>
        <c:lblAlgn val="ctr"/>
        <c:lblOffset val="100"/>
        <c:noMultiLvlLbl val="0"/>
      </c:catAx>
      <c:valAx>
        <c:axId val="-140995440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C00000">
                  <a:alpha val="25000"/>
                </a:srgbClr>
              </a:solidFill>
              <a:prstDash val="sys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12700"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0993264"/>
        <c:crosses val="autoZero"/>
        <c:crossBetween val="between"/>
      </c:valAx>
      <c:valAx>
        <c:axId val="-140990544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 w="15875">
            <a:solidFill>
              <a:schemeClr val="accent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0991632"/>
        <c:crosses val="max"/>
        <c:crossBetween val="between"/>
      </c:valAx>
      <c:catAx>
        <c:axId val="-1409916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409905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2442790042065562E-2"/>
          <c:y val="0.75234582558147955"/>
          <c:w val="0.89999988630950423"/>
          <c:h val="7.75718940964876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b="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АРМЕНИЯ</a:t>
            </a:r>
          </a:p>
        </c:rich>
      </c:tx>
      <c:layout>
        <c:manualLayout>
          <c:xMode val="edge"/>
          <c:yMode val="edge"/>
          <c:x val="0.3866231955380577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1" u="none" strike="noStrike" kern="1200" baseline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0073642736775197E-2"/>
          <c:y val="7.8167465908866654E-2"/>
          <c:w val="0.91078698178721573"/>
          <c:h val="0.80653760385215001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'Презентация ЛИСТ 7'!$B$2:$L$2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'Презентация ЛИСТ 7'!$B$3:$L$3</c:f>
              <c:numCache>
                <c:formatCode>#,##0</c:formatCode>
                <c:ptCount val="11"/>
                <c:pt idx="0">
                  <c:v>362.81826949999999</c:v>
                </c:pt>
                <c:pt idx="1">
                  <c:v>537.73642949999999</c:v>
                </c:pt>
                <c:pt idx="2">
                  <c:v>609.88346000000001</c:v>
                </c:pt>
                <c:pt idx="3">
                  <c:v>639.02033110000002</c:v>
                </c:pt>
                <c:pt idx="4">
                  <c:v>669.10197619999997</c:v>
                </c:pt>
                <c:pt idx="5">
                  <c:v>529.72437772800004</c:v>
                </c:pt>
                <c:pt idx="6">
                  <c:v>485.57575025300002</c:v>
                </c:pt>
                <c:pt idx="7">
                  <c:v>511.956071167</c:v>
                </c:pt>
                <c:pt idx="8">
                  <c:v>563.76578896700005</c:v>
                </c:pt>
                <c:pt idx="9">
                  <c:v>611.63809177099995</c:v>
                </c:pt>
                <c:pt idx="10">
                  <c:v>663.11548419999997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40994896"/>
        <c:axId val="-141004688"/>
      </c:barChart>
      <c:catAx>
        <c:axId val="-140994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1004688"/>
        <c:crosses val="autoZero"/>
        <c:auto val="1"/>
        <c:lblAlgn val="ctr"/>
        <c:lblOffset val="100"/>
        <c:noMultiLvlLbl val="0"/>
      </c:catAx>
      <c:valAx>
        <c:axId val="-141004688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C00000">
                  <a:alpha val="25000"/>
                </a:srgbClr>
              </a:solidFill>
              <a:prstDash val="sys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12700"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0994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b="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БЕЛАРУСЬ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1" u="none" strike="noStrike" kern="1200" baseline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0073642736775197E-2"/>
          <c:y val="0.12328041810401333"/>
          <c:w val="0.91078698178721573"/>
          <c:h val="0.76142477825890442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'Презентация ЛИСТ 7'!$B$2:$L$2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'Презентация ЛИСТ 7'!$B$4:$L$4</c:f>
              <c:numCache>
                <c:formatCode>#,##0</c:formatCode>
                <c:ptCount val="11"/>
                <c:pt idx="0">
                  <c:v>668.6</c:v>
                </c:pt>
                <c:pt idx="1">
                  <c:v>719</c:v>
                </c:pt>
                <c:pt idx="2">
                  <c:v>799.2</c:v>
                </c:pt>
                <c:pt idx="3">
                  <c:v>1611.6</c:v>
                </c:pt>
                <c:pt idx="4">
                  <c:v>1443.4</c:v>
                </c:pt>
                <c:pt idx="5">
                  <c:v>1532.4</c:v>
                </c:pt>
                <c:pt idx="6">
                  <c:v>1441.5285729</c:v>
                </c:pt>
                <c:pt idx="7">
                  <c:v>1338.4739113999999</c:v>
                </c:pt>
                <c:pt idx="8">
                  <c:v>1655.5491790000001</c:v>
                </c:pt>
                <c:pt idx="9">
                  <c:v>1549.4884850000001</c:v>
                </c:pt>
                <c:pt idx="10">
                  <c:v>1708.1914007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40994352"/>
        <c:axId val="-140997616"/>
      </c:barChart>
      <c:catAx>
        <c:axId val="-140994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0997616"/>
        <c:crosses val="autoZero"/>
        <c:auto val="1"/>
        <c:lblAlgn val="ctr"/>
        <c:lblOffset val="100"/>
        <c:noMultiLvlLbl val="0"/>
      </c:catAx>
      <c:valAx>
        <c:axId val="-140997616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C00000">
                  <a:alpha val="25000"/>
                </a:srgbClr>
              </a:solidFill>
              <a:prstDash val="sys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12700"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0994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b="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КАЗАХСТАН</a:t>
            </a:r>
          </a:p>
        </c:rich>
      </c:tx>
      <c:layout>
        <c:manualLayout>
          <c:xMode val="edge"/>
          <c:yMode val="edge"/>
          <c:x val="0.38008343001012029"/>
          <c:y val="3.0075187969924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1" u="none" strike="noStrike" kern="1200" baseline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0073642736775197E-2"/>
          <c:y val="0.13330531052039549"/>
          <c:w val="0.91078698178721573"/>
          <c:h val="0.75139975924062119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'Презентация ЛИСТ 7'!$B$2:$L$2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'Презентация ЛИСТ 7'!$B$5:$L$5</c:f>
              <c:numCache>
                <c:formatCode>#,##0</c:formatCode>
                <c:ptCount val="11"/>
                <c:pt idx="0">
                  <c:v>29835.0507301</c:v>
                </c:pt>
                <c:pt idx="1">
                  <c:v>32659.985304999998</c:v>
                </c:pt>
                <c:pt idx="2">
                  <c:v>38118.285859000003</c:v>
                </c:pt>
                <c:pt idx="3">
                  <c:v>35240.600032000002</c:v>
                </c:pt>
                <c:pt idx="4">
                  <c:v>27984.073555999999</c:v>
                </c:pt>
                <c:pt idx="5">
                  <c:v>27433.204371</c:v>
                </c:pt>
                <c:pt idx="6">
                  <c:v>29019.362168700001</c:v>
                </c:pt>
                <c:pt idx="7">
                  <c:v>32087.522321</c:v>
                </c:pt>
                <c:pt idx="8">
                  <c:v>31992.57973288</c:v>
                </c:pt>
                <c:pt idx="9">
                  <c:v>34177.748050000002</c:v>
                </c:pt>
                <c:pt idx="10">
                  <c:v>29675.420972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40992720"/>
        <c:axId val="-141004144"/>
      </c:barChart>
      <c:catAx>
        <c:axId val="-14099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1004144"/>
        <c:crosses val="autoZero"/>
        <c:auto val="1"/>
        <c:lblAlgn val="ctr"/>
        <c:lblOffset val="100"/>
        <c:noMultiLvlLbl val="0"/>
      </c:catAx>
      <c:valAx>
        <c:axId val="-141004144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C00000">
                  <a:alpha val="25000"/>
                </a:srgbClr>
              </a:solidFill>
              <a:prstDash val="sys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12700"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0992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b="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КЫРГЫЗСТАН</a:t>
            </a:r>
          </a:p>
        </c:rich>
      </c:tx>
      <c:layout>
        <c:manualLayout>
          <c:xMode val="edge"/>
          <c:yMode val="edge"/>
          <c:x val="0.33879746683040768"/>
          <c:y val="3.0075187969924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1" u="none" strike="noStrike" kern="1200" baseline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0073642736775197E-2"/>
          <c:y val="0.13330531052039549"/>
          <c:w val="0.91078698178721573"/>
          <c:h val="0.75139975924062119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'Презентация ЛИСТ 7'!$B$2:$L$2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'Презентация ЛИСТ 7'!$B$6:$L$6</c:f>
              <c:numCache>
                <c:formatCode>#,##0</c:formatCode>
                <c:ptCount val="11"/>
                <c:pt idx="0">
                  <c:v>519.69924309999999</c:v>
                </c:pt>
                <c:pt idx="1">
                  <c:v>618.59516229999997</c:v>
                </c:pt>
                <c:pt idx="2">
                  <c:v>681.92115160000003</c:v>
                </c:pt>
                <c:pt idx="3">
                  <c:v>689.11</c:v>
                </c:pt>
                <c:pt idx="4">
                  <c:v>723.72</c:v>
                </c:pt>
                <c:pt idx="5">
                  <c:v>1069.03</c:v>
                </c:pt>
                <c:pt idx="6">
                  <c:v>1517.56</c:v>
                </c:pt>
                <c:pt idx="7">
                  <c:v>893.3</c:v>
                </c:pt>
                <c:pt idx="8">
                  <c:v>310.3433872</c:v>
                </c:pt>
                <c:pt idx="9">
                  <c:v>317.58218720000002</c:v>
                </c:pt>
                <c:pt idx="10">
                  <c:v>334.37728720000001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40993808"/>
        <c:axId val="-141003056"/>
      </c:barChart>
      <c:catAx>
        <c:axId val="-140993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1003056"/>
        <c:crosses val="autoZero"/>
        <c:auto val="1"/>
        <c:lblAlgn val="ctr"/>
        <c:lblOffset val="100"/>
        <c:noMultiLvlLbl val="0"/>
      </c:catAx>
      <c:valAx>
        <c:axId val="-141003056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C00000">
                  <a:alpha val="25000"/>
                </a:srgbClr>
              </a:solidFill>
              <a:prstDash val="sys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12700"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0993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b="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РОССИЯ</a:t>
            </a:r>
          </a:p>
        </c:rich>
      </c:tx>
      <c:layout>
        <c:manualLayout>
          <c:xMode val="edge"/>
          <c:yMode val="edge"/>
          <c:x val="0.40913688382612118"/>
          <c:y val="3.0075187969924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1" u="none" strike="noStrike" kern="1200" baseline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182266207549745"/>
          <c:y val="0.13330531052039549"/>
          <c:w val="0.81959562394150276"/>
          <c:h val="0.75139975924062119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5"/>
              <c:layout>
                <c:manualLayout>
                  <c:x val="0"/>
                  <c:y val="-3.508771929824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0774719673802246E-3"/>
                  <c:y val="-4.0100250626566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'Презентация ЛИСТ 7'!$B$2:$L$2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'Презентация ЛИСТ 7'!$B$7:$L$7</c:f>
              <c:numCache>
                <c:formatCode>#,##0</c:formatCode>
                <c:ptCount val="11"/>
                <c:pt idx="0">
                  <c:v>414413.29</c:v>
                </c:pt>
                <c:pt idx="1">
                  <c:v>375034.32</c:v>
                </c:pt>
                <c:pt idx="2">
                  <c:v>426608.32</c:v>
                </c:pt>
                <c:pt idx="3">
                  <c:v>477213.39</c:v>
                </c:pt>
                <c:pt idx="4">
                  <c:v>435862.03</c:v>
                </c:pt>
                <c:pt idx="5">
                  <c:v>501156.74</c:v>
                </c:pt>
                <c:pt idx="6">
                  <c:v>471840.12</c:v>
                </c:pt>
                <c:pt idx="7">
                  <c:v>487003.97</c:v>
                </c:pt>
                <c:pt idx="8">
                  <c:v>381194.39</c:v>
                </c:pt>
                <c:pt idx="9">
                  <c:v>315348.89</c:v>
                </c:pt>
                <c:pt idx="10">
                  <c:v>269367.3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40992176"/>
        <c:axId val="-140991088"/>
      </c:barChart>
      <c:catAx>
        <c:axId val="-140992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0991088"/>
        <c:crosses val="autoZero"/>
        <c:auto val="1"/>
        <c:lblAlgn val="ctr"/>
        <c:lblOffset val="100"/>
        <c:noMultiLvlLbl val="0"/>
      </c:catAx>
      <c:valAx>
        <c:axId val="-140991088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C00000">
                  <a:alpha val="25000"/>
                </a:srgbClr>
              </a:solidFill>
              <a:prstDash val="sys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12700"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0992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b="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АРМЕНИЯ</a:t>
            </a:r>
          </a:p>
        </c:rich>
      </c:tx>
      <c:layout>
        <c:manualLayout>
          <c:xMode val="edge"/>
          <c:yMode val="edge"/>
          <c:x val="0.44123860003880838"/>
          <c:y val="4.938273525137950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1" u="none" strike="noStrike" kern="1200" baseline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711858002185525E-2"/>
          <c:y val="9.5228689197355498E-2"/>
          <c:w val="0.90288141997814475"/>
          <c:h val="0.78947605776082108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'Презентация ЛИСТ 8'!$B$2:$L$2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'Презентация ЛИСТ 8'!$B$3:$L$3</c:f>
              <c:numCache>
                <c:formatCode>#,##0</c:formatCode>
                <c:ptCount val="11"/>
                <c:pt idx="0">
                  <c:v>-7714.0564634000002</c:v>
                </c:pt>
                <c:pt idx="1">
                  <c:v>-7878.6662462000004</c:v>
                </c:pt>
                <c:pt idx="2">
                  <c:v>-8312.6836932000006</c:v>
                </c:pt>
                <c:pt idx="3">
                  <c:v>-8752.3710807000007</c:v>
                </c:pt>
                <c:pt idx="4">
                  <c:v>-9398.9765757000005</c:v>
                </c:pt>
                <c:pt idx="5">
                  <c:v>-9717.6540885810009</c:v>
                </c:pt>
                <c:pt idx="6">
                  <c:v>-10286.876201104</c:v>
                </c:pt>
                <c:pt idx="7">
                  <c:v>-11010.462673986</c:v>
                </c:pt>
                <c:pt idx="8">
                  <c:v>-11213.400575428999</c:v>
                </c:pt>
                <c:pt idx="9">
                  <c:v>-11525.606181604</c:v>
                </c:pt>
                <c:pt idx="10">
                  <c:v>-12385.853311700001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40998704"/>
        <c:axId val="-141003600"/>
      </c:barChart>
      <c:catAx>
        <c:axId val="-14099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1003600"/>
        <c:crosses val="autoZero"/>
        <c:auto val="1"/>
        <c:lblAlgn val="ctr"/>
        <c:lblOffset val="100"/>
        <c:noMultiLvlLbl val="0"/>
      </c:catAx>
      <c:valAx>
        <c:axId val="-141003600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C00000">
                  <a:alpha val="25000"/>
                </a:srgbClr>
              </a:solidFill>
              <a:prstDash val="sys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12700"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0998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b="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БЕЛАРУСЬ</a:t>
            </a:r>
          </a:p>
        </c:rich>
      </c:tx>
      <c:layout>
        <c:manualLayout>
          <c:xMode val="edge"/>
          <c:yMode val="edge"/>
          <c:x val="0.3912910246480004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1" u="none" strike="noStrike" kern="1200" baseline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0073642736775197E-2"/>
          <c:y val="0.12328041810401333"/>
          <c:w val="0.91078698178721573"/>
          <c:h val="0.76142477825890442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'Презентация ЛИСТ 8'!$B$2:$L$2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'Презентация ЛИСТ 8'!$B$4:$L$4</c:f>
              <c:numCache>
                <c:formatCode>#,##0</c:formatCode>
                <c:ptCount val="11"/>
                <c:pt idx="0">
                  <c:v>-41832.9</c:v>
                </c:pt>
                <c:pt idx="1">
                  <c:v>-40991.9</c:v>
                </c:pt>
                <c:pt idx="2">
                  <c:v>-40822.699999999997</c:v>
                </c:pt>
                <c:pt idx="3">
                  <c:v>-33311.300000000003</c:v>
                </c:pt>
                <c:pt idx="4">
                  <c:v>-31843</c:v>
                </c:pt>
                <c:pt idx="5">
                  <c:v>-31674.1</c:v>
                </c:pt>
                <c:pt idx="6">
                  <c:v>-29763.187069299998</c:v>
                </c:pt>
                <c:pt idx="7">
                  <c:v>-27087.371333399999</c:v>
                </c:pt>
                <c:pt idx="8">
                  <c:v>-23153.662275400002</c:v>
                </c:pt>
                <c:pt idx="9">
                  <c:v>-18738.372624600001</c:v>
                </c:pt>
                <c:pt idx="10">
                  <c:v>-18111.020336699999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40990000"/>
        <c:axId val="-141002512"/>
      </c:barChart>
      <c:catAx>
        <c:axId val="-140990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1002512"/>
        <c:crosses val="autoZero"/>
        <c:auto val="1"/>
        <c:lblAlgn val="ctr"/>
        <c:lblOffset val="100"/>
        <c:noMultiLvlLbl val="0"/>
      </c:catAx>
      <c:valAx>
        <c:axId val="-141002512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C00000">
                  <a:alpha val="25000"/>
                </a:srgbClr>
              </a:solidFill>
              <a:prstDash val="sys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12700"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0990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b="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КАЗАХСТАН</a:t>
            </a:r>
          </a:p>
        </c:rich>
      </c:tx>
      <c:layout>
        <c:manualLayout>
          <c:xMode val="edge"/>
          <c:yMode val="edge"/>
          <c:x val="0.359184788421823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1" u="none" strike="noStrike" kern="1200" baseline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0073642736775197E-2"/>
          <c:y val="0.13330531052039549"/>
          <c:w val="0.91078698178721573"/>
          <c:h val="0.75139975924062119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'Презентация ЛИСТ 8'!$B$2:$L$2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'Презентация ЛИСТ 8'!$B$5:$L$5</c:f>
              <c:numCache>
                <c:formatCode>#,##0</c:formatCode>
                <c:ptCount val="11"/>
                <c:pt idx="0">
                  <c:v>-39805.624467399997</c:v>
                </c:pt>
                <c:pt idx="1">
                  <c:v>-37451.954371599997</c:v>
                </c:pt>
                <c:pt idx="2">
                  <c:v>-47006.810465000002</c:v>
                </c:pt>
                <c:pt idx="3">
                  <c:v>-57979.596072</c:v>
                </c:pt>
                <c:pt idx="4">
                  <c:v>-63810.419432000002</c:v>
                </c:pt>
                <c:pt idx="5">
                  <c:v>-66034.443268999996</c:v>
                </c:pt>
                <c:pt idx="6">
                  <c:v>-71980.316668300002</c:v>
                </c:pt>
                <c:pt idx="7">
                  <c:v>-76929.812734699997</c:v>
                </c:pt>
                <c:pt idx="8">
                  <c:v>-67267.779538742005</c:v>
                </c:pt>
                <c:pt idx="9">
                  <c:v>-67874.417639000007</c:v>
                </c:pt>
                <c:pt idx="10">
                  <c:v>-52625.558347400001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40997072"/>
        <c:axId val="-141001968"/>
      </c:barChart>
      <c:catAx>
        <c:axId val="-14099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1001968"/>
        <c:crosses val="autoZero"/>
        <c:auto val="1"/>
        <c:lblAlgn val="ctr"/>
        <c:lblOffset val="100"/>
        <c:noMultiLvlLbl val="0"/>
      </c:catAx>
      <c:valAx>
        <c:axId val="-141001968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C00000">
                  <a:alpha val="25000"/>
                </a:srgbClr>
              </a:solidFill>
              <a:prstDash val="sys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12700"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0997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b="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КЫРГЫЗСТАН</a:t>
            </a:r>
          </a:p>
        </c:rich>
      </c:tx>
      <c:layout>
        <c:manualLayout>
          <c:xMode val="edge"/>
          <c:yMode val="edge"/>
          <c:x val="0.359184788421823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1" u="none" strike="noStrike" kern="1200" baseline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0073642736775197E-2"/>
          <c:y val="0.10410832197571583"/>
          <c:w val="0.91078698178721573"/>
          <c:h val="0.78059688510714598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'Презентация ЛИСТ 8'!$B$2:$L$2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'Презентация ЛИСТ 8'!$B$6:$L$6</c:f>
              <c:numCache>
                <c:formatCode>#,##0</c:formatCode>
                <c:ptCount val="11"/>
                <c:pt idx="0">
                  <c:v>-5835.9382457000002</c:v>
                </c:pt>
                <c:pt idx="1">
                  <c:v>-6660.3220713370001</c:v>
                </c:pt>
                <c:pt idx="2">
                  <c:v>-6829.9301470339997</c:v>
                </c:pt>
                <c:pt idx="3">
                  <c:v>-7265.93</c:v>
                </c:pt>
                <c:pt idx="4">
                  <c:v>-7409.02</c:v>
                </c:pt>
                <c:pt idx="5">
                  <c:v>-7512.59</c:v>
                </c:pt>
                <c:pt idx="6">
                  <c:v>-6648.1916580999996</c:v>
                </c:pt>
                <c:pt idx="7">
                  <c:v>-7326.6</c:v>
                </c:pt>
                <c:pt idx="8">
                  <c:v>-8120.9510751999997</c:v>
                </c:pt>
                <c:pt idx="9">
                  <c:v>-7550.3263377000003</c:v>
                </c:pt>
                <c:pt idx="10">
                  <c:v>-6749.3144523000001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41000880"/>
        <c:axId val="-141000336"/>
      </c:barChart>
      <c:catAx>
        <c:axId val="-14100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1000336"/>
        <c:crosses val="autoZero"/>
        <c:auto val="1"/>
        <c:lblAlgn val="ctr"/>
        <c:lblOffset val="100"/>
        <c:noMultiLvlLbl val="0"/>
      </c:catAx>
      <c:valAx>
        <c:axId val="-141000336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C00000">
                  <a:alpha val="25000"/>
                </a:srgbClr>
              </a:solidFill>
              <a:prstDash val="sys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12700"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1000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b="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КАЗАХСТАН</a:t>
            </a:r>
          </a:p>
        </c:rich>
      </c:tx>
      <c:layout>
        <c:manualLayout>
          <c:xMode val="edge"/>
          <c:yMode val="edge"/>
          <c:x val="0.3946101544375106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1" u="none" strike="noStrike" kern="1200" baseline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968791800388007"/>
          <c:y val="0.10094925634295711"/>
          <c:w val="0.79547631441957312"/>
          <c:h val="0.70381199436172603"/>
        </c:manualLayout>
      </c:layout>
      <c:lineChart>
        <c:grouping val="standard"/>
        <c:varyColors val="0"/>
        <c:ser>
          <c:idx val="0"/>
          <c:order val="0"/>
          <c:tx>
            <c:strRef>
              <c:f>'Презентация ЛИСТ 3'!$B$9</c:f>
              <c:strCache>
                <c:ptCount val="1"/>
                <c:pt idx="0">
                  <c:v>ПИИ из всех стран мира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noFill/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7.2473439163430173E-2"/>
                  <c:y val="6.12383347914843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64079925681123E-2"/>
                  <c:y val="-4.98727763196267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8846616468182368E-2"/>
                  <c:y val="8.43864829396323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1722385487620486E-2"/>
                  <c:y val="4.73494459025955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'Презентация ЛИСТ 3'!$C$2:$M$2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'Презентация ЛИСТ 3'!$C$9:$M$9</c:f>
              <c:numCache>
                <c:formatCode>#,##0</c:formatCode>
                <c:ptCount val="11"/>
                <c:pt idx="0">
                  <c:v>7308.1126442512113</c:v>
                </c:pt>
                <c:pt idx="1">
                  <c:v>6577.8240496789958</c:v>
                </c:pt>
                <c:pt idx="2">
                  <c:v>17223.789547921471</c:v>
                </c:pt>
                <c:pt idx="3">
                  <c:v>4757.396810526061</c:v>
                </c:pt>
                <c:pt idx="4">
                  <c:v>353.29155455808996</c:v>
                </c:pt>
                <c:pt idx="5">
                  <c:v>3730.8562706839839</c:v>
                </c:pt>
                <c:pt idx="6">
                  <c:v>7205.9890842900022</c:v>
                </c:pt>
                <c:pt idx="7">
                  <c:v>4566.6154154899987</c:v>
                </c:pt>
                <c:pt idx="8">
                  <c:v>5081.6823291100009</c:v>
                </c:pt>
                <c:pt idx="9">
                  <c:v>5722.5000906916976</c:v>
                </c:pt>
                <c:pt idx="10">
                  <c:v>1978.9870980237497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78777488"/>
        <c:axId val="-178773136"/>
      </c:lineChart>
      <c:lineChart>
        <c:grouping val="standard"/>
        <c:varyColors val="0"/>
        <c:ser>
          <c:idx val="1"/>
          <c:order val="1"/>
          <c:tx>
            <c:strRef>
              <c:f>'Презентация ЛИСТ 3'!$B$10</c:f>
              <c:strCache>
                <c:ptCount val="1"/>
                <c:pt idx="0">
                  <c:v>ПИИ из стран ЕАЭС (правая ось)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noFill/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7.0518739008442868E-2"/>
                  <c:y val="-2.67246281714785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491845235285273E-2"/>
                  <c:y val="5.19790755322252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920319465449778E-2"/>
                  <c:y val="-5.45024059492563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7720018935942952E-2"/>
                  <c:y val="1.95716681248177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1727851851394318E-2"/>
                  <c:y val="-0.1007987022455527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2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'Презентация ЛИСТ 3'!$C$2:$M$2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'Презентация ЛИСТ 3'!$C$10:$M$10</c:f>
              <c:numCache>
                <c:formatCode>#,##0</c:formatCode>
                <c:ptCount val="11"/>
                <c:pt idx="0">
                  <c:v>529.08257459999982</c:v>
                </c:pt>
                <c:pt idx="1">
                  <c:v>197.27753487000004</c:v>
                </c:pt>
                <c:pt idx="2">
                  <c:v>292.29876709000001</c:v>
                </c:pt>
                <c:pt idx="3">
                  <c:v>500.62839544000008</c:v>
                </c:pt>
                <c:pt idx="4">
                  <c:v>603.96594000000005</c:v>
                </c:pt>
                <c:pt idx="5">
                  <c:v>474.36988000000008</c:v>
                </c:pt>
                <c:pt idx="6">
                  <c:v>274.1558960000001</c:v>
                </c:pt>
                <c:pt idx="7">
                  <c:v>987.26743999999997</c:v>
                </c:pt>
                <c:pt idx="8">
                  <c:v>424.27087999999992</c:v>
                </c:pt>
                <c:pt idx="9">
                  <c:v>1842.3348600000002</c:v>
                </c:pt>
                <c:pt idx="10">
                  <c:v>1677.8718960000001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78776400"/>
        <c:axId val="-178776944"/>
      </c:lineChart>
      <c:catAx>
        <c:axId val="-17877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78773136"/>
        <c:crosses val="autoZero"/>
        <c:auto val="1"/>
        <c:lblAlgn val="ctr"/>
        <c:lblOffset val="100"/>
        <c:noMultiLvlLbl val="0"/>
      </c:catAx>
      <c:valAx>
        <c:axId val="-178773136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C00000">
                  <a:alpha val="25000"/>
                </a:srgbClr>
              </a:solidFill>
              <a:prstDash val="sys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12700"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78777488"/>
        <c:crosses val="autoZero"/>
        <c:crossBetween val="between"/>
      </c:valAx>
      <c:valAx>
        <c:axId val="-178776944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 w="15875">
            <a:solidFill>
              <a:schemeClr val="accent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78776400"/>
        <c:crosses val="max"/>
        <c:crossBetween val="between"/>
      </c:valAx>
      <c:catAx>
        <c:axId val="-1787764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787769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2287251183659298E-2"/>
          <c:y val="0.90983973561707132"/>
          <c:w val="0.87542551615128417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b="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РОССИЯ</a:t>
            </a:r>
          </a:p>
        </c:rich>
      </c:tx>
      <c:layout>
        <c:manualLayout>
          <c:xMode val="edge"/>
          <c:yMode val="edge"/>
          <c:x val="0.41157973582768509"/>
          <c:y val="1.49625944931227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1" u="none" strike="noStrike" kern="1200" baseline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390844973008091"/>
          <c:y val="0.13330531052039549"/>
          <c:w val="0.89609155026991905"/>
          <c:h val="0.75139975924062119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5"/>
              <c:layout>
                <c:manualLayout>
                  <c:x val="0"/>
                  <c:y val="-3.508771929824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0774719673802246E-3"/>
                  <c:y val="-4.0100250626566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'Презентация ЛИСТ 8'!$B$2:$L$2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'Презентация ЛИСТ 8'!$B$7:$L$7</c:f>
              <c:numCache>
                <c:formatCode>#,##0</c:formatCode>
                <c:ptCount val="11"/>
                <c:pt idx="0">
                  <c:v>313248.3</c:v>
                </c:pt>
                <c:pt idx="1">
                  <c:v>339169.36</c:v>
                </c:pt>
                <c:pt idx="2">
                  <c:v>219666.44</c:v>
                </c:pt>
                <c:pt idx="3">
                  <c:v>280297.13</c:v>
                </c:pt>
                <c:pt idx="4">
                  <c:v>374405.08</c:v>
                </c:pt>
                <c:pt idx="5">
                  <c:v>359494.36</c:v>
                </c:pt>
                <c:pt idx="6">
                  <c:v>516731.2</c:v>
                </c:pt>
                <c:pt idx="7">
                  <c:v>486585.46</c:v>
                </c:pt>
                <c:pt idx="8">
                  <c:v>768059.3</c:v>
                </c:pt>
                <c:pt idx="9">
                  <c:v>856450.12</c:v>
                </c:pt>
                <c:pt idx="10">
                  <c:v>947729.98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40998160"/>
        <c:axId val="-108498848"/>
      </c:barChart>
      <c:catAx>
        <c:axId val="-14099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08498848"/>
        <c:crosses val="autoZero"/>
        <c:auto val="1"/>
        <c:lblAlgn val="ctr"/>
        <c:lblOffset val="100"/>
        <c:noMultiLvlLbl val="0"/>
      </c:catAx>
      <c:valAx>
        <c:axId val="-108498848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C00000">
                  <a:alpha val="25000"/>
                </a:srgbClr>
              </a:solidFill>
              <a:prstDash val="sys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12700"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0998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b="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КЫРГЫЗСТАН</a:t>
            </a:r>
          </a:p>
        </c:rich>
      </c:tx>
      <c:layout>
        <c:manualLayout>
          <c:xMode val="edge"/>
          <c:yMode val="edge"/>
          <c:x val="0.3749250968068272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1" u="none" strike="noStrike" kern="1200" baseline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7804878743981166E-2"/>
          <c:y val="8.2430737824438605E-2"/>
          <c:w val="0.87156511441743678"/>
          <c:h val="0.75519247594050731"/>
        </c:manualLayout>
      </c:layout>
      <c:lineChart>
        <c:grouping val="standard"/>
        <c:varyColors val="0"/>
        <c:ser>
          <c:idx val="0"/>
          <c:order val="0"/>
          <c:tx>
            <c:strRef>
              <c:f>'Презентация ЛИСТ 3'!$B$12</c:f>
              <c:strCache>
                <c:ptCount val="1"/>
                <c:pt idx="0">
                  <c:v>ПИИ из всех стран мира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noFill/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3"/>
              <c:layout>
                <c:manualLayout>
                  <c:x val="-8.464318453844609E-2"/>
                  <c:y val="2.88309273840769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5600474206004125E-2"/>
                  <c:y val="1.053149606299212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9.6066839630097253E-3"/>
                  <c:y val="7.04975940507436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3181455712452424E-2"/>
                  <c:y val="3.8090186643336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'Презентация ЛИСТ 3'!$C$2:$M$2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'Презентация ЛИСТ 3'!$C$12:$M$12</c:f>
              <c:numCache>
                <c:formatCode>#,##0</c:formatCode>
                <c:ptCount val="11"/>
                <c:pt idx="0">
                  <c:v>347.95370000000003</c:v>
                </c:pt>
                <c:pt idx="1">
                  <c:v>1141.6571999999999</c:v>
                </c:pt>
                <c:pt idx="2">
                  <c:v>615.87360000000001</c:v>
                </c:pt>
                <c:pt idx="3">
                  <c:v>-107.21280000000002</c:v>
                </c:pt>
                <c:pt idx="4">
                  <c:v>144.22999999999996</c:v>
                </c:pt>
                <c:pt idx="5">
                  <c:v>403.87000000000006</c:v>
                </c:pt>
                <c:pt idx="6">
                  <c:v>-401.52000000000004</c:v>
                </c:pt>
                <c:pt idx="7">
                  <c:v>226.20000000000005</c:v>
                </c:pt>
                <c:pt idx="8">
                  <c:v>54.85</c:v>
                </c:pt>
                <c:pt idx="9">
                  <c:v>159.19999999999996</c:v>
                </c:pt>
                <c:pt idx="10">
                  <c:v>255.34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'Презентация ЛИСТ 3'!$B$13</c:f>
              <c:strCache>
                <c:ptCount val="1"/>
                <c:pt idx="0">
                  <c:v>ПИИ из стран ЕАЭС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noFill/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4"/>
              <c:layout>
                <c:manualLayout>
                  <c:x val="-2.1225257279998386E-2"/>
                  <c:y val="5.66087051618546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6286171966110977E-2"/>
                  <c:y val="4.2719816272965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8238776799337497E-2"/>
                  <c:y val="7.04975940507435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0553076627419284E-2"/>
                  <c:y val="-5.45024059492564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4319640017391254E-2"/>
                  <c:y val="-5.91320355788859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1332479679476105E-2"/>
                  <c:y val="4.73494459025954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2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'Презентация ЛИСТ 3'!$C$2:$M$2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'Презентация ЛИСТ 3'!$C$13:$M$13</c:f>
              <c:numCache>
                <c:formatCode>#,##0</c:formatCode>
                <c:ptCount val="11"/>
                <c:pt idx="0">
                  <c:v>48.350700000000003</c:v>
                </c:pt>
                <c:pt idx="1">
                  <c:v>512.59999999999991</c:v>
                </c:pt>
                <c:pt idx="2">
                  <c:v>279.50000000000006</c:v>
                </c:pt>
                <c:pt idx="3">
                  <c:v>78.099999999999994</c:v>
                </c:pt>
                <c:pt idx="4">
                  <c:v>-13.9</c:v>
                </c:pt>
                <c:pt idx="5">
                  <c:v>0.30000099999999752</c:v>
                </c:pt>
                <c:pt idx="6">
                  <c:v>-59.4</c:v>
                </c:pt>
                <c:pt idx="7">
                  <c:v>89.000000000000014</c:v>
                </c:pt>
                <c:pt idx="8">
                  <c:v>173.19996999999998</c:v>
                </c:pt>
                <c:pt idx="9">
                  <c:v>183.9</c:v>
                </c:pt>
                <c:pt idx="10">
                  <c:v>263.59989999999999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78775856"/>
        <c:axId val="-145062384"/>
      </c:lineChart>
      <c:catAx>
        <c:axId val="-17877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5062384"/>
        <c:crosses val="autoZero"/>
        <c:auto val="1"/>
        <c:lblAlgn val="ctr"/>
        <c:lblOffset val="100"/>
        <c:noMultiLvlLbl val="0"/>
      </c:catAx>
      <c:valAx>
        <c:axId val="-145062384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C00000">
                  <a:alpha val="25000"/>
                </a:srgbClr>
              </a:solidFill>
              <a:prstDash val="sys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12700"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7877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863205337032029"/>
          <c:y val="0.92187445319335082"/>
          <c:w val="0.70373269259256033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b="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РОССИЯ</a:t>
            </a:r>
          </a:p>
        </c:rich>
      </c:tx>
      <c:layout>
        <c:manualLayout>
          <c:xMode val="edge"/>
          <c:yMode val="edge"/>
          <c:x val="0.42134879073866843"/>
          <c:y val="4.629629629629629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1" u="none" strike="noStrike" kern="1200" baseline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1549396578324819"/>
          <c:y val="9.63196267133275E-2"/>
          <c:w val="0.8068669215208969"/>
          <c:h val="0.74593321668124812"/>
        </c:manualLayout>
      </c:layout>
      <c:lineChart>
        <c:grouping val="standard"/>
        <c:varyColors val="0"/>
        <c:ser>
          <c:idx val="0"/>
          <c:order val="0"/>
          <c:tx>
            <c:strRef>
              <c:f>'Презентация ЛИСТ 3'!$B$15</c:f>
              <c:strCache>
                <c:ptCount val="1"/>
                <c:pt idx="0">
                  <c:v>ПИИ из всех стран мира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noFill/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4.7432067628564681E-2"/>
                  <c:y val="5.66087051618547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8465030611757019E-2"/>
                  <c:y val="-7.30209244677749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4852621869386371E-3"/>
                  <c:y val="1.49420384951881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7037999406694356E-2"/>
                  <c:y val="-0.1332061096529600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9993653769934752E-2"/>
                  <c:y val="5.19790755322249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'Презентация ЛИСТ 3'!$C$2:$M$2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'Презентация ЛИСТ 3'!$C$15:$M$15</c:f>
              <c:numCache>
                <c:formatCode>#,##0</c:formatCode>
                <c:ptCount val="11"/>
                <c:pt idx="0">
                  <c:v>22031.32</c:v>
                </c:pt>
                <c:pt idx="1">
                  <c:v>6852.97</c:v>
                </c:pt>
                <c:pt idx="2">
                  <c:v>32538.9</c:v>
                </c:pt>
                <c:pt idx="3">
                  <c:v>28557.450000000004</c:v>
                </c:pt>
                <c:pt idx="4">
                  <c:v>8784.84</c:v>
                </c:pt>
                <c:pt idx="5">
                  <c:v>31974.75</c:v>
                </c:pt>
                <c:pt idx="6">
                  <c:v>9478.81</c:v>
                </c:pt>
                <c:pt idx="7">
                  <c:v>40449.990000000005</c:v>
                </c:pt>
                <c:pt idx="8">
                  <c:v>-39800.94</c:v>
                </c:pt>
                <c:pt idx="9">
                  <c:v>-10045.11</c:v>
                </c:pt>
                <c:pt idx="10">
                  <c:v>-9537.17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45070000"/>
        <c:axId val="-145061840"/>
      </c:lineChart>
      <c:lineChart>
        <c:grouping val="standard"/>
        <c:varyColors val="0"/>
        <c:ser>
          <c:idx val="1"/>
          <c:order val="1"/>
          <c:tx>
            <c:strRef>
              <c:f>'Презентация ЛИСТ 3'!$B$16</c:f>
              <c:strCache>
                <c:ptCount val="1"/>
                <c:pt idx="0">
                  <c:v>ПИИ из стран ЕАЭС (правая ось)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noFill/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2"/>
              <c:layout>
                <c:manualLayout>
                  <c:x val="9.9544980106008787E-3"/>
                  <c:y val="1.95716681248176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306973270407174E-2"/>
                  <c:y val="1.49420384951879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2391230039244458E-2"/>
                  <c:y val="2.88309273840769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2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'Презентация ЛИСТ 3'!$C$2:$M$2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'Презентация ЛИСТ 3'!$C$16:$M$16</c:f>
              <c:numCache>
                <c:formatCode>#,##0</c:formatCode>
                <c:ptCount val="11"/>
                <c:pt idx="0">
                  <c:v>459.51271829000001</c:v>
                </c:pt>
                <c:pt idx="1">
                  <c:v>513.09828396</c:v>
                </c:pt>
                <c:pt idx="2">
                  <c:v>414.18557778999997</c:v>
                </c:pt>
                <c:pt idx="3">
                  <c:v>91.295753750000003</c:v>
                </c:pt>
                <c:pt idx="4">
                  <c:v>187.18735452000004</c:v>
                </c:pt>
                <c:pt idx="5">
                  <c:v>179.46923327999991</c:v>
                </c:pt>
                <c:pt idx="6">
                  <c:v>87.736590399999983</c:v>
                </c:pt>
                <c:pt idx="7">
                  <c:v>331.29905700000006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45073808"/>
        <c:axId val="-145066736"/>
      </c:lineChart>
      <c:catAx>
        <c:axId val="-145070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5061840"/>
        <c:crosses val="autoZero"/>
        <c:auto val="1"/>
        <c:lblAlgn val="ctr"/>
        <c:lblOffset val="100"/>
        <c:noMultiLvlLbl val="0"/>
      </c:catAx>
      <c:valAx>
        <c:axId val="-145061840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C00000">
                  <a:alpha val="25000"/>
                </a:srgbClr>
              </a:solidFill>
              <a:prstDash val="sys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12700"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5070000"/>
        <c:crosses val="autoZero"/>
        <c:crossBetween val="between"/>
      </c:valAx>
      <c:valAx>
        <c:axId val="-145066736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 w="15875">
            <a:solidFill>
              <a:schemeClr val="accent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5073808"/>
        <c:crosses val="max"/>
        <c:crossBetween val="between"/>
      </c:valAx>
      <c:catAx>
        <c:axId val="-1450738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450667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016942101797975E-2"/>
          <c:y val="0.92187445319335082"/>
          <c:w val="0.85744347690694611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b="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АРМЕНИЯ</a:t>
            </a:r>
          </a:p>
        </c:rich>
      </c:tx>
      <c:layout>
        <c:manualLayout>
          <c:xMode val="edge"/>
          <c:yMode val="edge"/>
          <c:x val="0.3934258169156085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1" u="none" strike="noStrike" kern="1200" baseline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0073642736775197E-2"/>
          <c:y val="0.12328041810401333"/>
          <c:w val="0.91078698178721573"/>
          <c:h val="0.76142477825890442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'Презентация ЛИСТ 4'!$B$2:$L$2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'Презентация ЛИСТ 4'!$B$3:$L$3</c:f>
              <c:numCache>
                <c:formatCode>#,##0</c:formatCode>
                <c:ptCount val="11"/>
                <c:pt idx="0">
                  <c:v>28.804082700000002</c:v>
                </c:pt>
                <c:pt idx="1">
                  <c:v>28.751924334204844</c:v>
                </c:pt>
                <c:pt idx="2">
                  <c:v>70.519382365352811</c:v>
                </c:pt>
                <c:pt idx="3">
                  <c:v>29.056823898320758</c:v>
                </c:pt>
                <c:pt idx="4">
                  <c:v>7.0125058317201097</c:v>
                </c:pt>
                <c:pt idx="5">
                  <c:v>-132.99506089883664</c:v>
                </c:pt>
                <c:pt idx="6">
                  <c:v>-27.278869116622026</c:v>
                </c:pt>
                <c:pt idx="7">
                  <c:v>24.593741106673175</c:v>
                </c:pt>
                <c:pt idx="8">
                  <c:v>49.744937617701311</c:v>
                </c:pt>
                <c:pt idx="9">
                  <c:v>53.854611309708645</c:v>
                </c:pt>
                <c:pt idx="10">
                  <c:v>56.776052898851994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45061296"/>
        <c:axId val="-145060752"/>
      </c:barChart>
      <c:catAx>
        <c:axId val="-14506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5060752"/>
        <c:crosses val="autoZero"/>
        <c:auto val="1"/>
        <c:lblAlgn val="ctr"/>
        <c:lblOffset val="100"/>
        <c:noMultiLvlLbl val="0"/>
      </c:catAx>
      <c:valAx>
        <c:axId val="-145060752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C00000">
                  <a:alpha val="25000"/>
                </a:srgbClr>
              </a:solidFill>
              <a:prstDash val="sys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12700"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5061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b="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БЕЛАРУСЬ</a:t>
            </a:r>
          </a:p>
        </c:rich>
      </c:tx>
      <c:layout>
        <c:manualLayout>
          <c:xMode val="edge"/>
          <c:yMode val="edge"/>
          <c:x val="0.3760895272706296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1" u="none" strike="noStrike" kern="1200" baseline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0073642736775197E-2"/>
          <c:y val="9.3205059893829045E-2"/>
          <c:w val="0.91078698178721573"/>
          <c:h val="0.7915000098671876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'Презентация ЛИСТ 4'!$B$2:$L$2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'Презентация ЛИСТ 4'!$B$4:$L$4</c:f>
              <c:numCache>
                <c:formatCode>#,##0</c:formatCode>
                <c:ptCount val="11"/>
                <c:pt idx="0">
                  <c:v>73.400000000000006</c:v>
                </c:pt>
                <c:pt idx="1">
                  <c:v>106.6</c:v>
                </c:pt>
                <c:pt idx="2">
                  <c:v>122.89999999999999</c:v>
                </c:pt>
                <c:pt idx="3">
                  <c:v>67.8</c:v>
                </c:pt>
                <c:pt idx="4">
                  <c:v>55.2</c:v>
                </c:pt>
                <c:pt idx="5">
                  <c:v>-3.7999999999999972</c:v>
                </c:pt>
                <c:pt idx="6">
                  <c:v>82.7</c:v>
                </c:pt>
                <c:pt idx="7">
                  <c:v>-79.184361450000011</c:v>
                </c:pt>
                <c:pt idx="8">
                  <c:v>180.19886754999999</c:v>
                </c:pt>
                <c:pt idx="9">
                  <c:v>64.902699999999996</c:v>
                </c:pt>
                <c:pt idx="10">
                  <c:v>170.25001239000005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45068368"/>
        <c:axId val="-145067824"/>
      </c:barChart>
      <c:catAx>
        <c:axId val="-14506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5067824"/>
        <c:crosses val="autoZero"/>
        <c:auto val="1"/>
        <c:lblAlgn val="ctr"/>
        <c:lblOffset val="100"/>
        <c:noMultiLvlLbl val="0"/>
      </c:catAx>
      <c:valAx>
        <c:axId val="-145067824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C00000">
                  <a:alpha val="25000"/>
                </a:srgbClr>
              </a:solidFill>
              <a:prstDash val="sys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12700"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5068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b="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КАЗАХСТАН</a:t>
            </a:r>
          </a:p>
        </c:rich>
      </c:tx>
      <c:layout>
        <c:manualLayout>
          <c:xMode val="edge"/>
          <c:yMode val="edge"/>
          <c:x val="0.4433756946572847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1" u="none" strike="noStrike" kern="1200" baseline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0073642736775197E-2"/>
          <c:y val="0.13330531052039549"/>
          <c:w val="0.91078698178721573"/>
          <c:h val="0.75139975924062119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'Презентация ЛИСТ 4'!$B$2:$L$2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'Презентация ЛИСТ 4'!$B$5:$L$5</c:f>
              <c:numCache>
                <c:formatCode>#,##0</c:formatCode>
                <c:ptCount val="11"/>
                <c:pt idx="0">
                  <c:v>2633.5420280772832</c:v>
                </c:pt>
                <c:pt idx="1">
                  <c:v>3316.376538</c:v>
                </c:pt>
                <c:pt idx="2">
                  <c:v>3474.5806571376552</c:v>
                </c:pt>
                <c:pt idx="3">
                  <c:v>956.50186208312255</c:v>
                </c:pt>
                <c:pt idx="4">
                  <c:v>-4639.2774746191335</c:v>
                </c:pt>
                <c:pt idx="5">
                  <c:v>-2173.5708029178245</c:v>
                </c:pt>
                <c:pt idx="6">
                  <c:v>1330.5473450900004</c:v>
                </c:pt>
                <c:pt idx="7">
                  <c:v>2665.1738137713464</c:v>
                </c:pt>
                <c:pt idx="8">
                  <c:v>-2852.9278037999993</c:v>
                </c:pt>
                <c:pt idx="9">
                  <c:v>3094.2489448999986</c:v>
                </c:pt>
                <c:pt idx="10">
                  <c:v>-1920.2025543800014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45074352"/>
        <c:axId val="-145064560"/>
      </c:barChart>
      <c:catAx>
        <c:axId val="-145074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5064560"/>
        <c:crosses val="autoZero"/>
        <c:auto val="1"/>
        <c:lblAlgn val="ctr"/>
        <c:lblOffset val="100"/>
        <c:noMultiLvlLbl val="0"/>
      </c:catAx>
      <c:valAx>
        <c:axId val="-145064560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C00000">
                  <a:alpha val="25000"/>
                </a:srgbClr>
              </a:solidFill>
              <a:prstDash val="sys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12700"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5074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b="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КЫРГЫЗСТАН</a:t>
            </a:r>
          </a:p>
        </c:rich>
      </c:tx>
      <c:layout>
        <c:manualLayout>
          <c:xMode val="edge"/>
          <c:yMode val="edge"/>
          <c:x val="0.39215194254564334"/>
          <c:y val="2.50626566416040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1" u="none" strike="noStrike" kern="1200" baseline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0073642736775197E-2"/>
          <c:y val="0.13330531052039549"/>
          <c:w val="0.91078698178721573"/>
          <c:h val="0.75139975924062119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'Презентация ЛИСТ 4'!$B$2:$L$2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'Презентация ЛИСТ 4'!$B$6:$L$6</c:f>
              <c:numCache>
                <c:formatCode>#,##0</c:formatCode>
                <c:ptCount val="11"/>
                <c:pt idx="0">
                  <c:v>115.04669999999999</c:v>
                </c:pt>
                <c:pt idx="1">
                  <c:v>132.56319999999999</c:v>
                </c:pt>
                <c:pt idx="2">
                  <c:v>36.904800000000002</c:v>
                </c:pt>
                <c:pt idx="3">
                  <c:v>-29.068899999999999</c:v>
                </c:pt>
                <c:pt idx="4">
                  <c:v>99.96</c:v>
                </c:pt>
                <c:pt idx="5">
                  <c:v>67.210000000000008</c:v>
                </c:pt>
                <c:pt idx="6">
                  <c:v>180.88000000000002</c:v>
                </c:pt>
                <c:pt idx="7">
                  <c:v>-334.52000000000004</c:v>
                </c:pt>
                <c:pt idx="8">
                  <c:v>-454.59999999999997</c:v>
                </c:pt>
                <c:pt idx="9">
                  <c:v>7.9399999999999986</c:v>
                </c:pt>
                <c:pt idx="10">
                  <c:v>17.37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45067280"/>
        <c:axId val="-145065648"/>
      </c:barChart>
      <c:catAx>
        <c:axId val="-145067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5065648"/>
        <c:crosses val="autoZero"/>
        <c:auto val="1"/>
        <c:lblAlgn val="ctr"/>
        <c:lblOffset val="100"/>
        <c:noMultiLvlLbl val="0"/>
      </c:catAx>
      <c:valAx>
        <c:axId val="-145065648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C00000">
                  <a:alpha val="25000"/>
                </a:srgbClr>
              </a:solidFill>
              <a:prstDash val="sys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12700"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5067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7" Type="http://schemas.openxmlformats.org/officeDocument/2006/relationships/slide" Target="../slides/slide2.xml"/><Relationship Id="rId2" Type="http://schemas.openxmlformats.org/officeDocument/2006/relationships/slide" Target="../slides/slide7.xml"/><Relationship Id="rId1" Type="http://schemas.openxmlformats.org/officeDocument/2006/relationships/slide" Target="../slides/slide8.xml"/><Relationship Id="rId6" Type="http://schemas.openxmlformats.org/officeDocument/2006/relationships/slide" Target="../slides/slide3.xml"/><Relationship Id="rId5" Type="http://schemas.openxmlformats.org/officeDocument/2006/relationships/slide" Target="../slides/slide4.xml"/><Relationship Id="rId4" Type="http://schemas.openxmlformats.org/officeDocument/2006/relationships/slide" Target="../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76040F-C171-4138-9ACE-9A646387381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2714A5-6393-4BFB-8383-134AC385EFD5}">
      <dgm:prSet phldrT="[Текст]" custT="1"/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ЗАПАСЫ 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 action="ppaction://hlinksldjump"/>
            </a:rPr>
            <a:t>МИП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7D530C-F2E2-4837-8F77-8822AFD8271F}" type="parTrans" cxnId="{8F4CA07E-DE39-4B0F-9056-7B47CF5EAC63}">
      <dgm:prSet/>
      <dgm:spPr/>
      <dgm:t>
        <a:bodyPr/>
        <a:lstStyle/>
        <a:p>
          <a:endParaRPr lang="ru-RU"/>
        </a:p>
      </dgm:t>
    </dgm:pt>
    <dgm:pt modelId="{FF2670FE-9043-471F-8335-E3639117FA5C}" type="sibTrans" cxnId="{8F4CA07E-DE39-4B0F-9056-7B47CF5EAC63}">
      <dgm:prSet/>
      <dgm:spPr/>
      <dgm:t>
        <a:bodyPr/>
        <a:lstStyle/>
        <a:p>
          <a:endParaRPr lang="ru-RU"/>
        </a:p>
      </dgm:t>
    </dgm:pt>
    <dgm:pt modelId="{69A52054-4AB9-4A60-93CC-CF70E43E82DE}">
      <dgm:prSet phldrT="[Текст]" phldr="1"/>
      <dgm:spPr/>
      <dgm:t>
        <a:bodyPr/>
        <a:lstStyle/>
        <a:p>
          <a:endParaRPr lang="ru-RU" dirty="0"/>
        </a:p>
      </dgm:t>
    </dgm:pt>
    <dgm:pt modelId="{0BCA9319-CA3F-4253-AD4A-7F58443D5114}" type="parTrans" cxnId="{D26BBDE7-DB31-45CD-958B-86C3754AA30F}">
      <dgm:prSet/>
      <dgm:spPr/>
      <dgm:t>
        <a:bodyPr/>
        <a:lstStyle/>
        <a:p>
          <a:endParaRPr lang="ru-RU"/>
        </a:p>
      </dgm:t>
    </dgm:pt>
    <dgm:pt modelId="{DD8A0D95-7096-4670-95E3-14C586FB1C72}" type="sibTrans" cxnId="{D26BBDE7-DB31-45CD-958B-86C3754AA30F}">
      <dgm:prSet/>
      <dgm:spPr/>
      <dgm:t>
        <a:bodyPr/>
        <a:lstStyle/>
        <a:p>
          <a:endParaRPr lang="ru-RU"/>
        </a:p>
      </dgm:t>
    </dgm:pt>
    <dgm:pt modelId="{A0271E4B-ACDB-46E2-9CB8-70524113FE77}">
      <dgm:prSet custT="1"/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ЗАПАСЫ 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 action="ppaction://hlinksldjump"/>
            </a:rPr>
            <a:t>ИЗ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 action="ppaction://hlinksldjump"/>
            </a:rPr>
            <a:t>СТРАНЫ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30BFA9-966A-44EE-A3B6-80A364513990}" type="parTrans" cxnId="{C5256B98-365B-465F-9288-99C1CE275CD7}">
      <dgm:prSet/>
      <dgm:spPr/>
      <dgm:t>
        <a:bodyPr/>
        <a:lstStyle/>
        <a:p>
          <a:endParaRPr lang="ru-RU"/>
        </a:p>
      </dgm:t>
    </dgm:pt>
    <dgm:pt modelId="{8EC7C393-6833-4149-B59E-65021AFEA08C}" type="sibTrans" cxnId="{C5256B98-365B-465F-9288-99C1CE275CD7}">
      <dgm:prSet/>
      <dgm:spPr/>
      <dgm:t>
        <a:bodyPr/>
        <a:lstStyle/>
        <a:p>
          <a:endParaRPr lang="ru-RU"/>
        </a:p>
      </dgm:t>
    </dgm:pt>
    <dgm:pt modelId="{E5F28A95-3DF4-4D1C-AA00-782F325FC73C}">
      <dgm:prSet custT="1"/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ЗАПАСЫ 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3" action="ppaction://hlinksldjump"/>
            </a:rPr>
            <a:t>В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3" action="ppaction://hlinksldjump"/>
            </a:rPr>
            <a:t>СТРАНУ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611778-D61A-4AD1-8525-F98253448DF5}" type="sibTrans" cxnId="{3E42C16C-888A-45C2-951C-B93B0F4FCAD8}">
      <dgm:prSet/>
      <dgm:spPr/>
      <dgm:t>
        <a:bodyPr/>
        <a:lstStyle/>
        <a:p>
          <a:endParaRPr lang="ru-RU"/>
        </a:p>
      </dgm:t>
    </dgm:pt>
    <dgm:pt modelId="{EA536CF3-1E84-4653-A369-C3B900099BA2}" type="parTrans" cxnId="{3E42C16C-888A-45C2-951C-B93B0F4FCAD8}">
      <dgm:prSet/>
      <dgm:spPr/>
      <dgm:t>
        <a:bodyPr/>
        <a:lstStyle/>
        <a:p>
          <a:endParaRPr lang="ru-RU"/>
        </a:p>
      </dgm:t>
    </dgm:pt>
    <dgm:pt modelId="{0C961B7F-642F-4354-8AEE-DE5D3F827C35}">
      <dgm:prSet custT="1"/>
      <dgm:spPr/>
      <dgm:t>
        <a:bodyPr/>
        <a:lstStyle/>
        <a:p>
          <a:pPr algn="l"/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ПОТОКИ 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4" action="ppaction://hlinksldjump"/>
            </a:rPr>
            <a:t>САЛЬДО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286034-8D3A-404B-B986-19EAD69552BB}" type="sibTrans" cxnId="{E1BD230A-FC27-46F7-B4F0-316168CD3C0C}">
      <dgm:prSet/>
      <dgm:spPr/>
      <dgm:t>
        <a:bodyPr/>
        <a:lstStyle/>
        <a:p>
          <a:endParaRPr lang="ru-RU"/>
        </a:p>
      </dgm:t>
    </dgm:pt>
    <dgm:pt modelId="{D6526A42-EF41-4F24-A61D-42E3D38BB3B2}" type="parTrans" cxnId="{E1BD230A-FC27-46F7-B4F0-316168CD3C0C}">
      <dgm:prSet/>
      <dgm:spPr/>
      <dgm:t>
        <a:bodyPr/>
        <a:lstStyle/>
        <a:p>
          <a:endParaRPr lang="ru-RU"/>
        </a:p>
      </dgm:t>
    </dgm:pt>
    <dgm:pt modelId="{8AEFA1B6-6E14-447C-8B94-A6DD9CBDD6D3}">
      <dgm:prSet custT="1"/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ПОТОКИ 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5" action="ppaction://hlinksldjump"/>
            </a:rPr>
            <a:t>ИЗ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5" action="ppaction://hlinksldjump"/>
            </a:rPr>
            <a:t>СТРАНЫ</a:t>
          </a:r>
          <a:endParaRPr lang="ru-RU" sz="180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674AE4-2CA8-42C6-B4EB-CAB3EC7A1948}" type="sibTrans" cxnId="{35346EB6-BFD5-4AEC-8889-B4E140FC3A03}">
      <dgm:prSet/>
      <dgm:spPr/>
      <dgm:t>
        <a:bodyPr/>
        <a:lstStyle/>
        <a:p>
          <a:endParaRPr lang="ru-RU"/>
        </a:p>
      </dgm:t>
    </dgm:pt>
    <dgm:pt modelId="{3C205CAA-764E-4CF1-9FF8-C8FAD0956B77}" type="parTrans" cxnId="{35346EB6-BFD5-4AEC-8889-B4E140FC3A03}">
      <dgm:prSet/>
      <dgm:spPr/>
      <dgm:t>
        <a:bodyPr/>
        <a:lstStyle/>
        <a:p>
          <a:endParaRPr lang="ru-RU"/>
        </a:p>
      </dgm:t>
    </dgm:pt>
    <dgm:pt modelId="{64188419-8256-4C58-9CE9-CC78D4761FEB}">
      <dgm:prSet custT="1"/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ПОТОКИ 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6" action="ppaction://hlinksldjump"/>
            </a:rPr>
            <a:t>В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6" action="ppaction://hlinksldjump"/>
            </a:rPr>
            <a:t>СТРАНУ</a:t>
          </a:r>
          <a:endParaRPr lang="ru-RU" sz="180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7894A6-509E-4892-8CC5-1FDFAC7149C5}" type="sibTrans" cxnId="{45F17E68-A805-4C7D-827B-0C7FA9CA2C48}">
      <dgm:prSet/>
      <dgm:spPr/>
      <dgm:t>
        <a:bodyPr/>
        <a:lstStyle/>
        <a:p>
          <a:endParaRPr lang="ru-RU"/>
        </a:p>
      </dgm:t>
    </dgm:pt>
    <dgm:pt modelId="{E2B24A33-4A3F-4C37-A42B-1728311527DE}" type="parTrans" cxnId="{45F17E68-A805-4C7D-827B-0C7FA9CA2C48}">
      <dgm:prSet/>
      <dgm:spPr/>
      <dgm:t>
        <a:bodyPr/>
        <a:lstStyle/>
        <a:p>
          <a:endParaRPr lang="ru-RU"/>
        </a:p>
      </dgm:t>
    </dgm:pt>
    <dgm:pt modelId="{FF93CF59-A38B-4174-ACAD-7E86C2CA0DDE}">
      <dgm:prSet custT="1"/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7" action="ppaction://hlinksldjump"/>
            </a:rPr>
            <a:t>СЛОВАРЬ</a:t>
          </a:r>
          <a:endParaRPr lang="en-US" sz="180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0455B1-E66F-43FB-AF08-C98284874B82}" type="sibTrans" cxnId="{B80061B0-70DD-474C-9BAA-29D9E7C0188D}">
      <dgm:prSet/>
      <dgm:spPr/>
      <dgm:t>
        <a:bodyPr/>
        <a:lstStyle/>
        <a:p>
          <a:endParaRPr lang="ru-RU"/>
        </a:p>
      </dgm:t>
    </dgm:pt>
    <dgm:pt modelId="{3AD0F914-D3AD-4BE9-9928-2D9A14D755CA}" type="parTrans" cxnId="{B80061B0-70DD-474C-9BAA-29D9E7C0188D}">
      <dgm:prSet/>
      <dgm:spPr/>
      <dgm:t>
        <a:bodyPr/>
        <a:lstStyle/>
        <a:p>
          <a:endParaRPr lang="ru-RU"/>
        </a:p>
      </dgm:t>
    </dgm:pt>
    <dgm:pt modelId="{2443E7AF-A1FE-485A-8357-97AB2A380410}" type="pres">
      <dgm:prSet presAssocID="{5F76040F-C171-4138-9ACE-9A646387381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97C9279-9397-4BE0-9A37-EC915024F5DC}" type="pres">
      <dgm:prSet presAssocID="{5F76040F-C171-4138-9ACE-9A646387381B}" presName="Name1" presStyleCnt="0"/>
      <dgm:spPr/>
    </dgm:pt>
    <dgm:pt modelId="{8300A6F4-2FC1-4F70-901D-62BD946006E8}" type="pres">
      <dgm:prSet presAssocID="{5F76040F-C171-4138-9ACE-9A646387381B}" presName="cycle" presStyleCnt="0"/>
      <dgm:spPr/>
    </dgm:pt>
    <dgm:pt modelId="{24BADA1A-8A66-4771-8D5A-738833D80E85}" type="pres">
      <dgm:prSet presAssocID="{5F76040F-C171-4138-9ACE-9A646387381B}" presName="srcNode" presStyleLbl="node1" presStyleIdx="0" presStyleCnt="7"/>
      <dgm:spPr/>
    </dgm:pt>
    <dgm:pt modelId="{37FB63DF-5C3C-498E-B442-66F41E3FA143}" type="pres">
      <dgm:prSet presAssocID="{5F76040F-C171-4138-9ACE-9A646387381B}" presName="conn" presStyleLbl="parChTrans1D2" presStyleIdx="0" presStyleCnt="1"/>
      <dgm:spPr/>
      <dgm:t>
        <a:bodyPr/>
        <a:lstStyle/>
        <a:p>
          <a:endParaRPr lang="ru-RU"/>
        </a:p>
      </dgm:t>
    </dgm:pt>
    <dgm:pt modelId="{0BF4DC86-2B09-415C-BA11-0EF4139F93AE}" type="pres">
      <dgm:prSet presAssocID="{5F76040F-C171-4138-9ACE-9A646387381B}" presName="extraNode" presStyleLbl="node1" presStyleIdx="0" presStyleCnt="7"/>
      <dgm:spPr/>
    </dgm:pt>
    <dgm:pt modelId="{477F3027-980F-48E7-B296-A00EECC469EF}" type="pres">
      <dgm:prSet presAssocID="{5F76040F-C171-4138-9ACE-9A646387381B}" presName="dstNode" presStyleLbl="node1" presStyleIdx="0" presStyleCnt="7"/>
      <dgm:spPr/>
    </dgm:pt>
    <dgm:pt modelId="{89824592-AF98-4CBF-B0D4-63CDDF1F90AC}" type="pres">
      <dgm:prSet presAssocID="{FF93CF59-A38B-4174-ACAD-7E86C2CA0DDE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F3FEA6-42BB-4176-ABC9-C32F15FBF64A}" type="pres">
      <dgm:prSet presAssocID="{FF93CF59-A38B-4174-ACAD-7E86C2CA0DDE}" presName="accent_1" presStyleCnt="0"/>
      <dgm:spPr/>
    </dgm:pt>
    <dgm:pt modelId="{A77A15F8-0AEF-4DD9-92B8-29DDA54B5A38}" type="pres">
      <dgm:prSet presAssocID="{FF93CF59-A38B-4174-ACAD-7E86C2CA0DDE}" presName="accentRepeatNode" presStyleLbl="solidFgAcc1" presStyleIdx="0" presStyleCnt="7"/>
      <dgm:spPr/>
    </dgm:pt>
    <dgm:pt modelId="{45FFFD11-7F2E-4149-9196-64F07F13797A}" type="pres">
      <dgm:prSet presAssocID="{64188419-8256-4C58-9CE9-CC78D4761FEB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A600F-6961-4F06-8EF2-D1FA387C95F2}" type="pres">
      <dgm:prSet presAssocID="{64188419-8256-4C58-9CE9-CC78D4761FEB}" presName="accent_2" presStyleCnt="0"/>
      <dgm:spPr/>
    </dgm:pt>
    <dgm:pt modelId="{ADC4E8E4-07F2-4AC1-80BF-8C6A7053D353}" type="pres">
      <dgm:prSet presAssocID="{64188419-8256-4C58-9CE9-CC78D4761FEB}" presName="accentRepeatNode" presStyleLbl="solidFgAcc1" presStyleIdx="1" presStyleCnt="7"/>
      <dgm:spPr/>
    </dgm:pt>
    <dgm:pt modelId="{8F314647-B73B-4803-9E85-4D43926BF1ED}" type="pres">
      <dgm:prSet presAssocID="{8AEFA1B6-6E14-447C-8B94-A6DD9CBDD6D3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82FB40-E275-4A3C-B231-4F696ACC16AD}" type="pres">
      <dgm:prSet presAssocID="{8AEFA1B6-6E14-447C-8B94-A6DD9CBDD6D3}" presName="accent_3" presStyleCnt="0"/>
      <dgm:spPr/>
    </dgm:pt>
    <dgm:pt modelId="{709334C8-E599-4EB9-AE75-CCD44E0BE89B}" type="pres">
      <dgm:prSet presAssocID="{8AEFA1B6-6E14-447C-8B94-A6DD9CBDD6D3}" presName="accentRepeatNode" presStyleLbl="solidFgAcc1" presStyleIdx="2" presStyleCnt="7"/>
      <dgm:spPr/>
    </dgm:pt>
    <dgm:pt modelId="{2F79056E-838A-4240-9264-F901F9A7B96C}" type="pres">
      <dgm:prSet presAssocID="{0C961B7F-642F-4354-8AEE-DE5D3F827C35}" presName="text_4" presStyleLbl="node1" presStyleIdx="3" presStyleCnt="7" custFlipHor="1" custScaleX="99851" custLinFactNeighborX="-3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1B9570-DDF2-4F74-B060-64EA3057ED82}" type="pres">
      <dgm:prSet presAssocID="{0C961B7F-642F-4354-8AEE-DE5D3F827C35}" presName="accent_4" presStyleCnt="0"/>
      <dgm:spPr/>
    </dgm:pt>
    <dgm:pt modelId="{B86A2CA1-55A1-4E1B-91EF-FAF4B3B46626}" type="pres">
      <dgm:prSet presAssocID="{0C961B7F-642F-4354-8AEE-DE5D3F827C35}" presName="accentRepeatNode" presStyleLbl="solidFgAcc1" presStyleIdx="3" presStyleCnt="7"/>
      <dgm:spPr/>
    </dgm:pt>
    <dgm:pt modelId="{4602BD3C-F21A-4B05-B38D-B69A77888F17}" type="pres">
      <dgm:prSet presAssocID="{E5F28A95-3DF4-4D1C-AA00-782F325FC73C}" presName="text_5" presStyleLbl="node1" presStyleIdx="4" presStyleCnt="7" custLinFactNeighborX="136" custLinFactNeighborY="15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6BF627-A1BA-4CB8-958D-8ABC59F8312C}" type="pres">
      <dgm:prSet presAssocID="{E5F28A95-3DF4-4D1C-AA00-782F325FC73C}" presName="accent_5" presStyleCnt="0"/>
      <dgm:spPr/>
    </dgm:pt>
    <dgm:pt modelId="{F97A23BB-1522-44CD-A6CC-E4FEE82504D7}" type="pres">
      <dgm:prSet presAssocID="{E5F28A95-3DF4-4D1C-AA00-782F325FC73C}" presName="accentRepeatNode" presStyleLbl="solidFgAcc1" presStyleIdx="4" presStyleCnt="7"/>
      <dgm:spPr/>
    </dgm:pt>
    <dgm:pt modelId="{DDBDE965-D134-4CC3-B171-B0DE011BC2EA}" type="pres">
      <dgm:prSet presAssocID="{A0271E4B-ACDB-46E2-9CB8-70524113FE77}" presName="text_6" presStyleLbl="node1" presStyleIdx="5" presStyleCnt="7" custLinFactNeighborX="1551" custLinFactNeighborY="-8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DB954A-3C9A-4C60-AFC9-54C50C9DB8DB}" type="pres">
      <dgm:prSet presAssocID="{A0271E4B-ACDB-46E2-9CB8-70524113FE77}" presName="accent_6" presStyleCnt="0"/>
      <dgm:spPr/>
    </dgm:pt>
    <dgm:pt modelId="{1E941C1D-6604-4B74-9A70-C81AF1EC3FD9}" type="pres">
      <dgm:prSet presAssocID="{A0271E4B-ACDB-46E2-9CB8-70524113FE77}" presName="accentRepeatNode" presStyleLbl="solidFgAcc1" presStyleIdx="5" presStyleCnt="7"/>
      <dgm:spPr/>
    </dgm:pt>
    <dgm:pt modelId="{70973D82-A8BF-47CF-89F0-03D90A720BDC}" type="pres">
      <dgm:prSet presAssocID="{FD2714A5-6393-4BFB-8383-134AC385EFD5}" presName="text_7" presStyleLbl="node1" presStyleIdx="6" presStyleCnt="7" custLinFactNeighborX="1071" custLinFactNeighborY="-196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237C9F-65E1-4D9E-927A-17787B8BF432}" type="pres">
      <dgm:prSet presAssocID="{FD2714A5-6393-4BFB-8383-134AC385EFD5}" presName="accent_7" presStyleCnt="0"/>
      <dgm:spPr/>
    </dgm:pt>
    <dgm:pt modelId="{398E49CB-D294-4883-84DA-16620E710F39}" type="pres">
      <dgm:prSet presAssocID="{FD2714A5-6393-4BFB-8383-134AC385EFD5}" presName="accentRepeatNode" presStyleLbl="solidFgAcc1" presStyleIdx="6" presStyleCnt="7"/>
      <dgm:spPr/>
    </dgm:pt>
  </dgm:ptLst>
  <dgm:cxnLst>
    <dgm:cxn modelId="{863489AF-EFDB-4733-AD1B-505161E70525}" type="presOf" srcId="{5F76040F-C171-4138-9ACE-9A646387381B}" destId="{2443E7AF-A1FE-485A-8357-97AB2A380410}" srcOrd="0" destOrd="0" presId="urn:microsoft.com/office/officeart/2008/layout/VerticalCurvedList"/>
    <dgm:cxn modelId="{E1BD230A-FC27-46F7-B4F0-316168CD3C0C}" srcId="{5F76040F-C171-4138-9ACE-9A646387381B}" destId="{0C961B7F-642F-4354-8AEE-DE5D3F827C35}" srcOrd="3" destOrd="0" parTransId="{D6526A42-EF41-4F24-A61D-42E3D38BB3B2}" sibTransId="{A5286034-8D3A-404B-B986-19EAD69552BB}"/>
    <dgm:cxn modelId="{EAC55365-362F-4EE3-8556-60073995CF95}" type="presOf" srcId="{FF93CF59-A38B-4174-ACAD-7E86C2CA0DDE}" destId="{89824592-AF98-4CBF-B0D4-63CDDF1F90AC}" srcOrd="0" destOrd="0" presId="urn:microsoft.com/office/officeart/2008/layout/VerticalCurvedList"/>
    <dgm:cxn modelId="{45F17E68-A805-4C7D-827B-0C7FA9CA2C48}" srcId="{5F76040F-C171-4138-9ACE-9A646387381B}" destId="{64188419-8256-4C58-9CE9-CC78D4761FEB}" srcOrd="1" destOrd="0" parTransId="{E2B24A33-4A3F-4C37-A42B-1728311527DE}" sibTransId="{567894A6-509E-4892-8CC5-1FDFAC7149C5}"/>
    <dgm:cxn modelId="{C5256B98-365B-465F-9288-99C1CE275CD7}" srcId="{5F76040F-C171-4138-9ACE-9A646387381B}" destId="{A0271E4B-ACDB-46E2-9CB8-70524113FE77}" srcOrd="5" destOrd="0" parTransId="{3130BFA9-966A-44EE-A3B6-80A364513990}" sibTransId="{8EC7C393-6833-4149-B59E-65021AFEA08C}"/>
    <dgm:cxn modelId="{76B75305-A624-4DA6-8001-DC3212DE1BE4}" type="presOf" srcId="{E5F28A95-3DF4-4D1C-AA00-782F325FC73C}" destId="{4602BD3C-F21A-4B05-B38D-B69A77888F17}" srcOrd="0" destOrd="0" presId="urn:microsoft.com/office/officeart/2008/layout/VerticalCurvedList"/>
    <dgm:cxn modelId="{847BB46A-E081-4767-9DBD-132E60CFBD54}" type="presOf" srcId="{8AEFA1B6-6E14-447C-8B94-A6DD9CBDD6D3}" destId="{8F314647-B73B-4803-9E85-4D43926BF1ED}" srcOrd="0" destOrd="0" presId="urn:microsoft.com/office/officeart/2008/layout/VerticalCurvedList"/>
    <dgm:cxn modelId="{B80061B0-70DD-474C-9BAA-29D9E7C0188D}" srcId="{5F76040F-C171-4138-9ACE-9A646387381B}" destId="{FF93CF59-A38B-4174-ACAD-7E86C2CA0DDE}" srcOrd="0" destOrd="0" parTransId="{3AD0F914-D3AD-4BE9-9928-2D9A14D755CA}" sibTransId="{5B0455B1-E66F-43FB-AF08-C98284874B82}"/>
    <dgm:cxn modelId="{0AD2C9C7-4845-44F2-8FCF-1658DEC6BC52}" type="presOf" srcId="{A0271E4B-ACDB-46E2-9CB8-70524113FE77}" destId="{DDBDE965-D134-4CC3-B171-B0DE011BC2EA}" srcOrd="0" destOrd="0" presId="urn:microsoft.com/office/officeart/2008/layout/VerticalCurvedList"/>
    <dgm:cxn modelId="{9ACC93E3-3F2B-47E3-BAB1-E174AB336540}" type="presOf" srcId="{FD2714A5-6393-4BFB-8383-134AC385EFD5}" destId="{70973D82-A8BF-47CF-89F0-03D90A720BDC}" srcOrd="0" destOrd="0" presId="urn:microsoft.com/office/officeart/2008/layout/VerticalCurvedList"/>
    <dgm:cxn modelId="{35346EB6-BFD5-4AEC-8889-B4E140FC3A03}" srcId="{5F76040F-C171-4138-9ACE-9A646387381B}" destId="{8AEFA1B6-6E14-447C-8B94-A6DD9CBDD6D3}" srcOrd="2" destOrd="0" parTransId="{3C205CAA-764E-4CF1-9FF8-C8FAD0956B77}" sibTransId="{3D674AE4-2CA8-42C6-B4EB-CAB3EC7A1948}"/>
    <dgm:cxn modelId="{3CCA2A32-E68D-4A14-A4F8-9E8FA9D0B3B4}" type="presOf" srcId="{64188419-8256-4C58-9CE9-CC78D4761FEB}" destId="{45FFFD11-7F2E-4149-9196-64F07F13797A}" srcOrd="0" destOrd="0" presId="urn:microsoft.com/office/officeart/2008/layout/VerticalCurvedList"/>
    <dgm:cxn modelId="{D4552EDA-ED13-4379-B099-1931844E20B5}" type="presOf" srcId="{5B0455B1-E66F-43FB-AF08-C98284874B82}" destId="{37FB63DF-5C3C-498E-B442-66F41E3FA143}" srcOrd="0" destOrd="0" presId="urn:microsoft.com/office/officeart/2008/layout/VerticalCurvedList"/>
    <dgm:cxn modelId="{8F4CA07E-DE39-4B0F-9056-7B47CF5EAC63}" srcId="{5F76040F-C171-4138-9ACE-9A646387381B}" destId="{FD2714A5-6393-4BFB-8383-134AC385EFD5}" srcOrd="6" destOrd="0" parTransId="{8A7D530C-F2E2-4837-8F77-8822AFD8271F}" sibTransId="{FF2670FE-9043-471F-8335-E3639117FA5C}"/>
    <dgm:cxn modelId="{D26BBDE7-DB31-45CD-958B-86C3754AA30F}" srcId="{5F76040F-C171-4138-9ACE-9A646387381B}" destId="{69A52054-4AB9-4A60-93CC-CF70E43E82DE}" srcOrd="7" destOrd="0" parTransId="{0BCA9319-CA3F-4253-AD4A-7F58443D5114}" sibTransId="{DD8A0D95-7096-4670-95E3-14C586FB1C72}"/>
    <dgm:cxn modelId="{3E42C16C-888A-45C2-951C-B93B0F4FCAD8}" srcId="{5F76040F-C171-4138-9ACE-9A646387381B}" destId="{E5F28A95-3DF4-4D1C-AA00-782F325FC73C}" srcOrd="4" destOrd="0" parTransId="{EA536CF3-1E84-4653-A369-C3B900099BA2}" sibTransId="{75611778-D61A-4AD1-8525-F98253448DF5}"/>
    <dgm:cxn modelId="{D2D52EAD-992D-4AFC-8464-DD85632565D3}" type="presOf" srcId="{0C961B7F-642F-4354-8AEE-DE5D3F827C35}" destId="{2F79056E-838A-4240-9264-F901F9A7B96C}" srcOrd="0" destOrd="0" presId="urn:microsoft.com/office/officeart/2008/layout/VerticalCurvedList"/>
    <dgm:cxn modelId="{CF7A7DB3-EB65-4097-9680-ADEA7C46542B}" type="presParOf" srcId="{2443E7AF-A1FE-485A-8357-97AB2A380410}" destId="{B97C9279-9397-4BE0-9A37-EC915024F5DC}" srcOrd="0" destOrd="0" presId="urn:microsoft.com/office/officeart/2008/layout/VerticalCurvedList"/>
    <dgm:cxn modelId="{E7486673-84B0-4A16-80F8-5FC7F2F5AF1F}" type="presParOf" srcId="{B97C9279-9397-4BE0-9A37-EC915024F5DC}" destId="{8300A6F4-2FC1-4F70-901D-62BD946006E8}" srcOrd="0" destOrd="0" presId="urn:microsoft.com/office/officeart/2008/layout/VerticalCurvedList"/>
    <dgm:cxn modelId="{68D93363-A74D-4E49-B0D8-08AD3B874AEC}" type="presParOf" srcId="{8300A6F4-2FC1-4F70-901D-62BD946006E8}" destId="{24BADA1A-8A66-4771-8D5A-738833D80E85}" srcOrd="0" destOrd="0" presId="urn:microsoft.com/office/officeart/2008/layout/VerticalCurvedList"/>
    <dgm:cxn modelId="{0EA7BB6F-9845-4772-B325-EE9D2F30FE4C}" type="presParOf" srcId="{8300A6F4-2FC1-4F70-901D-62BD946006E8}" destId="{37FB63DF-5C3C-498E-B442-66F41E3FA143}" srcOrd="1" destOrd="0" presId="urn:microsoft.com/office/officeart/2008/layout/VerticalCurvedList"/>
    <dgm:cxn modelId="{C156A125-8BC1-4821-9E91-384BE8F586D9}" type="presParOf" srcId="{8300A6F4-2FC1-4F70-901D-62BD946006E8}" destId="{0BF4DC86-2B09-415C-BA11-0EF4139F93AE}" srcOrd="2" destOrd="0" presId="urn:microsoft.com/office/officeart/2008/layout/VerticalCurvedList"/>
    <dgm:cxn modelId="{35766400-C86B-4E73-8C80-8E89CBF0F8BC}" type="presParOf" srcId="{8300A6F4-2FC1-4F70-901D-62BD946006E8}" destId="{477F3027-980F-48E7-B296-A00EECC469EF}" srcOrd="3" destOrd="0" presId="urn:microsoft.com/office/officeart/2008/layout/VerticalCurvedList"/>
    <dgm:cxn modelId="{D60E8156-3E92-4E0E-BAB7-9EFE4BE5DD50}" type="presParOf" srcId="{B97C9279-9397-4BE0-9A37-EC915024F5DC}" destId="{89824592-AF98-4CBF-B0D4-63CDDF1F90AC}" srcOrd="1" destOrd="0" presId="urn:microsoft.com/office/officeart/2008/layout/VerticalCurvedList"/>
    <dgm:cxn modelId="{B641C56C-6656-4BC3-B23B-A67EB79CCD88}" type="presParOf" srcId="{B97C9279-9397-4BE0-9A37-EC915024F5DC}" destId="{AFF3FEA6-42BB-4176-ABC9-C32F15FBF64A}" srcOrd="2" destOrd="0" presId="urn:microsoft.com/office/officeart/2008/layout/VerticalCurvedList"/>
    <dgm:cxn modelId="{F082D98A-AE79-40D7-A110-F071D42E1FA0}" type="presParOf" srcId="{AFF3FEA6-42BB-4176-ABC9-C32F15FBF64A}" destId="{A77A15F8-0AEF-4DD9-92B8-29DDA54B5A38}" srcOrd="0" destOrd="0" presId="urn:microsoft.com/office/officeart/2008/layout/VerticalCurvedList"/>
    <dgm:cxn modelId="{1ED258C2-9326-49FA-9F80-CD628832D1A6}" type="presParOf" srcId="{B97C9279-9397-4BE0-9A37-EC915024F5DC}" destId="{45FFFD11-7F2E-4149-9196-64F07F13797A}" srcOrd="3" destOrd="0" presId="urn:microsoft.com/office/officeart/2008/layout/VerticalCurvedList"/>
    <dgm:cxn modelId="{D09DD90A-425C-42A0-BF31-D81956BDF88B}" type="presParOf" srcId="{B97C9279-9397-4BE0-9A37-EC915024F5DC}" destId="{AB8A600F-6961-4F06-8EF2-D1FA387C95F2}" srcOrd="4" destOrd="0" presId="urn:microsoft.com/office/officeart/2008/layout/VerticalCurvedList"/>
    <dgm:cxn modelId="{E4E8254C-CF35-4C83-9964-CEF65B82ED43}" type="presParOf" srcId="{AB8A600F-6961-4F06-8EF2-D1FA387C95F2}" destId="{ADC4E8E4-07F2-4AC1-80BF-8C6A7053D353}" srcOrd="0" destOrd="0" presId="urn:microsoft.com/office/officeart/2008/layout/VerticalCurvedList"/>
    <dgm:cxn modelId="{63F2AE7D-40C3-4BC7-AA0E-E09AC699A645}" type="presParOf" srcId="{B97C9279-9397-4BE0-9A37-EC915024F5DC}" destId="{8F314647-B73B-4803-9E85-4D43926BF1ED}" srcOrd="5" destOrd="0" presId="urn:microsoft.com/office/officeart/2008/layout/VerticalCurvedList"/>
    <dgm:cxn modelId="{98CB4760-6D3C-405C-BC94-B535B7DC4578}" type="presParOf" srcId="{B97C9279-9397-4BE0-9A37-EC915024F5DC}" destId="{A382FB40-E275-4A3C-B231-4F696ACC16AD}" srcOrd="6" destOrd="0" presId="urn:microsoft.com/office/officeart/2008/layout/VerticalCurvedList"/>
    <dgm:cxn modelId="{A8FA76D5-D355-4833-89BE-E97E78520888}" type="presParOf" srcId="{A382FB40-E275-4A3C-B231-4F696ACC16AD}" destId="{709334C8-E599-4EB9-AE75-CCD44E0BE89B}" srcOrd="0" destOrd="0" presId="urn:microsoft.com/office/officeart/2008/layout/VerticalCurvedList"/>
    <dgm:cxn modelId="{9E6E1CFF-4EC9-4C23-8B75-4270A15481E5}" type="presParOf" srcId="{B97C9279-9397-4BE0-9A37-EC915024F5DC}" destId="{2F79056E-838A-4240-9264-F901F9A7B96C}" srcOrd="7" destOrd="0" presId="urn:microsoft.com/office/officeart/2008/layout/VerticalCurvedList"/>
    <dgm:cxn modelId="{6FDAFC0D-ECE7-45B2-B69F-A1141CC537AC}" type="presParOf" srcId="{B97C9279-9397-4BE0-9A37-EC915024F5DC}" destId="{221B9570-DDF2-4F74-B060-64EA3057ED82}" srcOrd="8" destOrd="0" presId="urn:microsoft.com/office/officeart/2008/layout/VerticalCurvedList"/>
    <dgm:cxn modelId="{A0E70F21-D387-44BD-91FA-4B589EE050E8}" type="presParOf" srcId="{221B9570-DDF2-4F74-B060-64EA3057ED82}" destId="{B86A2CA1-55A1-4E1B-91EF-FAF4B3B46626}" srcOrd="0" destOrd="0" presId="urn:microsoft.com/office/officeart/2008/layout/VerticalCurvedList"/>
    <dgm:cxn modelId="{568F93B1-DE5E-4D7D-8A94-8F9CF467E380}" type="presParOf" srcId="{B97C9279-9397-4BE0-9A37-EC915024F5DC}" destId="{4602BD3C-F21A-4B05-B38D-B69A77888F17}" srcOrd="9" destOrd="0" presId="urn:microsoft.com/office/officeart/2008/layout/VerticalCurvedList"/>
    <dgm:cxn modelId="{E953F80A-5495-495B-A315-C9E5B0FCE848}" type="presParOf" srcId="{B97C9279-9397-4BE0-9A37-EC915024F5DC}" destId="{DB6BF627-A1BA-4CB8-958D-8ABC59F8312C}" srcOrd="10" destOrd="0" presId="urn:microsoft.com/office/officeart/2008/layout/VerticalCurvedList"/>
    <dgm:cxn modelId="{8F3F705B-49CF-41DA-8662-5BC3CEC3DE74}" type="presParOf" srcId="{DB6BF627-A1BA-4CB8-958D-8ABC59F8312C}" destId="{F97A23BB-1522-44CD-A6CC-E4FEE82504D7}" srcOrd="0" destOrd="0" presId="urn:microsoft.com/office/officeart/2008/layout/VerticalCurvedList"/>
    <dgm:cxn modelId="{5E83BFA5-0F7C-43CD-B4C7-C8AA79FCD1DC}" type="presParOf" srcId="{B97C9279-9397-4BE0-9A37-EC915024F5DC}" destId="{DDBDE965-D134-4CC3-B171-B0DE011BC2EA}" srcOrd="11" destOrd="0" presId="urn:microsoft.com/office/officeart/2008/layout/VerticalCurvedList"/>
    <dgm:cxn modelId="{21206D1A-6213-4201-9FD8-BEE0477218C1}" type="presParOf" srcId="{B97C9279-9397-4BE0-9A37-EC915024F5DC}" destId="{41DB954A-3C9A-4C60-AFC9-54C50C9DB8DB}" srcOrd="12" destOrd="0" presId="urn:microsoft.com/office/officeart/2008/layout/VerticalCurvedList"/>
    <dgm:cxn modelId="{B713A048-11BD-4357-BD1C-C40B0D1ECAB8}" type="presParOf" srcId="{41DB954A-3C9A-4C60-AFC9-54C50C9DB8DB}" destId="{1E941C1D-6604-4B74-9A70-C81AF1EC3FD9}" srcOrd="0" destOrd="0" presId="urn:microsoft.com/office/officeart/2008/layout/VerticalCurvedList"/>
    <dgm:cxn modelId="{977F2E79-14C4-4D37-A4F7-FC6F702C1B51}" type="presParOf" srcId="{B97C9279-9397-4BE0-9A37-EC915024F5DC}" destId="{70973D82-A8BF-47CF-89F0-03D90A720BDC}" srcOrd="13" destOrd="0" presId="urn:microsoft.com/office/officeart/2008/layout/VerticalCurvedList"/>
    <dgm:cxn modelId="{D3EF99B4-4903-4213-975C-F72A5692809D}" type="presParOf" srcId="{B97C9279-9397-4BE0-9A37-EC915024F5DC}" destId="{4E237C9F-65E1-4D9E-927A-17787B8BF432}" srcOrd="14" destOrd="0" presId="urn:microsoft.com/office/officeart/2008/layout/VerticalCurvedList"/>
    <dgm:cxn modelId="{13FBFC5D-9443-42CE-97B2-F74AE11875B3}" type="presParOf" srcId="{4E237C9F-65E1-4D9E-927A-17787B8BF432}" destId="{398E49CB-D294-4883-84DA-16620E710F3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FB63DF-5C3C-498E-B442-66F41E3FA143}">
      <dsp:nvSpPr>
        <dsp:cNvPr id="0" name=""/>
        <dsp:cNvSpPr/>
      </dsp:nvSpPr>
      <dsp:spPr>
        <a:xfrm>
          <a:off x="-5410752" y="-828935"/>
          <a:ext cx="6445869" cy="6445869"/>
        </a:xfrm>
        <a:prstGeom prst="blockArc">
          <a:avLst>
            <a:gd name="adj1" fmla="val 18900000"/>
            <a:gd name="adj2" fmla="val 2700000"/>
            <a:gd name="adj3" fmla="val 33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824592-AF98-4CBF-B0D4-63CDDF1F90AC}">
      <dsp:nvSpPr>
        <dsp:cNvPr id="0" name=""/>
        <dsp:cNvSpPr/>
      </dsp:nvSpPr>
      <dsp:spPr>
        <a:xfrm>
          <a:off x="335878" y="217662"/>
          <a:ext cx="8314825" cy="4351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38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" action="ppaction://hlinksldjump"/>
            </a:rPr>
            <a:t>СЛОВАРЬ</a:t>
          </a:r>
          <a:endParaRPr lang="en-US" sz="18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5878" y="217662"/>
        <a:ext cx="8314825" cy="435133"/>
      </dsp:txXfrm>
    </dsp:sp>
    <dsp:sp modelId="{A77A15F8-0AEF-4DD9-92B8-29DDA54B5A38}">
      <dsp:nvSpPr>
        <dsp:cNvPr id="0" name=""/>
        <dsp:cNvSpPr/>
      </dsp:nvSpPr>
      <dsp:spPr>
        <a:xfrm>
          <a:off x="63919" y="163270"/>
          <a:ext cx="543916" cy="5439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FFFD11-7F2E-4149-9196-64F07F13797A}">
      <dsp:nvSpPr>
        <dsp:cNvPr id="0" name=""/>
        <dsp:cNvSpPr/>
      </dsp:nvSpPr>
      <dsp:spPr>
        <a:xfrm>
          <a:off x="729930" y="870745"/>
          <a:ext cx="7920772" cy="4351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38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ПОТОКИ 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" action="ppaction://hlinksldjump"/>
            </a:rPr>
            <a:t>В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" action="ppaction://hlinksldjump"/>
            </a:rPr>
            <a:t>СТРАНУ</a:t>
          </a:r>
          <a:endParaRPr lang="ru-RU" sz="18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9930" y="870745"/>
        <a:ext cx="7920772" cy="435133"/>
      </dsp:txXfrm>
    </dsp:sp>
    <dsp:sp modelId="{ADC4E8E4-07F2-4AC1-80BF-8C6A7053D353}">
      <dsp:nvSpPr>
        <dsp:cNvPr id="0" name=""/>
        <dsp:cNvSpPr/>
      </dsp:nvSpPr>
      <dsp:spPr>
        <a:xfrm>
          <a:off x="457972" y="816353"/>
          <a:ext cx="543916" cy="5439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314647-B73B-4803-9E85-4D43926BF1ED}">
      <dsp:nvSpPr>
        <dsp:cNvPr id="0" name=""/>
        <dsp:cNvSpPr/>
      </dsp:nvSpPr>
      <dsp:spPr>
        <a:xfrm>
          <a:off x="945869" y="1523349"/>
          <a:ext cx="7704834" cy="4351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38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ПОТОКИ 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" action="ppaction://hlinksldjump"/>
            </a:rPr>
            <a:t>ИЗ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" action="ppaction://hlinksldjump"/>
            </a:rPr>
            <a:t>СТРАНЫ</a:t>
          </a:r>
          <a:endParaRPr lang="ru-RU" sz="18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45869" y="1523349"/>
        <a:ext cx="7704834" cy="435133"/>
      </dsp:txXfrm>
    </dsp:sp>
    <dsp:sp modelId="{709334C8-E599-4EB9-AE75-CCD44E0BE89B}">
      <dsp:nvSpPr>
        <dsp:cNvPr id="0" name=""/>
        <dsp:cNvSpPr/>
      </dsp:nvSpPr>
      <dsp:spPr>
        <a:xfrm>
          <a:off x="673910" y="1468957"/>
          <a:ext cx="543916" cy="5439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79056E-838A-4240-9264-F901F9A7B96C}">
      <dsp:nvSpPr>
        <dsp:cNvPr id="0" name=""/>
        <dsp:cNvSpPr/>
      </dsp:nvSpPr>
      <dsp:spPr>
        <a:xfrm flipH="1">
          <a:off x="995001" y="2176432"/>
          <a:ext cx="7624509" cy="4351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38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ПОТОКИ 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" action="ppaction://hlinksldjump"/>
            </a:rPr>
            <a:t>САЛЬДО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95001" y="2176432"/>
        <a:ext cx="7624509" cy="435133"/>
      </dsp:txXfrm>
    </dsp:sp>
    <dsp:sp modelId="{B86A2CA1-55A1-4E1B-91EF-FAF4B3B46626}">
      <dsp:nvSpPr>
        <dsp:cNvPr id="0" name=""/>
        <dsp:cNvSpPr/>
      </dsp:nvSpPr>
      <dsp:spPr>
        <a:xfrm>
          <a:off x="742857" y="2122040"/>
          <a:ext cx="543916" cy="5439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02BD3C-F21A-4B05-B38D-B69A77888F17}">
      <dsp:nvSpPr>
        <dsp:cNvPr id="0" name=""/>
        <dsp:cNvSpPr/>
      </dsp:nvSpPr>
      <dsp:spPr>
        <a:xfrm>
          <a:off x="956347" y="2899119"/>
          <a:ext cx="7704834" cy="4351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38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ЗАПАСЫ 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" action="ppaction://hlinksldjump"/>
            </a:rPr>
            <a:t>В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" action="ppaction://hlinksldjump"/>
            </a:rPr>
            <a:t>СТРАНУ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56347" y="2899119"/>
        <a:ext cx="7704834" cy="435133"/>
      </dsp:txXfrm>
    </dsp:sp>
    <dsp:sp modelId="{F97A23BB-1522-44CD-A6CC-E4FEE82504D7}">
      <dsp:nvSpPr>
        <dsp:cNvPr id="0" name=""/>
        <dsp:cNvSpPr/>
      </dsp:nvSpPr>
      <dsp:spPr>
        <a:xfrm>
          <a:off x="673910" y="2775123"/>
          <a:ext cx="543916" cy="5439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BDE965-D134-4CC3-B171-B0DE011BC2EA}">
      <dsp:nvSpPr>
        <dsp:cNvPr id="0" name=""/>
        <dsp:cNvSpPr/>
      </dsp:nvSpPr>
      <dsp:spPr>
        <a:xfrm>
          <a:off x="793850" y="3446817"/>
          <a:ext cx="7920772" cy="4351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38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ЗАПАСЫ 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" action="ppaction://hlinksldjump"/>
            </a:rPr>
            <a:t>ИЗ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" action="ppaction://hlinksldjump"/>
            </a:rPr>
            <a:t>СТРАНЫ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3850" y="3446817"/>
        <a:ext cx="7920772" cy="435133"/>
      </dsp:txXfrm>
    </dsp:sp>
    <dsp:sp modelId="{1E941C1D-6604-4B74-9A70-C81AF1EC3FD9}">
      <dsp:nvSpPr>
        <dsp:cNvPr id="0" name=""/>
        <dsp:cNvSpPr/>
      </dsp:nvSpPr>
      <dsp:spPr>
        <a:xfrm>
          <a:off x="457972" y="3427727"/>
          <a:ext cx="543916" cy="5439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973D82-A8BF-47CF-89F0-03D90A720BDC}">
      <dsp:nvSpPr>
        <dsp:cNvPr id="0" name=""/>
        <dsp:cNvSpPr/>
      </dsp:nvSpPr>
      <dsp:spPr>
        <a:xfrm>
          <a:off x="399797" y="4049703"/>
          <a:ext cx="8314825" cy="4351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38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ЗАПАСЫ 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" action="ppaction://hlinksldjump"/>
            </a:rPr>
            <a:t>МИП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9797" y="4049703"/>
        <a:ext cx="8314825" cy="435133"/>
      </dsp:txXfrm>
    </dsp:sp>
    <dsp:sp modelId="{398E49CB-D294-4883-84DA-16620E710F39}">
      <dsp:nvSpPr>
        <dsp:cNvPr id="0" name=""/>
        <dsp:cNvSpPr/>
      </dsp:nvSpPr>
      <dsp:spPr>
        <a:xfrm>
          <a:off x="63919" y="4080810"/>
          <a:ext cx="543916" cy="5439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981B8-0C0A-4717-BA18-6138CE7FF627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285338"/>
            <a:ext cx="2889938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285338"/>
            <a:ext cx="2889938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C3EA3-1733-4632-A8DB-FB40031CD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156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FA7F9-96BB-4AE9-94E1-7A366686EC8B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1222375"/>
            <a:ext cx="5862638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04616"/>
            <a:ext cx="5335270" cy="38492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5338"/>
            <a:ext cx="2889938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285338"/>
            <a:ext cx="2889938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9736A-3C6F-4F40-8CC5-FE2DC8997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500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401888" y="538163"/>
            <a:ext cx="4797425" cy="2698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B36C-5D34-4ADF-BCB6-C54DC317C0D9}" type="slidenum">
              <a:rPr lang="ru-RU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100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9736A-3C6F-4F40-8CC5-FE2DC899736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551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/>
          </p:nvPr>
        </p:nvSpPr>
        <p:spPr>
          <a:xfrm>
            <a:off x="3599723" y="1340769"/>
            <a:ext cx="8154955" cy="2520279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11691" y="5301208"/>
            <a:ext cx="8064896" cy="75193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A1560-3C52-4D4D-AD36-A26803C40F4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Picture 2" descr="C:\Users\polyakova\AppData\Local\Microsoft\Windows\Temporary Internet Files\Content.Outlook\ZCFZ6NUP\обложка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858781"/>
            <a:ext cx="2880320" cy="591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213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88E8-544F-4BF6-BF98-514D1DD39AE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3702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559C9-499E-4E99-A6DC-04BD3E03607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2919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/>
          </p:nvPr>
        </p:nvSpPr>
        <p:spPr>
          <a:xfrm>
            <a:off x="3599723" y="1340769"/>
            <a:ext cx="8154955" cy="2520279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11691" y="5301208"/>
            <a:ext cx="8064896" cy="75193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A1560-3C52-4D4D-AD36-A26803C40F4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Picture 2" descr="C:\Users\polyakova\AppData\Local\Microsoft\Windows\Temporary Internet Files\Content.Outlook\ZCFZ6NUP\обложка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858781"/>
            <a:ext cx="2880320" cy="591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752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5627" y="188640"/>
            <a:ext cx="8064896" cy="36004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BB34-0FCD-4340-892B-EDE1BD81C2A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5855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9"/>
            <a:ext cx="10363200" cy="1500188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5711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142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F802-DEA0-4231-96FA-048662F428D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2818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5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5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91BC-C948-4386-BB64-1EE4D4E78A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8068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5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13" indent="0">
              <a:buNone/>
              <a:defRPr sz="1900" b="1"/>
            </a:lvl2pPr>
            <a:lvl3pPr marL="914226" indent="0">
              <a:buNone/>
              <a:defRPr sz="1700" b="1"/>
            </a:lvl3pPr>
            <a:lvl4pPr marL="1371341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6" indent="0">
              <a:buNone/>
              <a:defRPr sz="1600" b="1"/>
            </a:lvl6pPr>
            <a:lvl7pPr marL="2742679" indent="0">
              <a:buNone/>
              <a:defRPr sz="1600" b="1"/>
            </a:lvl7pPr>
            <a:lvl8pPr marL="3199794" indent="0">
              <a:buNone/>
              <a:defRPr sz="1600" b="1"/>
            </a:lvl8pPr>
            <a:lvl9pPr marL="36569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81"/>
            <a:ext cx="5386917" cy="3951285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6"/>
            <a:ext cx="5389033" cy="639765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13" indent="0">
              <a:buNone/>
              <a:defRPr sz="1900" b="1"/>
            </a:lvl2pPr>
            <a:lvl3pPr marL="914226" indent="0">
              <a:buNone/>
              <a:defRPr sz="1700" b="1"/>
            </a:lvl3pPr>
            <a:lvl4pPr marL="1371341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6" indent="0">
              <a:buNone/>
              <a:defRPr sz="1600" b="1"/>
            </a:lvl6pPr>
            <a:lvl7pPr marL="2742679" indent="0">
              <a:buNone/>
              <a:defRPr sz="1600" b="1"/>
            </a:lvl7pPr>
            <a:lvl8pPr marL="3199794" indent="0">
              <a:buNone/>
              <a:defRPr sz="1600" b="1"/>
            </a:lvl8pPr>
            <a:lvl9pPr marL="36569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81"/>
            <a:ext cx="5389033" cy="3951285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9D77-93A5-474F-89CC-4094805AE24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5436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7FD2-2B76-4CFD-A872-6246B7737D0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106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5D7D-28CE-416E-BE9A-B2DECF69263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081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3"/>
            <a:ext cx="4011084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7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3" indent="0">
              <a:buNone/>
              <a:defRPr sz="1200"/>
            </a:lvl2pPr>
            <a:lvl3pPr marL="914226" indent="0">
              <a:buNone/>
              <a:defRPr sz="1000"/>
            </a:lvl3pPr>
            <a:lvl4pPr marL="1371341" indent="0">
              <a:buNone/>
              <a:defRPr sz="1000"/>
            </a:lvl4pPr>
            <a:lvl5pPr marL="1828453" indent="0">
              <a:buNone/>
              <a:defRPr sz="1000"/>
            </a:lvl5pPr>
            <a:lvl6pPr marL="2285566" indent="0">
              <a:buNone/>
              <a:defRPr sz="1000"/>
            </a:lvl6pPr>
            <a:lvl7pPr marL="2742679" indent="0">
              <a:buNone/>
              <a:defRPr sz="1000"/>
            </a:lvl7pPr>
            <a:lvl8pPr marL="3199794" indent="0">
              <a:buNone/>
              <a:defRPr sz="1000"/>
            </a:lvl8pPr>
            <a:lvl9pPr marL="36569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1662A-F9AF-4C8C-8F08-EF945A8EC3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2491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5627" y="188640"/>
            <a:ext cx="8064896" cy="36004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BB34-0FCD-4340-892B-EDE1BD81C2A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8574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3"/>
            <a:ext cx="73152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7113" indent="0">
              <a:buNone/>
              <a:defRPr sz="2700"/>
            </a:lvl2pPr>
            <a:lvl3pPr marL="914226" indent="0">
              <a:buNone/>
              <a:defRPr sz="2300"/>
            </a:lvl3pPr>
            <a:lvl4pPr marL="1371341" indent="0">
              <a:buNone/>
              <a:defRPr sz="1900"/>
            </a:lvl4pPr>
            <a:lvl5pPr marL="1828453" indent="0">
              <a:buNone/>
              <a:defRPr sz="1900"/>
            </a:lvl5pPr>
            <a:lvl6pPr marL="2285566" indent="0">
              <a:buNone/>
              <a:defRPr sz="1900"/>
            </a:lvl6pPr>
            <a:lvl7pPr marL="2742679" indent="0">
              <a:buNone/>
              <a:defRPr sz="1900"/>
            </a:lvl7pPr>
            <a:lvl8pPr marL="3199794" indent="0">
              <a:buNone/>
              <a:defRPr sz="1900"/>
            </a:lvl8pPr>
            <a:lvl9pPr marL="3656907" indent="0">
              <a:buNone/>
              <a:defRPr sz="19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13" indent="0">
              <a:buNone/>
              <a:defRPr sz="1200"/>
            </a:lvl2pPr>
            <a:lvl3pPr marL="914226" indent="0">
              <a:buNone/>
              <a:defRPr sz="1000"/>
            </a:lvl3pPr>
            <a:lvl4pPr marL="1371341" indent="0">
              <a:buNone/>
              <a:defRPr sz="1000"/>
            </a:lvl4pPr>
            <a:lvl5pPr marL="1828453" indent="0">
              <a:buNone/>
              <a:defRPr sz="1000"/>
            </a:lvl5pPr>
            <a:lvl6pPr marL="2285566" indent="0">
              <a:buNone/>
              <a:defRPr sz="1000"/>
            </a:lvl6pPr>
            <a:lvl7pPr marL="2742679" indent="0">
              <a:buNone/>
              <a:defRPr sz="1000"/>
            </a:lvl7pPr>
            <a:lvl8pPr marL="3199794" indent="0">
              <a:buNone/>
              <a:defRPr sz="1000"/>
            </a:lvl8pPr>
            <a:lvl9pPr marL="36569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7546-6BCA-4532-8A5D-AC579BD7BCF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8298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88E8-544F-4BF6-BF98-514D1DD39AE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85111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559C9-499E-4E99-A6DC-04BD3E03607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10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9"/>
            <a:ext cx="10363200" cy="1500188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5711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142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F802-DEA0-4231-96FA-048662F428D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590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5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5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91BC-C948-4386-BB64-1EE4D4E78A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9059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5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13" indent="0">
              <a:buNone/>
              <a:defRPr sz="1900" b="1"/>
            </a:lvl2pPr>
            <a:lvl3pPr marL="914226" indent="0">
              <a:buNone/>
              <a:defRPr sz="1700" b="1"/>
            </a:lvl3pPr>
            <a:lvl4pPr marL="1371341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6" indent="0">
              <a:buNone/>
              <a:defRPr sz="1600" b="1"/>
            </a:lvl6pPr>
            <a:lvl7pPr marL="2742679" indent="0">
              <a:buNone/>
              <a:defRPr sz="1600" b="1"/>
            </a:lvl7pPr>
            <a:lvl8pPr marL="3199794" indent="0">
              <a:buNone/>
              <a:defRPr sz="1600" b="1"/>
            </a:lvl8pPr>
            <a:lvl9pPr marL="36569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81"/>
            <a:ext cx="5386917" cy="3951285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6"/>
            <a:ext cx="5389033" cy="639765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13" indent="0">
              <a:buNone/>
              <a:defRPr sz="1900" b="1"/>
            </a:lvl2pPr>
            <a:lvl3pPr marL="914226" indent="0">
              <a:buNone/>
              <a:defRPr sz="1700" b="1"/>
            </a:lvl3pPr>
            <a:lvl4pPr marL="1371341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6" indent="0">
              <a:buNone/>
              <a:defRPr sz="1600" b="1"/>
            </a:lvl6pPr>
            <a:lvl7pPr marL="2742679" indent="0">
              <a:buNone/>
              <a:defRPr sz="1600" b="1"/>
            </a:lvl7pPr>
            <a:lvl8pPr marL="3199794" indent="0">
              <a:buNone/>
              <a:defRPr sz="1600" b="1"/>
            </a:lvl8pPr>
            <a:lvl9pPr marL="36569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81"/>
            <a:ext cx="5389033" cy="3951285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9D77-93A5-474F-89CC-4094805AE24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7714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7FD2-2B76-4CFD-A872-6246B7737D0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1190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5D7D-28CE-416E-BE9A-B2DECF69263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9944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3"/>
            <a:ext cx="4011084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7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3" indent="0">
              <a:buNone/>
              <a:defRPr sz="1200"/>
            </a:lvl2pPr>
            <a:lvl3pPr marL="914226" indent="0">
              <a:buNone/>
              <a:defRPr sz="1000"/>
            </a:lvl3pPr>
            <a:lvl4pPr marL="1371341" indent="0">
              <a:buNone/>
              <a:defRPr sz="1000"/>
            </a:lvl4pPr>
            <a:lvl5pPr marL="1828453" indent="0">
              <a:buNone/>
              <a:defRPr sz="1000"/>
            </a:lvl5pPr>
            <a:lvl6pPr marL="2285566" indent="0">
              <a:buNone/>
              <a:defRPr sz="1000"/>
            </a:lvl6pPr>
            <a:lvl7pPr marL="2742679" indent="0">
              <a:buNone/>
              <a:defRPr sz="1000"/>
            </a:lvl7pPr>
            <a:lvl8pPr marL="3199794" indent="0">
              <a:buNone/>
              <a:defRPr sz="1000"/>
            </a:lvl8pPr>
            <a:lvl9pPr marL="36569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1662A-F9AF-4C8C-8F08-EF945A8EC3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4418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3"/>
            <a:ext cx="73152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7113" indent="0">
              <a:buNone/>
              <a:defRPr sz="2700"/>
            </a:lvl2pPr>
            <a:lvl3pPr marL="914226" indent="0">
              <a:buNone/>
              <a:defRPr sz="2300"/>
            </a:lvl3pPr>
            <a:lvl4pPr marL="1371341" indent="0">
              <a:buNone/>
              <a:defRPr sz="1900"/>
            </a:lvl4pPr>
            <a:lvl5pPr marL="1828453" indent="0">
              <a:buNone/>
              <a:defRPr sz="1900"/>
            </a:lvl5pPr>
            <a:lvl6pPr marL="2285566" indent="0">
              <a:buNone/>
              <a:defRPr sz="1900"/>
            </a:lvl6pPr>
            <a:lvl7pPr marL="2742679" indent="0">
              <a:buNone/>
              <a:defRPr sz="1900"/>
            </a:lvl7pPr>
            <a:lvl8pPr marL="3199794" indent="0">
              <a:buNone/>
              <a:defRPr sz="1900"/>
            </a:lvl8pPr>
            <a:lvl9pPr marL="3656907" indent="0">
              <a:buNone/>
              <a:defRPr sz="19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13" indent="0">
              <a:buNone/>
              <a:defRPr sz="1200"/>
            </a:lvl2pPr>
            <a:lvl3pPr marL="914226" indent="0">
              <a:buNone/>
              <a:defRPr sz="1000"/>
            </a:lvl3pPr>
            <a:lvl4pPr marL="1371341" indent="0">
              <a:buNone/>
              <a:defRPr sz="1000"/>
            </a:lvl4pPr>
            <a:lvl5pPr marL="1828453" indent="0">
              <a:buNone/>
              <a:defRPr sz="1000"/>
            </a:lvl5pPr>
            <a:lvl6pPr marL="2285566" indent="0">
              <a:buNone/>
              <a:defRPr sz="1000"/>
            </a:lvl6pPr>
            <a:lvl7pPr marL="2742679" indent="0">
              <a:buNone/>
              <a:defRPr sz="1000"/>
            </a:lvl7pPr>
            <a:lvl8pPr marL="3199794" indent="0">
              <a:buNone/>
              <a:defRPr sz="1000"/>
            </a:lvl8pPr>
            <a:lvl9pPr marL="36569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7546-6BCA-4532-8A5D-AC579BD7BCF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0565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" y="0"/>
            <a:ext cx="12206170" cy="68580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980729"/>
            <a:ext cx="11247040" cy="5145437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60"/>
            <a:ext cx="2844800" cy="365123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26"/>
            <a:fld id="{99C60BCC-D4CF-4721-A435-D77C73ECDA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26"/>
              <a:t>18.12.2025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60"/>
            <a:ext cx="3860800" cy="365123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26"/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60"/>
            <a:ext cx="3119040" cy="365123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800">
                <a:solidFill>
                  <a:srgbClr val="002060"/>
                </a:solidFill>
              </a:defRPr>
            </a:lvl1pPr>
          </a:lstStyle>
          <a:p>
            <a:pPr defTabSz="914226"/>
            <a:fld id="{B19B0651-EE4F-4900-A07F-96A6BFA9D0F0}" type="slidenum">
              <a:rPr lang="ru-RU" smtClean="0"/>
              <a:pPr defTabSz="914226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5627" y="72008"/>
            <a:ext cx="8064896" cy="476672"/>
          </a:xfrm>
          <a:prstGeom prst="rect">
            <a:avLst/>
          </a:prstGeom>
        </p:spPr>
        <p:txBody>
          <a:bodyPr vert="horz" lIns="91422" tIns="45711" rIns="91422" bIns="45711" rtlCol="0" anchor="ctr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49723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226" rtl="0" eaLnBrk="1" latinLnBrk="0" hangingPunct="1">
        <a:spcBef>
          <a:spcPct val="0"/>
        </a:spcBef>
        <a:buNone/>
        <a:defRPr sz="2400" b="1" kern="1200">
          <a:solidFill>
            <a:srgbClr val="0020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835" indent="-342835" algn="l" defTabSz="9142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809" indent="-285697" algn="l" defTabSz="914226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784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99897" indent="-228556" algn="l" defTabSz="914226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010" indent="-228556" algn="l" defTabSz="914226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123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8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51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63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1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3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6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9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4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7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" y="0"/>
            <a:ext cx="12206170" cy="68580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980729"/>
            <a:ext cx="11247040" cy="5145437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60"/>
            <a:ext cx="2844800" cy="365123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26"/>
            <a:fld id="{99C60BCC-D4CF-4721-A435-D77C73ECDA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26"/>
              <a:t>18.12.2025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60"/>
            <a:ext cx="3860800" cy="365123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26"/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60"/>
            <a:ext cx="3119040" cy="365123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800">
                <a:solidFill>
                  <a:srgbClr val="002060"/>
                </a:solidFill>
              </a:defRPr>
            </a:lvl1pPr>
          </a:lstStyle>
          <a:p>
            <a:pPr defTabSz="914226"/>
            <a:fld id="{B19B0651-EE4F-4900-A07F-96A6BFA9D0F0}" type="slidenum">
              <a:rPr lang="ru-RU" smtClean="0"/>
              <a:pPr defTabSz="914226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5627" y="72008"/>
            <a:ext cx="8064896" cy="476672"/>
          </a:xfrm>
          <a:prstGeom prst="rect">
            <a:avLst/>
          </a:prstGeom>
        </p:spPr>
        <p:txBody>
          <a:bodyPr vert="horz" lIns="91422" tIns="45711" rIns="91422" bIns="45711" rtlCol="0" anchor="ctr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9390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226" rtl="0" eaLnBrk="1" latinLnBrk="0" hangingPunct="1">
        <a:spcBef>
          <a:spcPct val="0"/>
        </a:spcBef>
        <a:buNone/>
        <a:defRPr sz="2400" b="1" kern="1200">
          <a:solidFill>
            <a:srgbClr val="0020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835" indent="-342835" algn="l" defTabSz="9142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809" indent="-285697" algn="l" defTabSz="914226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784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99897" indent="-228556" algn="l" defTabSz="914226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010" indent="-228556" algn="l" defTabSz="914226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123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8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51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63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1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3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6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9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4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7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slide" Target="slide1.xml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7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7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7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7.xml"/><Relationship Id="rId6" Type="http://schemas.openxmlformats.org/officeDocument/2006/relationships/chart" Target="../charts/chart25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7.xml"/><Relationship Id="rId6" Type="http://schemas.openxmlformats.org/officeDocument/2006/relationships/chart" Target="../charts/chart30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бъект 2"/>
          <p:cNvSpPr>
            <a:spLocks noGrp="1"/>
          </p:cNvSpPr>
          <p:nvPr/>
        </p:nvSpPr>
        <p:spPr>
          <a:xfrm>
            <a:off x="6456040" y="6172200"/>
            <a:ext cx="1512168" cy="337457"/>
          </a:xfrm>
          <a:prstGeom prst="rect">
            <a:avLst/>
          </a:prstGeom>
        </p:spPr>
        <p:txBody>
          <a:bodyPr vert="horz" lIns="91422" tIns="45711" rIns="91422" bIns="45711" rtlCol="0">
            <a:noAutofit/>
          </a:bodyPr>
          <a:lstStyle>
            <a:lvl1pPr marL="342835" indent="-342835" algn="l" defTabSz="9142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809" indent="-285697" algn="l" defTabSz="91422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784" indent="-228556" algn="l" defTabSz="9142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99897" indent="-228556" algn="l" defTabSz="91422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010" indent="-228556" algn="l" defTabSz="91422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123" indent="-228556" algn="l" defTabSz="9142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38" indent="-228556" algn="l" defTabSz="9142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51" indent="-228556" algn="l" defTabSz="9142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63" indent="-228556" algn="l" defTabSz="9142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endParaRPr lang="ru-RU" sz="1400" dirty="0"/>
          </a:p>
        </p:txBody>
      </p:sp>
      <p:sp>
        <p:nvSpPr>
          <p:cNvPr id="17" name="Объект 2"/>
          <p:cNvSpPr>
            <a:spLocks noGrp="1"/>
          </p:cNvSpPr>
          <p:nvPr/>
        </p:nvSpPr>
        <p:spPr>
          <a:xfrm>
            <a:off x="8572737" y="4467019"/>
            <a:ext cx="3384376" cy="1368152"/>
          </a:xfrm>
          <a:prstGeom prst="rect">
            <a:avLst/>
          </a:prstGeom>
        </p:spPr>
        <p:txBody>
          <a:bodyPr vert="horz" lIns="91422" tIns="45711" rIns="91422" bIns="45711" rtlCol="0">
            <a:noAutofit/>
          </a:bodyPr>
          <a:lstStyle>
            <a:lvl1pPr marL="342835" indent="-342835" algn="l" defTabSz="9142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809" indent="-285697" algn="l" defTabSz="91422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784" indent="-228556" algn="l" defTabSz="9142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99897" indent="-228556" algn="l" defTabSz="91422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010" indent="-228556" algn="l" defTabSz="91422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123" indent="-228556" algn="l" defTabSz="9142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38" indent="-228556" algn="l" defTabSz="9142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51" indent="-228556" algn="l" defTabSz="9142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63" indent="-228556" algn="l" defTabSz="9142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0946825" y="2588749"/>
            <a:ext cx="333751" cy="48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26"/>
            <a:endParaRPr lang="ru-RU" sz="17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12224" y="4797152"/>
            <a:ext cx="457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26"/>
            <a:endParaRPr lang="ru-RU" sz="1700" dirty="0">
              <a:solidFill>
                <a:prstClr val="black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52271358"/>
              </p:ext>
            </p:extLst>
          </p:nvPr>
        </p:nvGraphicFramePr>
        <p:xfrm>
          <a:off x="3317357" y="1350335"/>
          <a:ext cx="8714623" cy="4787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87486" y="-10885"/>
            <a:ext cx="7043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ПРЯМЫЕ ИНОСТРАННЫЕ ИНВЕСТИЦИИ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СТРАНЫ МИРА , СТРАНЫ ЕАЭС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94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9160" y="188640"/>
            <a:ext cx="2996698" cy="360040"/>
          </a:xfrm>
        </p:spPr>
        <p:txBody>
          <a:bodyPr/>
          <a:lstStyle/>
          <a:p>
            <a:pPr algn="ctr"/>
            <a:r>
              <a:rPr lang="ru-RU" dirty="0" smtClean="0"/>
              <a:t>СЛОВАРЬ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771" y="1066799"/>
            <a:ext cx="11342915" cy="5654683"/>
          </a:xfrm>
        </p:spPr>
        <p:txBody>
          <a:bodyPr>
            <a:normAutofit fontScale="92500" lnSpcReduction="10000"/>
          </a:bodyPr>
          <a:lstStyle/>
          <a:p>
            <a:pPr marL="0" lvl="0" indent="431800" algn="just" defTabSz="91440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5490845" algn="l"/>
              </a:tabLst>
            </a:pPr>
            <a:r>
              <a:rPr lang="ru-RU" sz="1700" b="1" dirty="0">
                <a:ea typeface="Calibri" panose="020F0502020204030204" pitchFamily="34" charset="0"/>
              </a:rPr>
              <a:t>Прямые </a:t>
            </a:r>
            <a:r>
              <a:rPr lang="ru-RU" sz="1700" b="1" dirty="0" smtClean="0">
                <a:ea typeface="Calibri" panose="020F0502020204030204" pitchFamily="34" charset="0"/>
              </a:rPr>
              <a:t>иностранные инвестиции</a:t>
            </a:r>
            <a:r>
              <a:rPr lang="ru-RU" sz="1700" dirty="0">
                <a:ea typeface="Calibri" panose="020F0502020204030204" pitchFamily="34" charset="0"/>
              </a:rPr>
              <a:t> </a:t>
            </a:r>
            <a:r>
              <a:rPr lang="ru-RU" sz="1700" b="1" dirty="0" smtClean="0">
                <a:ea typeface="Calibri" panose="020F0502020204030204" pitchFamily="34" charset="0"/>
              </a:rPr>
              <a:t>(ПИИ) </a:t>
            </a:r>
            <a:r>
              <a:rPr lang="ru-RU" sz="1700" dirty="0" smtClean="0">
                <a:solidFill>
                  <a:prstClr val="black"/>
                </a:solidFill>
                <a:ea typeface="Calibri" panose="020F0502020204030204" pitchFamily="34" charset="0"/>
              </a:rPr>
              <a:t>– </a:t>
            </a:r>
            <a:r>
              <a:rPr lang="ru-RU" sz="1700" dirty="0">
                <a:solidFill>
                  <a:prstClr val="black"/>
                </a:solidFill>
                <a:ea typeface="Calibri" panose="020F0502020204030204" pitchFamily="34" charset="0"/>
              </a:rPr>
              <a:t>категория трансграничных инвестиций, при которой резидент одной страны осуществляет контроль или имеет значительную степень влияния на управление предприятием, являющимся резидентом другой </a:t>
            </a:r>
            <a:r>
              <a:rPr lang="ru-RU" sz="1700" dirty="0" smtClean="0">
                <a:solidFill>
                  <a:prstClr val="black"/>
                </a:solidFill>
                <a:ea typeface="Calibri" panose="020F0502020204030204" pitchFamily="34" charset="0"/>
              </a:rPr>
              <a:t>стран. </a:t>
            </a:r>
            <a:r>
              <a:rPr lang="ru-RU" sz="1700" dirty="0" smtClean="0">
                <a:solidFill>
                  <a:schemeClr val="tx1"/>
                </a:solidFill>
                <a:ea typeface="Calibri" panose="020F0502020204030204" pitchFamily="34" charset="0"/>
              </a:rPr>
              <a:t>Объем ПИИ за период отражают </a:t>
            </a:r>
            <a:r>
              <a:rPr lang="ru-RU" sz="1700" b="1" dirty="0" smtClean="0">
                <a:ea typeface="Calibri" panose="020F0502020204030204" pitchFamily="34" charset="0"/>
              </a:rPr>
              <a:t>потоки</a:t>
            </a:r>
            <a:r>
              <a:rPr lang="ru-RU" sz="1700" dirty="0" smtClean="0">
                <a:solidFill>
                  <a:schemeClr val="tx1"/>
                </a:solidFill>
                <a:ea typeface="Calibri" panose="020F0502020204030204" pitchFamily="34" charset="0"/>
              </a:rPr>
              <a:t>, на дату – </a:t>
            </a:r>
            <a:r>
              <a:rPr lang="ru-RU" sz="1700" b="1" dirty="0" smtClean="0">
                <a:ea typeface="Calibri" panose="020F0502020204030204" pitchFamily="34" charset="0"/>
              </a:rPr>
              <a:t>запасы</a:t>
            </a:r>
            <a:r>
              <a:rPr lang="ru-RU" sz="1700" dirty="0">
                <a:solidFill>
                  <a:schemeClr val="tx1"/>
                </a:solidFill>
                <a:ea typeface="Calibri" panose="020F0502020204030204" pitchFamily="34" charset="0"/>
              </a:rPr>
              <a:t> </a:t>
            </a:r>
            <a:r>
              <a:rPr lang="ru-RU" sz="1700" dirty="0" smtClean="0">
                <a:solidFill>
                  <a:schemeClr val="tx1"/>
                </a:solidFill>
                <a:ea typeface="Calibri" panose="020F0502020204030204" pitchFamily="34" charset="0"/>
              </a:rPr>
              <a:t>(обязательства или активы).</a:t>
            </a:r>
          </a:p>
          <a:p>
            <a:pPr marL="0" lvl="0" indent="431800" algn="just" defTabSz="91440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5490845" algn="l"/>
              </a:tabLst>
            </a:pPr>
            <a:r>
              <a:rPr lang="ru-RU" sz="1700" b="1" dirty="0" smtClean="0">
                <a:ea typeface="Calibri" panose="020F0502020204030204" pitchFamily="34" charset="0"/>
              </a:rPr>
              <a:t>ПИИ </a:t>
            </a:r>
            <a:r>
              <a:rPr lang="ru-RU" sz="1700" b="1" dirty="0">
                <a:ea typeface="Calibri" panose="020F0502020204030204" pitchFamily="34" charset="0"/>
              </a:rPr>
              <a:t>из страны </a:t>
            </a:r>
            <a:r>
              <a:rPr lang="ru-RU" sz="1700" dirty="0">
                <a:solidFill>
                  <a:prstClr val="black"/>
                </a:solidFill>
                <a:ea typeface="Calibri" panose="020F0502020204030204" pitchFamily="34" charset="0"/>
              </a:rPr>
              <a:t>–</a:t>
            </a:r>
            <a:r>
              <a:rPr lang="en-US" sz="17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ru-RU" sz="1700" dirty="0">
                <a:solidFill>
                  <a:prstClr val="black"/>
                </a:solidFill>
                <a:ea typeface="Calibri" panose="020F0502020204030204" pitchFamily="34" charset="0"/>
              </a:rPr>
              <a:t>чистое приобретение </a:t>
            </a:r>
            <a:r>
              <a:rPr lang="ru-RU" sz="1700" dirty="0" smtClean="0">
                <a:solidFill>
                  <a:prstClr val="black"/>
                </a:solidFill>
                <a:ea typeface="Calibri" panose="020F0502020204030204" pitchFamily="34" charset="0"/>
              </a:rPr>
              <a:t>резидентом финансовых </a:t>
            </a:r>
            <a:r>
              <a:rPr lang="ru-RU" sz="1700" dirty="0">
                <a:solidFill>
                  <a:prstClr val="black"/>
                </a:solidFill>
                <a:ea typeface="Calibri" panose="020F0502020204030204" pitchFamily="34" charset="0"/>
              </a:rPr>
              <a:t>активов </a:t>
            </a:r>
            <a:r>
              <a:rPr lang="ru-RU" sz="1700" dirty="0" smtClean="0">
                <a:solidFill>
                  <a:prstClr val="black"/>
                </a:solidFill>
                <a:ea typeface="Calibri" panose="020F0502020204030204" pitchFamily="34" charset="0"/>
              </a:rPr>
              <a:t>нерезидента, </a:t>
            </a:r>
            <a:r>
              <a:rPr lang="ru-RU" sz="1700" dirty="0">
                <a:solidFill>
                  <a:prstClr val="black"/>
                </a:solidFill>
                <a:ea typeface="Calibri" panose="020F0502020204030204" pitchFamily="34" charset="0"/>
              </a:rPr>
              <a:t>отражающее агрегирование всех дебетовых и кредитовых проводок по конкретному активу</a:t>
            </a:r>
            <a:r>
              <a:rPr lang="ru-RU" sz="1700" dirty="0" smtClean="0">
                <a:solidFill>
                  <a:prstClr val="black"/>
                </a:solidFill>
                <a:ea typeface="Calibri" panose="020F0502020204030204" pitchFamily="34" charset="0"/>
              </a:rPr>
              <a:t>.</a:t>
            </a:r>
          </a:p>
          <a:p>
            <a:pPr marL="0" lvl="0" indent="431800" algn="just" defTabSz="91440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5490845" algn="l"/>
              </a:tabLst>
            </a:pPr>
            <a:r>
              <a:rPr lang="ru-RU" sz="1700" b="1" dirty="0" smtClean="0">
                <a:ea typeface="Calibri" panose="020F0502020204030204" pitchFamily="34" charset="0"/>
              </a:rPr>
              <a:t>ПИИ </a:t>
            </a:r>
            <a:r>
              <a:rPr lang="ru-RU" sz="1700" b="1" dirty="0">
                <a:ea typeface="Calibri" panose="020F0502020204030204" pitchFamily="34" charset="0"/>
              </a:rPr>
              <a:t>в страну </a:t>
            </a:r>
            <a:r>
              <a:rPr lang="ru-RU" sz="1700" dirty="0">
                <a:solidFill>
                  <a:prstClr val="black"/>
                </a:solidFill>
                <a:ea typeface="Calibri" panose="020F0502020204030204" pitchFamily="34" charset="0"/>
              </a:rPr>
              <a:t>– чистое принятие </a:t>
            </a:r>
            <a:r>
              <a:rPr lang="ru-RU" sz="1700" dirty="0" smtClean="0">
                <a:solidFill>
                  <a:prstClr val="black"/>
                </a:solidFill>
                <a:ea typeface="Calibri" panose="020F0502020204030204" pitchFamily="34" charset="0"/>
              </a:rPr>
              <a:t>резидентом обязательств нерезидента, </a:t>
            </a:r>
            <a:r>
              <a:rPr lang="ru-RU" sz="1700" dirty="0">
                <a:solidFill>
                  <a:prstClr val="black"/>
                </a:solidFill>
                <a:ea typeface="Calibri" panose="020F0502020204030204" pitchFamily="34" charset="0"/>
              </a:rPr>
              <a:t>отражающее агрегирование всех дебетовых и кредитовых проводок по конкретному обязательству</a:t>
            </a:r>
            <a:r>
              <a:rPr lang="ru-RU" sz="1700" dirty="0" smtClean="0">
                <a:solidFill>
                  <a:prstClr val="black"/>
                </a:solidFill>
                <a:ea typeface="Calibri" panose="020F0502020204030204" pitchFamily="34" charset="0"/>
              </a:rPr>
              <a:t>.</a:t>
            </a:r>
          </a:p>
          <a:p>
            <a:pPr marL="0" lvl="0" indent="450215" algn="just" defTabSz="91440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700" b="1" dirty="0" smtClean="0">
                <a:ea typeface="Calibri" panose="020F0502020204030204" pitchFamily="34" charset="0"/>
              </a:rPr>
              <a:t>Взаимные ПИИ (ПИИ из стран ЕАЭС)</a:t>
            </a:r>
            <a:r>
              <a:rPr lang="ru-RU" sz="1700" dirty="0" smtClean="0">
                <a:ea typeface="Calibri" panose="020F0502020204030204" pitchFamily="34" charset="0"/>
              </a:rPr>
              <a:t> </a:t>
            </a:r>
            <a:r>
              <a:rPr lang="ru-RU" sz="1700" dirty="0">
                <a:solidFill>
                  <a:prstClr val="black"/>
                </a:solidFill>
                <a:ea typeface="Calibri" panose="020F0502020204030204" pitchFamily="34" charset="0"/>
              </a:rPr>
              <a:t>– обязательства на чистой основе по иностранным прямым инвестициям между государствами – членами ЕАЭС. Для каждого государства-члена взаимные инвестиции - сумма обязательств перед другими государствами-членами, в целом по Союзу – сумма взаимных прямых инвестиций всех государств-членов</a:t>
            </a:r>
            <a:r>
              <a:rPr lang="ru-RU" sz="1700" dirty="0" smtClean="0">
                <a:solidFill>
                  <a:prstClr val="black"/>
                </a:solidFill>
                <a:ea typeface="Calibri" panose="020F0502020204030204" pitchFamily="34" charset="0"/>
              </a:rPr>
              <a:t>.</a:t>
            </a:r>
          </a:p>
          <a:p>
            <a:pPr marL="0" lvl="0" indent="431800" algn="just" defTabSz="914400">
              <a:lnSpc>
                <a:spcPct val="125000"/>
              </a:lnSpc>
              <a:spcBef>
                <a:spcPts val="0"/>
              </a:spcBef>
              <a:buNone/>
              <a:tabLst>
                <a:tab pos="5490845" algn="l"/>
              </a:tabLst>
            </a:pPr>
            <a:r>
              <a:rPr lang="ru-RU" sz="1700" b="1" dirty="0" smtClean="0">
                <a:ea typeface="Calibri" panose="020F0502020204030204" pitchFamily="34" charset="0"/>
              </a:rPr>
              <a:t>Международная </a:t>
            </a:r>
            <a:r>
              <a:rPr lang="ru-RU" sz="1700" b="1" dirty="0">
                <a:ea typeface="Calibri" panose="020F0502020204030204" pitchFamily="34" charset="0"/>
              </a:rPr>
              <a:t>инвестиционная позиция (МИП)</a:t>
            </a:r>
            <a:r>
              <a:rPr lang="ru-RU" sz="1700" dirty="0">
                <a:ea typeface="Calibri" panose="020F0502020204030204" pitchFamily="34" charset="0"/>
              </a:rPr>
              <a:t> </a:t>
            </a:r>
            <a:r>
              <a:rPr lang="ru-RU" sz="1700" dirty="0">
                <a:solidFill>
                  <a:prstClr val="black"/>
                </a:solidFill>
                <a:ea typeface="Calibri" panose="020F0502020204030204" pitchFamily="34" charset="0"/>
              </a:rPr>
              <a:t>–</a:t>
            </a:r>
            <a:r>
              <a:rPr lang="en-US" sz="1700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ru-RU" sz="1700" dirty="0">
                <a:solidFill>
                  <a:prstClr val="black"/>
                </a:solidFill>
                <a:ea typeface="Calibri" panose="020F0502020204030204" pitchFamily="34" charset="0"/>
              </a:rPr>
              <a:t>статистический отчет, отражающий на определенный момент времени стоимость и структуру: а)</a:t>
            </a:r>
            <a:r>
              <a:rPr lang="en-US" sz="1700" dirty="0">
                <a:solidFill>
                  <a:prstClr val="black"/>
                </a:solidFill>
                <a:ea typeface="Calibri" panose="020F0502020204030204" pitchFamily="34" charset="0"/>
              </a:rPr>
              <a:t> </a:t>
            </a:r>
            <a:r>
              <a:rPr lang="ru-RU" sz="1700" dirty="0">
                <a:solidFill>
                  <a:prstClr val="black"/>
                </a:solidFill>
                <a:ea typeface="Calibri" panose="020F0502020204030204" pitchFamily="34" charset="0"/>
              </a:rPr>
              <a:t>финансовых активов резидентов страны, представляющих собой требования к нерезидентам, и золото в слитках, служащее резервными активами; б) обязательства резидентов страны перед нерезидентами. </a:t>
            </a:r>
          </a:p>
          <a:p>
            <a:pPr marL="0" lvl="0" indent="431800" algn="just" defTabSz="91440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5490845" algn="l"/>
              </a:tabLst>
            </a:pPr>
            <a:r>
              <a:rPr lang="ru-RU" sz="1700" dirty="0">
                <a:solidFill>
                  <a:prstClr val="black"/>
                </a:solidFill>
                <a:ea typeface="Calibri" panose="020F0502020204030204" pitchFamily="34" charset="0"/>
              </a:rPr>
              <a:t>Разница между активами и обязательствами представляет собой чистую МИП страны, составляющую либо чистое требование, либо чистое обязательство в отношении остального мира</a:t>
            </a:r>
            <a:r>
              <a:rPr lang="ru-RU" sz="1700" dirty="0" smtClean="0">
                <a:solidFill>
                  <a:prstClr val="black"/>
                </a:solidFill>
                <a:ea typeface="Calibri" panose="020F0502020204030204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904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2885" y="72008"/>
            <a:ext cx="2977244" cy="602906"/>
          </a:xfrm>
        </p:spPr>
        <p:txBody>
          <a:bodyPr/>
          <a:lstStyle/>
          <a:p>
            <a:pPr algn="ctr"/>
            <a:r>
              <a:rPr lang="ru-RU" sz="1800" dirty="0" smtClean="0"/>
              <a:t>ПИИ в страну, потоки 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b="0" dirty="0" smtClean="0"/>
              <a:t>(</a:t>
            </a:r>
            <a:r>
              <a:rPr lang="en-US" sz="1800" b="0" dirty="0" smtClean="0"/>
              <a:t>$</a:t>
            </a:r>
            <a:r>
              <a:rPr lang="ru-RU" sz="1800" b="0" dirty="0" smtClean="0"/>
              <a:t> млн.)</a:t>
            </a:r>
            <a:endParaRPr lang="ru-RU" sz="1800" b="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265913" y="6358455"/>
            <a:ext cx="481693" cy="365123"/>
          </a:xfrm>
          <a:prstGeom prst="actionButtonHom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tx2">
                <a:lumMod val="40000"/>
                <a:lumOff val="60000"/>
                <a:alpha val="40000"/>
              </a:scheme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9482620"/>
              </p:ext>
            </p:extLst>
          </p:nvPr>
        </p:nvGraphicFramePr>
        <p:xfrm>
          <a:off x="105740" y="876300"/>
          <a:ext cx="3766345" cy="211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1243599"/>
              </p:ext>
            </p:extLst>
          </p:nvPr>
        </p:nvGraphicFramePr>
        <p:xfrm>
          <a:off x="3962400" y="876301"/>
          <a:ext cx="4099560" cy="2110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4288598"/>
              </p:ext>
            </p:extLst>
          </p:nvPr>
        </p:nvGraphicFramePr>
        <p:xfrm>
          <a:off x="8061960" y="876299"/>
          <a:ext cx="4034100" cy="211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2657052"/>
              </p:ext>
            </p:extLst>
          </p:nvPr>
        </p:nvGraphicFramePr>
        <p:xfrm>
          <a:off x="936149" y="3241623"/>
          <a:ext cx="436086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2264070"/>
              </p:ext>
            </p:extLst>
          </p:nvPr>
        </p:nvGraphicFramePr>
        <p:xfrm>
          <a:off x="6057900" y="3241623"/>
          <a:ext cx="499824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77181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4415" y="72008"/>
            <a:ext cx="3412672" cy="476672"/>
          </a:xfrm>
        </p:spPr>
        <p:txBody>
          <a:bodyPr/>
          <a:lstStyle/>
          <a:p>
            <a:pPr algn="ctr"/>
            <a:r>
              <a:rPr lang="ru-RU" sz="1800" dirty="0" smtClean="0"/>
              <a:t>ПИИ из страны</a:t>
            </a:r>
            <a:r>
              <a:rPr lang="ru-RU" sz="1800" dirty="0"/>
              <a:t>,</a:t>
            </a:r>
            <a:r>
              <a:rPr lang="ru-RU" sz="1800" dirty="0" smtClean="0"/>
              <a:t> потоки       </a:t>
            </a:r>
            <a:r>
              <a:rPr lang="ru-RU" sz="1800" b="0" dirty="0" smtClean="0"/>
              <a:t>(</a:t>
            </a:r>
            <a:r>
              <a:rPr lang="en-US" sz="1800" b="0" dirty="0" smtClean="0"/>
              <a:t>$</a:t>
            </a:r>
            <a:r>
              <a:rPr lang="ru-RU" sz="1800" b="0" dirty="0" smtClean="0"/>
              <a:t> млн.) </a:t>
            </a:r>
            <a:endParaRPr lang="ru-RU" sz="1800" b="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9" name="Управляющая кнопка: домой 8">
            <a:hlinkClick r:id="" action="ppaction://hlinkshowjump?jump=firstslide" highlightClick="1"/>
          </p:cNvPr>
          <p:cNvSpPr/>
          <p:nvPr/>
        </p:nvSpPr>
        <p:spPr>
          <a:xfrm>
            <a:off x="628650" y="6356360"/>
            <a:ext cx="481693" cy="365123"/>
          </a:xfrm>
          <a:prstGeom prst="actionButtonHom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tx2">
                <a:lumMod val="40000"/>
                <a:lumOff val="60000"/>
                <a:alpha val="40000"/>
              </a:scheme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4984274"/>
              </p:ext>
            </p:extLst>
          </p:nvPr>
        </p:nvGraphicFramePr>
        <p:xfrm>
          <a:off x="208489" y="918710"/>
          <a:ext cx="3891069" cy="2371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6766980"/>
              </p:ext>
            </p:extLst>
          </p:nvPr>
        </p:nvGraphicFramePr>
        <p:xfrm>
          <a:off x="4213860" y="883999"/>
          <a:ext cx="4135698" cy="2406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8810988"/>
              </p:ext>
            </p:extLst>
          </p:nvPr>
        </p:nvGraphicFramePr>
        <p:xfrm>
          <a:off x="8349558" y="907779"/>
          <a:ext cx="3705282" cy="2382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592780"/>
              </p:ext>
            </p:extLst>
          </p:nvPr>
        </p:nvGraphicFramePr>
        <p:xfrm>
          <a:off x="371190" y="3466319"/>
          <a:ext cx="4597050" cy="2599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372234"/>
              </p:ext>
            </p:extLst>
          </p:nvPr>
        </p:nvGraphicFramePr>
        <p:xfrm>
          <a:off x="5981700" y="3466318"/>
          <a:ext cx="5351379" cy="2599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6771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3015" y="72008"/>
            <a:ext cx="3624942" cy="556642"/>
          </a:xfrm>
        </p:spPr>
        <p:txBody>
          <a:bodyPr/>
          <a:lstStyle/>
          <a:p>
            <a:pPr algn="ctr"/>
            <a:r>
              <a:rPr lang="ru-RU" sz="1800" dirty="0" smtClean="0"/>
              <a:t>ПИИ сальдо, потоки</a:t>
            </a:r>
            <a:br>
              <a:rPr lang="ru-RU" sz="1800" dirty="0" smtClean="0"/>
            </a:br>
            <a:r>
              <a:rPr lang="ru-RU" sz="1800" b="0" dirty="0" smtClean="0"/>
              <a:t> (</a:t>
            </a:r>
            <a:r>
              <a:rPr lang="en-US" sz="1800" b="0" dirty="0" smtClean="0"/>
              <a:t>$</a:t>
            </a:r>
            <a:r>
              <a:rPr lang="ru-RU" sz="1800" b="0" dirty="0" smtClean="0"/>
              <a:t> млн.) </a:t>
            </a:r>
            <a:endParaRPr lang="ru-RU" sz="1800" b="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9" name="Управляющая кнопка: домой 8">
            <a:hlinkClick r:id="" action="ppaction://hlinkshowjump?jump=firstslide" highlightClick="1"/>
          </p:cNvPr>
          <p:cNvSpPr/>
          <p:nvPr/>
        </p:nvSpPr>
        <p:spPr>
          <a:xfrm>
            <a:off x="628650" y="6356360"/>
            <a:ext cx="481693" cy="365123"/>
          </a:xfrm>
          <a:prstGeom prst="actionButtonHom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tx2">
                <a:lumMod val="40000"/>
                <a:lumOff val="60000"/>
                <a:alpha val="40000"/>
              </a:scheme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8254661"/>
              </p:ext>
            </p:extLst>
          </p:nvPr>
        </p:nvGraphicFramePr>
        <p:xfrm>
          <a:off x="131398" y="916305"/>
          <a:ext cx="3819525" cy="253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6325403"/>
              </p:ext>
            </p:extLst>
          </p:nvPr>
        </p:nvGraphicFramePr>
        <p:xfrm>
          <a:off x="4109357" y="916305"/>
          <a:ext cx="4038600" cy="253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6399343"/>
              </p:ext>
            </p:extLst>
          </p:nvPr>
        </p:nvGraphicFramePr>
        <p:xfrm>
          <a:off x="8147957" y="950406"/>
          <a:ext cx="3885609" cy="253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8902659"/>
              </p:ext>
            </p:extLst>
          </p:nvPr>
        </p:nvGraphicFramePr>
        <p:xfrm>
          <a:off x="484414" y="3653383"/>
          <a:ext cx="4575266" cy="2511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2982872"/>
              </p:ext>
            </p:extLst>
          </p:nvPr>
        </p:nvGraphicFramePr>
        <p:xfrm>
          <a:off x="6073140" y="3653383"/>
          <a:ext cx="4930140" cy="253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5437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0751" y="89808"/>
            <a:ext cx="7767896" cy="5482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ПИИ в страну, запасы</a:t>
            </a:r>
            <a:r>
              <a:rPr lang="ru-RU" sz="2000" dirty="0"/>
              <a:t>,</a:t>
            </a:r>
            <a:r>
              <a:rPr lang="ru-RU" sz="2000" dirty="0" smtClean="0"/>
              <a:t> обязательства</a:t>
            </a: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b="0" dirty="0" smtClean="0"/>
              <a:t>(</a:t>
            </a:r>
            <a:r>
              <a:rPr lang="en-US" sz="2000" b="0" dirty="0" smtClean="0"/>
              <a:t>$</a:t>
            </a:r>
            <a:r>
              <a:rPr lang="ru-RU" sz="2000" b="0" dirty="0" smtClean="0"/>
              <a:t> млн.)</a:t>
            </a:r>
            <a:endParaRPr lang="ru-RU" sz="1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5" name="Управляющая кнопка: домой 14">
            <a:hlinkClick r:id="" action="ppaction://hlinkshowjump?jump=firstslide" highlightClick="1"/>
          </p:cNvPr>
          <p:cNvSpPr/>
          <p:nvPr/>
        </p:nvSpPr>
        <p:spPr>
          <a:xfrm>
            <a:off x="628650" y="6356360"/>
            <a:ext cx="481693" cy="365123"/>
          </a:xfrm>
          <a:prstGeom prst="actionButtonHom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tx2">
                <a:lumMod val="40000"/>
                <a:lumOff val="60000"/>
                <a:alpha val="40000"/>
              </a:scheme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3523832"/>
              </p:ext>
            </p:extLst>
          </p:nvPr>
        </p:nvGraphicFramePr>
        <p:xfrm>
          <a:off x="22639" y="853190"/>
          <a:ext cx="3980700" cy="2208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771086"/>
              </p:ext>
            </p:extLst>
          </p:nvPr>
        </p:nvGraphicFramePr>
        <p:xfrm>
          <a:off x="4003339" y="913400"/>
          <a:ext cx="4051001" cy="2148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8670635"/>
              </p:ext>
            </p:extLst>
          </p:nvPr>
        </p:nvGraphicFramePr>
        <p:xfrm>
          <a:off x="8054340" y="913400"/>
          <a:ext cx="4061460" cy="2148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0842076"/>
              </p:ext>
            </p:extLst>
          </p:nvPr>
        </p:nvGraphicFramePr>
        <p:xfrm>
          <a:off x="373433" y="3337279"/>
          <a:ext cx="4770067" cy="2762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5589827"/>
              </p:ext>
            </p:extLst>
          </p:nvPr>
        </p:nvGraphicFramePr>
        <p:xfrm>
          <a:off x="5897880" y="3337280"/>
          <a:ext cx="5463540" cy="276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66222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8151" y="76200"/>
            <a:ext cx="4505324" cy="5646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ПИИ из страны, запасы, активы</a:t>
            </a:r>
            <a:br>
              <a:rPr lang="ru-RU" sz="2000" dirty="0" smtClean="0"/>
            </a:br>
            <a:r>
              <a:rPr lang="ru-RU" sz="2000" b="0" dirty="0" smtClean="0"/>
              <a:t> (</a:t>
            </a:r>
            <a:r>
              <a:rPr lang="en-US" sz="2000" b="0" dirty="0"/>
              <a:t>$</a:t>
            </a:r>
            <a:r>
              <a:rPr lang="ru-RU" sz="2000" b="0" dirty="0"/>
              <a:t> </a:t>
            </a:r>
            <a:r>
              <a:rPr lang="ru-RU" sz="2000" b="0" dirty="0" smtClean="0"/>
              <a:t>млн.)</a:t>
            </a:r>
            <a:endParaRPr lang="ru-RU" sz="1600" b="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9" name="Управляющая кнопка: домой 8">
            <a:hlinkClick r:id="" action="ppaction://hlinkshowjump?jump=firstslide" highlightClick="1"/>
          </p:cNvPr>
          <p:cNvSpPr/>
          <p:nvPr/>
        </p:nvSpPr>
        <p:spPr>
          <a:xfrm>
            <a:off x="628650" y="6356360"/>
            <a:ext cx="481693" cy="365123"/>
          </a:xfrm>
          <a:prstGeom prst="actionButtonHom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tx2">
                <a:lumMod val="40000"/>
                <a:lumOff val="60000"/>
                <a:alpha val="40000"/>
              </a:scheme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565082"/>
              </p:ext>
            </p:extLst>
          </p:nvPr>
        </p:nvGraphicFramePr>
        <p:xfrm>
          <a:off x="25717" y="868680"/>
          <a:ext cx="4111943" cy="2407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8834961"/>
              </p:ext>
            </p:extLst>
          </p:nvPr>
        </p:nvGraphicFramePr>
        <p:xfrm>
          <a:off x="4198978" y="907733"/>
          <a:ext cx="3933825" cy="2368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6697809"/>
              </p:ext>
            </p:extLst>
          </p:nvPr>
        </p:nvGraphicFramePr>
        <p:xfrm>
          <a:off x="8194121" y="907733"/>
          <a:ext cx="3778446" cy="2350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6646080"/>
              </p:ext>
            </p:extLst>
          </p:nvPr>
        </p:nvGraphicFramePr>
        <p:xfrm>
          <a:off x="400050" y="3563943"/>
          <a:ext cx="4533900" cy="2505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9271682"/>
              </p:ext>
            </p:extLst>
          </p:nvPr>
        </p:nvGraphicFramePr>
        <p:xfrm>
          <a:off x="6073140" y="3558704"/>
          <a:ext cx="4876800" cy="253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3758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5627" y="72008"/>
            <a:ext cx="6944401" cy="613792"/>
          </a:xfrm>
        </p:spPr>
        <p:txBody>
          <a:bodyPr/>
          <a:lstStyle/>
          <a:p>
            <a:pPr algn="ctr"/>
            <a:r>
              <a:rPr lang="ru-RU" sz="1800" dirty="0" smtClean="0"/>
              <a:t>Чистая международная инвестиционная позиция </a:t>
            </a:r>
            <a:br>
              <a:rPr lang="ru-RU" sz="1800" dirty="0" smtClean="0"/>
            </a:br>
            <a:r>
              <a:rPr lang="ru-RU" sz="1800" b="0" dirty="0" smtClean="0"/>
              <a:t>(</a:t>
            </a:r>
            <a:r>
              <a:rPr lang="en-US" sz="1800" b="0" dirty="0" smtClean="0"/>
              <a:t>$ </a:t>
            </a:r>
            <a:r>
              <a:rPr lang="ru-RU" sz="1800" b="0" dirty="0" smtClean="0"/>
              <a:t>млн.)</a:t>
            </a:r>
            <a:endParaRPr lang="ru-RU" sz="1800" b="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sp>
        <p:nvSpPr>
          <p:cNvPr id="9" name="Управляющая кнопка: домой 8">
            <a:hlinkClick r:id="" action="ppaction://hlinkshowjump?jump=firstslide" highlightClick="1"/>
          </p:cNvPr>
          <p:cNvSpPr/>
          <p:nvPr/>
        </p:nvSpPr>
        <p:spPr>
          <a:xfrm>
            <a:off x="628650" y="6356360"/>
            <a:ext cx="481693" cy="365123"/>
          </a:xfrm>
          <a:prstGeom prst="actionButtonHom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tx2">
                <a:lumMod val="40000"/>
                <a:lumOff val="60000"/>
                <a:alpha val="40000"/>
              </a:scheme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8562738"/>
              </p:ext>
            </p:extLst>
          </p:nvPr>
        </p:nvGraphicFramePr>
        <p:xfrm>
          <a:off x="31433" y="860750"/>
          <a:ext cx="4007167" cy="2217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4164313"/>
              </p:ext>
            </p:extLst>
          </p:nvPr>
        </p:nvGraphicFramePr>
        <p:xfrm>
          <a:off x="4148137" y="860750"/>
          <a:ext cx="3951923" cy="2217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4515246"/>
              </p:ext>
            </p:extLst>
          </p:nvPr>
        </p:nvGraphicFramePr>
        <p:xfrm>
          <a:off x="8100060" y="860750"/>
          <a:ext cx="3982403" cy="2231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4596334"/>
              </p:ext>
            </p:extLst>
          </p:nvPr>
        </p:nvGraphicFramePr>
        <p:xfrm>
          <a:off x="362903" y="3253120"/>
          <a:ext cx="4943474" cy="2609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1635957"/>
              </p:ext>
            </p:extLst>
          </p:nvPr>
        </p:nvGraphicFramePr>
        <p:xfrm>
          <a:off x="5705474" y="3253120"/>
          <a:ext cx="5602605" cy="2609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27254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323</Words>
  <Application>Microsoft Office PowerPoint</Application>
  <PresentationFormat>Широкоэкранный</PresentationFormat>
  <Paragraphs>123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Calibri</vt:lpstr>
      <vt:lpstr>Arial</vt:lpstr>
      <vt:lpstr>1_Тема Office</vt:lpstr>
      <vt:lpstr>Тема Office</vt:lpstr>
      <vt:lpstr>Презентация PowerPoint</vt:lpstr>
      <vt:lpstr>СЛОВАРЬ</vt:lpstr>
      <vt:lpstr>ПИИ в страну, потоки   ($ млн.)</vt:lpstr>
      <vt:lpstr>ПИИ из страны, потоки       ($ млн.) </vt:lpstr>
      <vt:lpstr>ПИИ сальдо, потоки  ($ млн.) </vt:lpstr>
      <vt:lpstr>ПИИ в страну, запасы, обязательства ($ млн.)</vt:lpstr>
      <vt:lpstr>ПИИ из страны, запасы, активы  ($ млн.)</vt:lpstr>
      <vt:lpstr>Чистая международная инвестиционная позиция  ($ млн.)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2022-08-18T08:04:35Z</dcterms:created>
  <dcterms:modified xsi:type="dcterms:W3CDTF">2025-12-18T08:45:26Z</dcterms:modified>
</cp:coreProperties>
</file>