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3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60" r:id="rId1"/>
    <p:sldMasterId id="2147483672" r:id="rId2"/>
  </p:sldMasterIdLst>
  <p:notesMasterIdLst>
    <p:notesMasterId r:id="rId11"/>
  </p:notesMasterIdLst>
  <p:handoutMasterIdLst>
    <p:handoutMasterId r:id="rId12"/>
  </p:handoutMasterIdLst>
  <p:sldIdLst>
    <p:sldId id="286" r:id="rId3"/>
    <p:sldId id="280" r:id="rId4"/>
    <p:sldId id="271" r:id="rId5"/>
    <p:sldId id="276" r:id="rId6"/>
    <p:sldId id="273" r:id="rId7"/>
    <p:sldId id="277" r:id="rId8"/>
    <p:sldId id="278" r:id="rId9"/>
    <p:sldId id="268" r:id="rId10"/>
  </p:sldIdLst>
  <p:sldSz cx="12192000" cy="6858000"/>
  <p:notesSz cx="6669088" cy="9775825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96301" autoAdjust="0"/>
  </p:normalViewPr>
  <p:slideViewPr>
    <p:cSldViewPr snapToGrid="0">
      <p:cViewPr varScale="1">
        <p:scale>
          <a:sx n="126" d="100"/>
          <a:sy n="126" d="100"/>
        </p:scale>
        <p:origin x="162" y="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31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АРМЕНИЯ</a:t>
            </a:r>
          </a:p>
        </c:rich>
      </c:tx>
      <c:layout>
        <c:manualLayout>
          <c:xMode val="edge"/>
          <c:yMode val="edge"/>
          <c:x val="0.39981334951298891"/>
          <c:y val="1.4916099874446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157778960769659"/>
          <c:y val="0.11338758395224049"/>
          <c:w val="0.89289244612482388"/>
          <c:h val="0.68255428023169051"/>
        </c:manualLayout>
      </c:layout>
      <c:lineChart>
        <c:grouping val="standard"/>
        <c:varyColors val="0"/>
        <c:ser>
          <c:idx val="0"/>
          <c:order val="0"/>
          <c:tx>
            <c:strRef>
              <c:f>'Презентация ЛИСТ 3'!$B$3</c:f>
              <c:strCache>
                <c:ptCount val="1"/>
                <c:pt idx="0">
                  <c:v>ПИИ из всех стран мира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7"/>
              <c:layout>
                <c:manualLayout>
                  <c:x val="-8.124820621269499E-2"/>
                  <c:y val="-5.3579491983499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'Презентация ЛИСТ 3'!$C$2:$M$2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3'!$C$3:$M$3</c:f>
              <c:numCache>
                <c:formatCode>#,##0</c:formatCode>
                <c:ptCount val="11"/>
                <c:pt idx="0">
                  <c:v>406.57840669999996</c:v>
                </c:pt>
                <c:pt idx="1">
                  <c:v>184.12798631489517</c:v>
                </c:pt>
                <c:pt idx="2">
                  <c:v>333.82394551043251</c:v>
                </c:pt>
                <c:pt idx="3">
                  <c:v>252.74799068435243</c:v>
                </c:pt>
                <c:pt idx="4">
                  <c:v>266.8550488320372</c:v>
                </c:pt>
                <c:pt idx="5">
                  <c:v>100.28721439797813</c:v>
                </c:pt>
                <c:pt idx="6">
                  <c:v>58.582750121480316</c:v>
                </c:pt>
                <c:pt idx="7">
                  <c:v>366.42301076387849</c:v>
                </c:pt>
                <c:pt idx="8">
                  <c:v>975.658909266107</c:v>
                </c:pt>
                <c:pt idx="9">
                  <c:v>580.36507930778316</c:v>
                </c:pt>
                <c:pt idx="10">
                  <c:v>131.56166809613021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'Презентация ЛИСТ 3'!$B$4</c:f>
              <c:strCache>
                <c:ptCount val="1"/>
                <c:pt idx="0">
                  <c:v>ПИИ из стран ЕАЭС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5.5047532820280687E-2"/>
                  <c:y val="-4.6769719152363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679206463561746E-2"/>
                  <c:y val="8.1975126522587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9783264261047339E-3"/>
                  <c:y val="6.0795439196926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6797138150853486E-4"/>
                  <c:y val="4.5879339322480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5902887139107617E-2"/>
                  <c:y val="-2.2094998541849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4861111111111109E-2"/>
                  <c:y val="5.682779235928842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2274234324699897E-3"/>
                  <c:y val="4.5889416590526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8946246294484441E-2"/>
                  <c:y val="-4.67697191523638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7.9654412965355012E-2"/>
                  <c:y val="6.1541996849199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1171719531800848E-2"/>
                  <c:y val="4.95073617379149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'Презентация ЛИСТ 3'!$C$2:$M$2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3'!$C$4:$M$4</c:f>
              <c:numCache>
                <c:formatCode>#,##0</c:formatCode>
                <c:ptCount val="11"/>
                <c:pt idx="0">
                  <c:v>108.47</c:v>
                </c:pt>
                <c:pt idx="1">
                  <c:v>130.41530411000002</c:v>
                </c:pt>
                <c:pt idx="2">
                  <c:v>-90.929999999999993</c:v>
                </c:pt>
                <c:pt idx="3">
                  <c:v>-0.87000000000000099</c:v>
                </c:pt>
                <c:pt idx="4">
                  <c:v>161.58000000000001</c:v>
                </c:pt>
                <c:pt idx="5">
                  <c:v>16.729999999999997</c:v>
                </c:pt>
                <c:pt idx="6">
                  <c:v>-92.300000000000011</c:v>
                </c:pt>
                <c:pt idx="7">
                  <c:v>83.1</c:v>
                </c:pt>
                <c:pt idx="8">
                  <c:v>237.37</c:v>
                </c:pt>
                <c:pt idx="9">
                  <c:v>-98.049576809999991</c:v>
                </c:pt>
                <c:pt idx="10">
                  <c:v>-200.29468907999998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02055824"/>
        <c:axId val="-1402055280"/>
      </c:lineChart>
      <c:catAx>
        <c:axId val="-140205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02055280"/>
        <c:crosses val="autoZero"/>
        <c:auto val="1"/>
        <c:lblAlgn val="ctr"/>
        <c:lblOffset val="100"/>
        <c:noMultiLvlLbl val="0"/>
      </c:catAx>
      <c:valAx>
        <c:axId val="-140205528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0205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76455089938206"/>
          <c:y val="0.91609635095821262"/>
          <c:w val="0.72247089820123589"/>
          <c:h val="8.3903649041787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</a:p>
        </c:rich>
      </c:tx>
      <c:layout>
        <c:manualLayout>
          <c:xMode val="edge"/>
          <c:yMode val="edge"/>
          <c:x val="0.39850569617135662"/>
          <c:y val="2.50626566416040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0.13330531052039549"/>
          <c:w val="0.91078698178721573"/>
          <c:h val="0.7513997592406211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4'!$B$2:$L$2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4'!$B$7:$L$7</c:f>
              <c:numCache>
                <c:formatCode>#,##0</c:formatCode>
                <c:ptCount val="11"/>
                <c:pt idx="0">
                  <c:v>57082.2</c:v>
                </c:pt>
                <c:pt idx="1">
                  <c:v>22085.1</c:v>
                </c:pt>
                <c:pt idx="2">
                  <c:v>22314.33</c:v>
                </c:pt>
                <c:pt idx="3">
                  <c:v>36756.99</c:v>
                </c:pt>
                <c:pt idx="4">
                  <c:v>31376.879999999997</c:v>
                </c:pt>
                <c:pt idx="5">
                  <c:v>21923.11</c:v>
                </c:pt>
                <c:pt idx="6">
                  <c:v>5847.01</c:v>
                </c:pt>
                <c:pt idx="7">
                  <c:v>65882.759999999995</c:v>
                </c:pt>
                <c:pt idx="8">
                  <c:v>-13086.420000000002</c:v>
                </c:pt>
                <c:pt idx="9">
                  <c:v>10705.7</c:v>
                </c:pt>
                <c:pt idx="10">
                  <c:v>-13.119999999999891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65043952"/>
        <c:axId val="-1365047760"/>
      </c:barChart>
      <c:catAx>
        <c:axId val="-136504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047760"/>
        <c:crosses val="autoZero"/>
        <c:auto val="1"/>
        <c:lblAlgn val="ctr"/>
        <c:lblOffset val="100"/>
        <c:noMultiLvlLbl val="0"/>
      </c:catAx>
      <c:valAx>
        <c:axId val="-136504776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04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АРМЕНИЯ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932406516517106"/>
          <c:y val="0.12328041810401333"/>
          <c:w val="0.88585596376512787"/>
          <c:h val="0.7614247782589044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5'!$B$2:$L$2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5'!$B$3:$L$3</c:f>
              <c:numCache>
                <c:formatCode>#,##0</c:formatCode>
                <c:ptCount val="11"/>
                <c:pt idx="0">
                  <c:v>-377.7743241</c:v>
                </c:pt>
                <c:pt idx="1">
                  <c:v>-155.37606198069028</c:v>
                </c:pt>
                <c:pt idx="2">
                  <c:v>-263.30456314507978</c:v>
                </c:pt>
                <c:pt idx="3">
                  <c:v>-223.69116678603166</c:v>
                </c:pt>
                <c:pt idx="4">
                  <c:v>-259.84254300031705</c:v>
                </c:pt>
                <c:pt idx="5">
                  <c:v>-233.28227529681476</c:v>
                </c:pt>
                <c:pt idx="6">
                  <c:v>-85.86161923810235</c:v>
                </c:pt>
                <c:pt idx="7">
                  <c:v>-341.82926965720526</c:v>
                </c:pt>
                <c:pt idx="8">
                  <c:v>-925.91397164840566</c:v>
                </c:pt>
                <c:pt idx="9">
                  <c:v>-526.51046799807455</c:v>
                </c:pt>
                <c:pt idx="10">
                  <c:v>-74.785615197278219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65049936"/>
        <c:axId val="-1365048304"/>
      </c:barChart>
      <c:catAx>
        <c:axId val="-136504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048304"/>
        <c:crosses val="autoZero"/>
        <c:auto val="1"/>
        <c:lblAlgn val="ctr"/>
        <c:lblOffset val="100"/>
        <c:noMultiLvlLbl val="0"/>
      </c:catAx>
      <c:valAx>
        <c:axId val="-136504830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04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0.12328041810401333"/>
          <c:w val="0.91078698178721573"/>
          <c:h val="0.7614247782589044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5'!$B$2:$L$2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5'!$B$4:$L$4</c:f>
              <c:numCache>
                <c:formatCode>#,##0</c:formatCode>
                <c:ptCount val="11"/>
                <c:pt idx="0">
                  <c:v>-1788.6</c:v>
                </c:pt>
                <c:pt idx="1">
                  <c:v>-1545.6999999999998</c:v>
                </c:pt>
                <c:pt idx="2">
                  <c:v>-1124</c:v>
                </c:pt>
                <c:pt idx="3">
                  <c:v>-1208.5</c:v>
                </c:pt>
                <c:pt idx="4">
                  <c:v>-1371.3</c:v>
                </c:pt>
                <c:pt idx="5">
                  <c:v>-1277.0999999999999</c:v>
                </c:pt>
                <c:pt idx="6">
                  <c:v>-1310.4999900000003</c:v>
                </c:pt>
                <c:pt idx="7">
                  <c:v>-1309.9062233100003</c:v>
                </c:pt>
                <c:pt idx="8">
                  <c:v>-1426.2188758299999</c:v>
                </c:pt>
                <c:pt idx="9">
                  <c:v>-1927.2050282499999</c:v>
                </c:pt>
                <c:pt idx="10">
                  <c:v>-1578.70512887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65047216"/>
        <c:axId val="-1365039600"/>
      </c:barChart>
      <c:catAx>
        <c:axId val="-136504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039600"/>
        <c:crosses val="autoZero"/>
        <c:auto val="1"/>
        <c:lblAlgn val="ctr"/>
        <c:lblOffset val="100"/>
        <c:noMultiLvlLbl val="0"/>
      </c:catAx>
      <c:valAx>
        <c:axId val="-136503960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04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</a:t>
            </a:r>
          </a:p>
        </c:rich>
      </c:tx>
      <c:layout>
        <c:manualLayout>
          <c:xMode val="edge"/>
          <c:yMode val="edge"/>
          <c:x val="0.36266606360888964"/>
          <c:y val="4.01002506265664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0.13330531052039549"/>
          <c:w val="0.91078698178721573"/>
          <c:h val="0.7513997592406211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5'!$B$2:$L$2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5'!$B$5:$L$5</c:f>
              <c:numCache>
                <c:formatCode>#,##0</c:formatCode>
                <c:ptCount val="11"/>
                <c:pt idx="0">
                  <c:v>-4674.570616173929</c:v>
                </c:pt>
                <c:pt idx="1">
                  <c:v>-3261.4475116789954</c:v>
                </c:pt>
                <c:pt idx="2">
                  <c:v>-13749.208890783815</c:v>
                </c:pt>
                <c:pt idx="3">
                  <c:v>-3800.894948442939</c:v>
                </c:pt>
                <c:pt idx="4">
                  <c:v>-4992.5690291772235</c:v>
                </c:pt>
                <c:pt idx="5">
                  <c:v>-5904.4270736018079</c:v>
                </c:pt>
                <c:pt idx="6">
                  <c:v>-5875.4417392000014</c:v>
                </c:pt>
                <c:pt idx="7">
                  <c:v>-1901.4416017186522</c:v>
                </c:pt>
                <c:pt idx="8">
                  <c:v>-7934.6101329099993</c:v>
                </c:pt>
                <c:pt idx="9">
                  <c:v>-2784.0318357916995</c:v>
                </c:pt>
                <c:pt idx="10">
                  <c:v>-1209.8111024037526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65053200"/>
        <c:axId val="-1365041776"/>
      </c:barChart>
      <c:catAx>
        <c:axId val="-136505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041776"/>
        <c:crosses val="autoZero"/>
        <c:auto val="1"/>
        <c:lblAlgn val="ctr"/>
        <c:lblOffset val="100"/>
        <c:noMultiLvlLbl val="0"/>
      </c:catAx>
      <c:valAx>
        <c:axId val="-136504177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05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КЫРГЫЗСТАН</a:t>
            </a:r>
          </a:p>
        </c:rich>
      </c:tx>
      <c:layout>
        <c:manualLayout>
          <c:xMode val="edge"/>
          <c:yMode val="edge"/>
          <c:x val="0.4020989994124625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0.13330531052039549"/>
          <c:w val="0.91078698178721573"/>
          <c:h val="0.7513997592406211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5'!$B$2:$L$2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5'!$B$6:$L$6</c:f>
              <c:numCache>
                <c:formatCode>#,##0</c:formatCode>
                <c:ptCount val="11"/>
                <c:pt idx="0">
                  <c:v>-232.90700000000001</c:v>
                </c:pt>
                <c:pt idx="1">
                  <c:v>-1009.0940000000001</c:v>
                </c:pt>
                <c:pt idx="2">
                  <c:v>-578.96879999999999</c:v>
                </c:pt>
                <c:pt idx="3">
                  <c:v>78.143899999999945</c:v>
                </c:pt>
                <c:pt idx="4">
                  <c:v>-44.259999999999991</c:v>
                </c:pt>
                <c:pt idx="5">
                  <c:v>-336.67</c:v>
                </c:pt>
                <c:pt idx="6">
                  <c:v>582.41</c:v>
                </c:pt>
                <c:pt idx="7">
                  <c:v>-560.72</c:v>
                </c:pt>
                <c:pt idx="8">
                  <c:v>-509.47</c:v>
                </c:pt>
                <c:pt idx="9">
                  <c:v>-151.26999999999998</c:v>
                </c:pt>
                <c:pt idx="10">
                  <c:v>-573.37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65046672"/>
        <c:axId val="-1365041232"/>
      </c:barChart>
      <c:catAx>
        <c:axId val="-136504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041232"/>
        <c:crosses val="autoZero"/>
        <c:auto val="1"/>
        <c:lblAlgn val="ctr"/>
        <c:lblOffset val="100"/>
        <c:noMultiLvlLbl val="0"/>
      </c:catAx>
      <c:valAx>
        <c:axId val="-136504123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04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</a:p>
        </c:rich>
      </c:tx>
      <c:layout>
        <c:manualLayout>
          <c:xMode val="edge"/>
          <c:yMode val="edge"/>
          <c:x val="0.484073890629089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0.13330531052039549"/>
          <c:w val="0.91078698178721573"/>
          <c:h val="0.7513997592406211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5'!$B$2:$L$2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5'!$B$7:$L$7</c:f>
              <c:numCache>
                <c:formatCode>#,##0</c:formatCode>
                <c:ptCount val="11"/>
                <c:pt idx="0">
                  <c:v>35050.879999999997</c:v>
                </c:pt>
                <c:pt idx="1">
                  <c:v>15232.130000000001</c:v>
                </c:pt>
                <c:pt idx="2">
                  <c:v>-10224.580000000002</c:v>
                </c:pt>
                <c:pt idx="3">
                  <c:v>8199.56</c:v>
                </c:pt>
                <c:pt idx="4">
                  <c:v>22592.039999999997</c:v>
                </c:pt>
                <c:pt idx="5">
                  <c:v>-10051.65</c:v>
                </c:pt>
                <c:pt idx="6">
                  <c:v>-3631.8099999999995</c:v>
                </c:pt>
                <c:pt idx="7">
                  <c:v>25432.78</c:v>
                </c:pt>
                <c:pt idx="8">
                  <c:v>26714.520000000004</c:v>
                </c:pt>
                <c:pt idx="9">
                  <c:v>20750.800000000003</c:v>
                </c:pt>
                <c:pt idx="10">
                  <c:v>8089.16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65051024"/>
        <c:axId val="-1365040688"/>
      </c:barChart>
      <c:catAx>
        <c:axId val="-136505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040688"/>
        <c:crosses val="autoZero"/>
        <c:auto val="1"/>
        <c:lblAlgn val="ctr"/>
        <c:lblOffset val="100"/>
        <c:noMultiLvlLbl val="0"/>
      </c:catAx>
      <c:valAx>
        <c:axId val="-136504068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05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АРМЕНИЯ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8387039855312206E-2"/>
          <c:y val="2.9818239332461291E-2"/>
          <c:w val="0.89673901832534253"/>
          <c:h val="0.76255439568425287"/>
        </c:manualLayout>
      </c:layout>
      <c:lineChart>
        <c:grouping val="standard"/>
        <c:varyColors val="0"/>
        <c:ser>
          <c:idx val="0"/>
          <c:order val="0"/>
          <c:tx>
            <c:strRef>
              <c:f>'Презентация ЛИСТ 6'!$B$3</c:f>
              <c:strCache>
                <c:ptCount val="1"/>
                <c:pt idx="0">
                  <c:v>ПИИ из всех стран мира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'Презентация ЛИСТ 6'!$C$2:$M$2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6'!$C$3:$M$3</c:f>
              <c:numCache>
                <c:formatCode>#,##0</c:formatCode>
                <c:ptCount val="11"/>
                <c:pt idx="0">
                  <c:v>4213.0396983000001</c:v>
                </c:pt>
                <c:pt idx="1">
                  <c:v>4338.3338222000002</c:v>
                </c:pt>
                <c:pt idx="2">
                  <c:v>4635.3838056000004</c:v>
                </c:pt>
                <c:pt idx="3">
                  <c:v>4755.0332424999997</c:v>
                </c:pt>
                <c:pt idx="4">
                  <c:v>5527.1466646999997</c:v>
                </c:pt>
                <c:pt idx="5">
                  <c:v>5520.9394338000002</c:v>
                </c:pt>
                <c:pt idx="6">
                  <c:v>5228.9506177000003</c:v>
                </c:pt>
                <c:pt idx="7">
                  <c:v>5629.3559971000004</c:v>
                </c:pt>
                <c:pt idx="8">
                  <c:v>7123.8281967000003</c:v>
                </c:pt>
                <c:pt idx="9">
                  <c:v>7638.6901306999998</c:v>
                </c:pt>
                <c:pt idx="10">
                  <c:v>7768.8565906000003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'Презентация ЛИСТ 6'!$B$4</c:f>
              <c:strCache>
                <c:ptCount val="1"/>
                <c:pt idx="0">
                  <c:v>ПИИ из стран ЕАЭС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1"/>
              <c:layout>
                <c:manualLayout>
                  <c:x val="-4.5256460231123105E-2"/>
                  <c:y val="-6.2195124337418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0670580686172794E-2"/>
                  <c:y val="-7.6764585603900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8303638358990354E-2"/>
                  <c:y val="-5.8927072469666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'Презентация ЛИСТ 6'!$C$2:$M$2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6'!$C$4:$M$4</c:f>
              <c:numCache>
                <c:formatCode>#,##0</c:formatCode>
                <c:ptCount val="11"/>
                <c:pt idx="0">
                  <c:v>1706.42</c:v>
                </c:pt>
                <c:pt idx="1">
                  <c:v>1924.43</c:v>
                </c:pt>
                <c:pt idx="2">
                  <c:v>1932.67</c:v>
                </c:pt>
                <c:pt idx="3">
                  <c:v>1740.53</c:v>
                </c:pt>
                <c:pt idx="4">
                  <c:v>2099.6189276469609</c:v>
                </c:pt>
                <c:pt idx="5">
                  <c:v>2328.2800000000002</c:v>
                </c:pt>
                <c:pt idx="6">
                  <c:v>1686.66</c:v>
                </c:pt>
                <c:pt idx="7">
                  <c:v>1851.64</c:v>
                </c:pt>
                <c:pt idx="8">
                  <c:v>2238.4700000000003</c:v>
                </c:pt>
                <c:pt idx="9">
                  <c:v>2199.1552919999999</c:v>
                </c:pt>
                <c:pt idx="10">
                  <c:v>1863.7726674399837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65050480"/>
        <c:axId val="-1365039056"/>
      </c:lineChart>
      <c:catAx>
        <c:axId val="-136505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039056"/>
        <c:crosses val="autoZero"/>
        <c:auto val="1"/>
        <c:lblAlgn val="ctr"/>
        <c:lblOffset val="100"/>
        <c:noMultiLvlLbl val="0"/>
      </c:catAx>
      <c:valAx>
        <c:axId val="-136503905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05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732057244690022"/>
          <c:y val="0.91650783014981196"/>
          <c:w val="0.71855932203389827"/>
          <c:h val="8.03099168211491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</a:t>
            </a:r>
          </a:p>
        </c:rich>
      </c:tx>
      <c:layout>
        <c:manualLayout>
          <c:xMode val="edge"/>
          <c:yMode val="edge"/>
          <c:x val="0.4692001300000693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8662302869252053E-2"/>
          <c:y val="3.0973726393939797E-2"/>
          <c:w val="0.89736086867999532"/>
          <c:h val="0.77686261972318804"/>
        </c:manualLayout>
      </c:layout>
      <c:lineChart>
        <c:grouping val="standard"/>
        <c:varyColors val="0"/>
        <c:ser>
          <c:idx val="0"/>
          <c:order val="0"/>
          <c:tx>
            <c:strRef>
              <c:f>'Презентация ЛИСТ 6'!$B$6</c:f>
              <c:strCache>
                <c:ptCount val="1"/>
                <c:pt idx="0">
                  <c:v>ПИИ из всех стран мира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6'!$C$2:$M$2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6'!$C$6:$M$6</c:f>
              <c:numCache>
                <c:formatCode>#,##0</c:formatCode>
                <c:ptCount val="11"/>
                <c:pt idx="0">
                  <c:v>17773</c:v>
                </c:pt>
                <c:pt idx="1">
                  <c:v>17988.2</c:v>
                </c:pt>
                <c:pt idx="2">
                  <c:v>18650</c:v>
                </c:pt>
                <c:pt idx="3">
                  <c:v>12857.4</c:v>
                </c:pt>
                <c:pt idx="4">
                  <c:v>13061</c:v>
                </c:pt>
                <c:pt idx="5">
                  <c:v>14209.6</c:v>
                </c:pt>
                <c:pt idx="6">
                  <c:v>13742.280209799999</c:v>
                </c:pt>
                <c:pt idx="7">
                  <c:v>15333.733019699999</c:v>
                </c:pt>
                <c:pt idx="8">
                  <c:v>15952.587645600001</c:v>
                </c:pt>
                <c:pt idx="9">
                  <c:v>15573.976913</c:v>
                </c:pt>
                <c:pt idx="10">
                  <c:v>16706.977266400001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'Презентация ЛИСТ 6'!$B$7</c:f>
              <c:strCache>
                <c:ptCount val="1"/>
                <c:pt idx="0">
                  <c:v>ПИИ из стран ЕАЭС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3"/>
              <c:layout>
                <c:manualLayout>
                  <c:x val="-6.5477781488324033E-2"/>
                  <c:y val="6.1238334791484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6'!$C$2:$M$2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6'!$C$7:$M$7</c:f>
              <c:numCache>
                <c:formatCode>#,##0</c:formatCode>
                <c:ptCount val="11"/>
                <c:pt idx="0">
                  <c:v>10197.894141860177</c:v>
                </c:pt>
                <c:pt idx="1">
                  <c:v>10294.907951930214</c:v>
                </c:pt>
                <c:pt idx="2">
                  <c:v>10634.577112072859</c:v>
                </c:pt>
                <c:pt idx="3">
                  <c:v>11025.705808741572</c:v>
                </c:pt>
                <c:pt idx="4">
                  <c:v>4086.9479997699996</c:v>
                </c:pt>
                <c:pt idx="5">
                  <c:v>4599.7943954413849</c:v>
                </c:pt>
                <c:pt idx="6">
                  <c:v>4268.2073098399997</c:v>
                </c:pt>
                <c:pt idx="7">
                  <c:v>4201.3420799999994</c:v>
                </c:pt>
                <c:pt idx="8">
                  <c:v>4604.2721879999999</c:v>
                </c:pt>
                <c:pt idx="9">
                  <c:v>4867.9369429999997</c:v>
                </c:pt>
                <c:pt idx="10">
                  <c:v>4958.6000194931403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65054288"/>
        <c:axId val="-1365053744"/>
      </c:lineChart>
      <c:catAx>
        <c:axId val="-136505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053744"/>
        <c:crosses val="autoZero"/>
        <c:auto val="1"/>
        <c:lblAlgn val="ctr"/>
        <c:lblOffset val="100"/>
        <c:noMultiLvlLbl val="0"/>
      </c:catAx>
      <c:valAx>
        <c:axId val="-136505374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05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109269896127706"/>
          <c:y val="0.92184431003208445"/>
          <c:w val="0.70896313588065629"/>
          <c:h val="7.81556899679155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</a:t>
            </a:r>
          </a:p>
        </c:rich>
      </c:tx>
      <c:layout>
        <c:manualLayout>
          <c:xMode val="edge"/>
          <c:yMode val="edge"/>
          <c:x val="0.3717022269675756"/>
          <c:y val="1.33704758836621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249170036086156"/>
          <c:y val="8.8504571350261366E-2"/>
          <c:w val="0.79778972567136153"/>
          <c:h val="0.72410041308561257"/>
        </c:manualLayout>
      </c:layout>
      <c:lineChart>
        <c:grouping val="standard"/>
        <c:varyColors val="0"/>
        <c:ser>
          <c:idx val="0"/>
          <c:order val="0"/>
          <c:tx>
            <c:strRef>
              <c:f>'Презентация ЛИСТ 6'!$B$9</c:f>
              <c:strCache>
                <c:ptCount val="1"/>
                <c:pt idx="0">
                  <c:v>ПИИ из всех стран мира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6.667334921317411E-2"/>
                  <c:y val="-8.6909813356663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1075617410143931E-2"/>
                  <c:y val="-7.30209244677748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'Презентация ЛИСТ 6'!$C$2:$M$2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6'!$C$9:$M$9</c:f>
              <c:numCache>
                <c:formatCode>#,##0</c:formatCode>
                <c:ptCount val="11"/>
                <c:pt idx="0">
                  <c:v>136411.98425909999</c:v>
                </c:pt>
                <c:pt idx="1">
                  <c:v>139242.54621949999</c:v>
                </c:pt>
                <c:pt idx="2">
                  <c:v>157749.19225399999</c:v>
                </c:pt>
                <c:pt idx="3">
                  <c:v>161540.66162</c:v>
                </c:pt>
                <c:pt idx="4">
                  <c:v>161672.60495800001</c:v>
                </c:pt>
                <c:pt idx="5">
                  <c:v>164332.02663400001</c:v>
                </c:pt>
                <c:pt idx="6">
                  <c:v>167069.71733499999</c:v>
                </c:pt>
                <c:pt idx="7">
                  <c:v>169097.8580294</c:v>
                </c:pt>
                <c:pt idx="8">
                  <c:v>169987.08408508601</c:v>
                </c:pt>
                <c:pt idx="9">
                  <c:v>174241.89143101501</c:v>
                </c:pt>
                <c:pt idx="10">
                  <c:v>165964.7931516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65052656"/>
        <c:axId val="-1332522112"/>
      </c:lineChart>
      <c:lineChart>
        <c:grouping val="standard"/>
        <c:varyColors val="0"/>
        <c:ser>
          <c:idx val="1"/>
          <c:order val="1"/>
          <c:tx>
            <c:strRef>
              <c:f>'Презентация ЛИСТ 6'!$B$10</c:f>
              <c:strCache>
                <c:ptCount val="1"/>
                <c:pt idx="0">
                  <c:v>ПИИ из стран ЕАЭС (правая ось)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6'!$C$2:$M$2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6'!$C$10:$M$10</c:f>
              <c:numCache>
                <c:formatCode>#,##0</c:formatCode>
                <c:ptCount val="11"/>
                <c:pt idx="0">
                  <c:v>3289.9164705895273</c:v>
                </c:pt>
                <c:pt idx="1">
                  <c:v>3304.7023499999996</c:v>
                </c:pt>
                <c:pt idx="2">
                  <c:v>4305.9165900000007</c:v>
                </c:pt>
                <c:pt idx="3">
                  <c:v>4793.8374500000009</c:v>
                </c:pt>
                <c:pt idx="4">
                  <c:v>5109.4466900000007</c:v>
                </c:pt>
                <c:pt idx="5">
                  <c:v>5488.3406399999994</c:v>
                </c:pt>
                <c:pt idx="6">
                  <c:v>5341.7952511351605</c:v>
                </c:pt>
                <c:pt idx="7">
                  <c:v>6165.5646499999993</c:v>
                </c:pt>
                <c:pt idx="8">
                  <c:v>4879.7936799999998</c:v>
                </c:pt>
                <c:pt idx="9">
                  <c:v>6514.7887100000007</c:v>
                </c:pt>
                <c:pt idx="10">
                  <c:v>8381.4224639999993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32516128"/>
        <c:axId val="-1332523200"/>
      </c:lineChart>
      <c:catAx>
        <c:axId val="-136505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32522112"/>
        <c:crosses val="autoZero"/>
        <c:auto val="1"/>
        <c:lblAlgn val="ctr"/>
        <c:lblOffset val="100"/>
        <c:noMultiLvlLbl val="0"/>
      </c:catAx>
      <c:valAx>
        <c:axId val="-133252211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052656"/>
        <c:crosses val="autoZero"/>
        <c:crossBetween val="between"/>
      </c:valAx>
      <c:valAx>
        <c:axId val="-1332523200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 w="15875">
            <a:solidFill>
              <a:schemeClr val="accent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32516128"/>
        <c:crosses val="max"/>
        <c:crossBetween val="between"/>
      </c:valAx>
      <c:catAx>
        <c:axId val="-1332516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332523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331517491316766E-2"/>
          <c:y val="0.92479054675771222"/>
          <c:w val="0.84260877198063933"/>
          <c:h val="7.52094532422877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КЫРГЫЗСТАН</a:t>
            </a:r>
          </a:p>
        </c:rich>
      </c:tx>
      <c:layout>
        <c:manualLayout>
          <c:xMode val="edge"/>
          <c:yMode val="edge"/>
          <c:x val="0.41336591653663873"/>
          <c:y val="5.082256521895721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7804878743981166E-2"/>
          <c:y val="8.2430737824438605E-2"/>
          <c:w val="0.87156511441743678"/>
          <c:h val="0.75519247594050731"/>
        </c:manualLayout>
      </c:layout>
      <c:lineChart>
        <c:grouping val="standard"/>
        <c:varyColors val="0"/>
        <c:ser>
          <c:idx val="0"/>
          <c:order val="0"/>
          <c:tx>
            <c:strRef>
              <c:f>'Презентация ЛИСТ 6'!$B$12</c:f>
              <c:strCache>
                <c:ptCount val="1"/>
                <c:pt idx="0">
                  <c:v>ПИИ из всех стран мира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6'!$C$2:$M$2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6'!$C$12:$M$12</c:f>
              <c:numCache>
                <c:formatCode>#,##0</c:formatCode>
                <c:ptCount val="11"/>
                <c:pt idx="0">
                  <c:v>3653.2534304000001</c:v>
                </c:pt>
                <c:pt idx="1">
                  <c:v>4637.7446303999996</c:v>
                </c:pt>
                <c:pt idx="2">
                  <c:v>5245.5235303999998</c:v>
                </c:pt>
                <c:pt idx="3">
                  <c:v>5221.3474304000001</c:v>
                </c:pt>
                <c:pt idx="4">
                  <c:v>5299.19</c:v>
                </c:pt>
                <c:pt idx="5">
                  <c:v>5912.04</c:v>
                </c:pt>
                <c:pt idx="6">
                  <c:v>5499.47</c:v>
                </c:pt>
                <c:pt idx="7">
                  <c:v>5637.2</c:v>
                </c:pt>
                <c:pt idx="8">
                  <c:v>5855.9310304000001</c:v>
                </c:pt>
                <c:pt idx="9">
                  <c:v>5940.8583304000003</c:v>
                </c:pt>
                <c:pt idx="10">
                  <c:v>6466.5278304000003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32512864"/>
        <c:axId val="-1332517216"/>
      </c:lineChart>
      <c:catAx>
        <c:axId val="-133251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32517216"/>
        <c:crosses val="autoZero"/>
        <c:auto val="1"/>
        <c:lblAlgn val="ctr"/>
        <c:lblOffset val="100"/>
        <c:noMultiLvlLbl val="0"/>
      </c:catAx>
      <c:valAx>
        <c:axId val="-133251721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3251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6012990236474007"/>
          <c:y val="0.76372666958296875"/>
          <c:w val="0.3388596849485796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</a:t>
            </a:r>
          </a:p>
        </c:rich>
      </c:tx>
      <c:layout>
        <c:manualLayout>
          <c:xMode val="edge"/>
          <c:yMode val="edge"/>
          <c:x val="0.40302116671603572"/>
          <c:y val="4.62962962962962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2988498483316487E-2"/>
          <c:y val="9.63196267133275E-2"/>
          <c:w val="0.89708889126545843"/>
          <c:h val="0.70844153844331526"/>
        </c:manualLayout>
      </c:layout>
      <c:lineChart>
        <c:grouping val="standard"/>
        <c:varyColors val="0"/>
        <c:ser>
          <c:idx val="0"/>
          <c:order val="0"/>
          <c:tx>
            <c:strRef>
              <c:f>'Презентация ЛИСТ 3'!$B$6</c:f>
              <c:strCache>
                <c:ptCount val="1"/>
                <c:pt idx="0">
                  <c:v>ПИИ из всех стран мира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3'!$C$2:$M$2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3'!$C$6:$M$6</c:f>
              <c:numCache>
                <c:formatCode>#,##0</c:formatCode>
                <c:ptCount val="11"/>
                <c:pt idx="0">
                  <c:v>1862</c:v>
                </c:pt>
                <c:pt idx="1">
                  <c:v>1652.3</c:v>
                </c:pt>
                <c:pt idx="2">
                  <c:v>1246.8999999999999</c:v>
                </c:pt>
                <c:pt idx="3">
                  <c:v>1276.3000000000002</c:v>
                </c:pt>
                <c:pt idx="4">
                  <c:v>1426.5</c:v>
                </c:pt>
                <c:pt idx="5">
                  <c:v>1273.3000000000002</c:v>
                </c:pt>
                <c:pt idx="6">
                  <c:v>1393.2</c:v>
                </c:pt>
                <c:pt idx="7">
                  <c:v>1230.7218618600002</c:v>
                </c:pt>
                <c:pt idx="8">
                  <c:v>1606.41774338</c:v>
                </c:pt>
                <c:pt idx="9">
                  <c:v>1992.10772825</c:v>
                </c:pt>
                <c:pt idx="10">
                  <c:v>1726.5134288700001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'Презентация ЛИСТ 3'!$B$7</c:f>
              <c:strCache>
                <c:ptCount val="1"/>
                <c:pt idx="0">
                  <c:v>ПИИ из стран ЕАЭС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3'!$C$2:$M$2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3'!$C$7:$M$7</c:f>
              <c:numCache>
                <c:formatCode>#,##0</c:formatCode>
                <c:ptCount val="11"/>
                <c:pt idx="0">
                  <c:v>617.95842514000003</c:v>
                </c:pt>
                <c:pt idx="1">
                  <c:v>736.80390225000008</c:v>
                </c:pt>
                <c:pt idx="2">
                  <c:v>543.65499208000006</c:v>
                </c:pt>
                <c:pt idx="3">
                  <c:v>462.73817182999994</c:v>
                </c:pt>
                <c:pt idx="4">
                  <c:v>570.88925712000002</c:v>
                </c:pt>
                <c:pt idx="5">
                  <c:v>459.10508754000011</c:v>
                </c:pt>
                <c:pt idx="6">
                  <c:v>475.54319959999998</c:v>
                </c:pt>
                <c:pt idx="7">
                  <c:v>443.49691300999996</c:v>
                </c:pt>
                <c:pt idx="8">
                  <c:v>782.80892829999993</c:v>
                </c:pt>
                <c:pt idx="9">
                  <c:v>523.6029434400001</c:v>
                </c:pt>
                <c:pt idx="10">
                  <c:v>570.75441784000009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02052560"/>
        <c:axId val="-1402050928"/>
      </c:lineChart>
      <c:catAx>
        <c:axId val="-140205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02050928"/>
        <c:crosses val="autoZero"/>
        <c:auto val="1"/>
        <c:lblAlgn val="ctr"/>
        <c:lblOffset val="100"/>
        <c:noMultiLvlLbl val="0"/>
      </c:catAx>
      <c:valAx>
        <c:axId val="-140205092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0205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584750729408555"/>
          <c:y val="0.92187445319335082"/>
          <c:w val="0.70830498541182885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</a:p>
        </c:rich>
      </c:tx>
      <c:layout>
        <c:manualLayout>
          <c:xMode val="edge"/>
          <c:yMode val="edge"/>
          <c:x val="0.42051568422776614"/>
          <c:y val="4.596820809771610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5740555851342937E-2"/>
          <c:y val="0.10942750035381039"/>
          <c:w val="0.84835176896363484"/>
          <c:h val="0.72280772663062398"/>
        </c:manualLayout>
      </c:layout>
      <c:lineChart>
        <c:grouping val="standard"/>
        <c:varyColors val="0"/>
        <c:ser>
          <c:idx val="0"/>
          <c:order val="0"/>
          <c:tx>
            <c:strRef>
              <c:f>'Презентация ЛИСТ 6'!$B$15</c:f>
              <c:strCache>
                <c:ptCount val="1"/>
                <c:pt idx="0">
                  <c:v>ПИИ из всех стран мира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1"/>
              <c:layout>
                <c:manualLayout>
                  <c:x val="-4.6636533703064725E-2"/>
                  <c:y val="-8.6909813356663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102719892641817E-2"/>
                  <c:y val="7.9756853310002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6376075020439044E-2"/>
                  <c:y val="7.04975940507435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5578684275956667E-2"/>
                  <c:y val="8.4386482939632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3618289977840003E-2"/>
                  <c:y val="7.9756853310002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3584751403050283E-2"/>
                  <c:y val="9.36457421988917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'Презентация ЛИСТ 6'!$C$2:$M$2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6'!$C$15:$M$15</c:f>
              <c:numCache>
                <c:formatCode>#,##0</c:formatCode>
                <c:ptCount val="11"/>
                <c:pt idx="0">
                  <c:v>371491.21</c:v>
                </c:pt>
                <c:pt idx="1">
                  <c:v>347689.82</c:v>
                </c:pt>
                <c:pt idx="2">
                  <c:v>477669.99</c:v>
                </c:pt>
                <c:pt idx="3">
                  <c:v>529643.81999999995</c:v>
                </c:pt>
                <c:pt idx="4">
                  <c:v>497366.16</c:v>
                </c:pt>
                <c:pt idx="5">
                  <c:v>586994.27</c:v>
                </c:pt>
                <c:pt idx="6">
                  <c:v>539746.64</c:v>
                </c:pt>
                <c:pt idx="7">
                  <c:v>610082.5</c:v>
                </c:pt>
                <c:pt idx="8">
                  <c:v>442045.04</c:v>
                </c:pt>
                <c:pt idx="9">
                  <c:v>334801.27</c:v>
                </c:pt>
                <c:pt idx="10">
                  <c:v>258393.14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32517760"/>
        <c:axId val="-1332515584"/>
      </c:lineChart>
      <c:lineChart>
        <c:grouping val="standard"/>
        <c:varyColors val="0"/>
        <c:ser>
          <c:idx val="1"/>
          <c:order val="1"/>
          <c:tx>
            <c:strRef>
              <c:f>'Презентация ЛИСТ 6'!$B$16</c:f>
              <c:strCache>
                <c:ptCount val="1"/>
                <c:pt idx="0">
                  <c:v>ПИИ из стран ЕАЭС (правая ось)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1"/>
              <c:layout>
                <c:manualLayout>
                  <c:x val="3.0541926475713575E-3"/>
                  <c:y val="-1.2835739282589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30891209723038E-2"/>
                  <c:y val="-4.98727763196267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552234511616908E-2"/>
                  <c:y val="-7.3020924467774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6585938119212314E-2"/>
                  <c:y val="9.3645742198891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'Презентация ЛИСТ 6'!$C$2:$M$2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6'!$C$16:$M$16</c:f>
              <c:numCache>
                <c:formatCode>#,##0</c:formatCode>
                <c:ptCount val="11"/>
                <c:pt idx="0">
                  <c:v>1496.21</c:v>
                </c:pt>
                <c:pt idx="1">
                  <c:v>1756.2899999999997</c:v>
                </c:pt>
                <c:pt idx="2">
                  <c:v>4551.67</c:v>
                </c:pt>
                <c:pt idx="3">
                  <c:v>5424.26</c:v>
                </c:pt>
                <c:pt idx="4">
                  <c:v>4857.3700000000008</c:v>
                </c:pt>
                <c:pt idx="5">
                  <c:v>5573.49</c:v>
                </c:pt>
                <c:pt idx="6">
                  <c:v>4806.75</c:v>
                </c:pt>
                <c:pt idx="7">
                  <c:v>5235.3999999999996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32521568"/>
        <c:axId val="-1332522656"/>
      </c:lineChart>
      <c:catAx>
        <c:axId val="-133251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32515584"/>
        <c:crosses val="autoZero"/>
        <c:auto val="1"/>
        <c:lblAlgn val="ctr"/>
        <c:lblOffset val="100"/>
        <c:noMultiLvlLbl val="0"/>
      </c:catAx>
      <c:valAx>
        <c:axId val="-133251558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32517760"/>
        <c:crosses val="autoZero"/>
        <c:crossBetween val="between"/>
      </c:valAx>
      <c:valAx>
        <c:axId val="-133252265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 w="15875">
            <a:solidFill>
              <a:schemeClr val="accent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32521568"/>
        <c:crosses val="max"/>
        <c:crossBetween val="between"/>
      </c:valAx>
      <c:catAx>
        <c:axId val="-1332521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3325226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35818396605623"/>
          <c:y val="0.74454887752117027"/>
          <c:w val="0.78017231834509704"/>
          <c:h val="7.75718940964876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АРМЕНИЯ</a:t>
            </a:r>
          </a:p>
        </c:rich>
      </c:tx>
      <c:layout>
        <c:manualLayout>
          <c:xMode val="edge"/>
          <c:yMode val="edge"/>
          <c:x val="0.3866231955380577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7.8167465908866654E-2"/>
          <c:w val="0.91078698178721573"/>
          <c:h val="0.8065376038521500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7'!$B$2:$L$2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7'!$B$3:$L$3</c:f>
              <c:numCache>
                <c:formatCode>#,##0</c:formatCode>
                <c:ptCount val="11"/>
                <c:pt idx="0">
                  <c:v>362.81826949999999</c:v>
                </c:pt>
                <c:pt idx="1">
                  <c:v>537.73642949999999</c:v>
                </c:pt>
                <c:pt idx="2">
                  <c:v>609.88346000000001</c:v>
                </c:pt>
                <c:pt idx="3">
                  <c:v>639.02033110000002</c:v>
                </c:pt>
                <c:pt idx="4">
                  <c:v>669.10197619999997</c:v>
                </c:pt>
                <c:pt idx="5">
                  <c:v>529.72437772800004</c:v>
                </c:pt>
                <c:pt idx="6">
                  <c:v>485.57575025300002</c:v>
                </c:pt>
                <c:pt idx="7">
                  <c:v>511.956071167</c:v>
                </c:pt>
                <c:pt idx="8">
                  <c:v>563.76578896700005</c:v>
                </c:pt>
                <c:pt idx="9">
                  <c:v>611.63809177099995</c:v>
                </c:pt>
                <c:pt idx="10">
                  <c:v>663.11548419999997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32525376"/>
        <c:axId val="-1332515040"/>
      </c:barChart>
      <c:catAx>
        <c:axId val="-133252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32515040"/>
        <c:crosses val="autoZero"/>
        <c:auto val="1"/>
        <c:lblAlgn val="ctr"/>
        <c:lblOffset val="100"/>
        <c:noMultiLvlLbl val="0"/>
      </c:catAx>
      <c:valAx>
        <c:axId val="-133251504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3252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</a:t>
            </a:r>
          </a:p>
        </c:rich>
      </c:tx>
      <c:layout>
        <c:manualLayout>
          <c:xMode val="edge"/>
          <c:yMode val="edge"/>
          <c:x val="0.387412672142088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0.12328041810401333"/>
          <c:w val="0.91078698178721573"/>
          <c:h val="0.7614247782589044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7'!$B$2:$L$2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7'!$B$4:$L$4</c:f>
              <c:numCache>
                <c:formatCode>#,##0</c:formatCode>
                <c:ptCount val="11"/>
                <c:pt idx="0">
                  <c:v>668.6</c:v>
                </c:pt>
                <c:pt idx="1">
                  <c:v>719</c:v>
                </c:pt>
                <c:pt idx="2">
                  <c:v>799.2</c:v>
                </c:pt>
                <c:pt idx="3">
                  <c:v>1611.6</c:v>
                </c:pt>
                <c:pt idx="4">
                  <c:v>1443.4</c:v>
                </c:pt>
                <c:pt idx="5">
                  <c:v>1532.4</c:v>
                </c:pt>
                <c:pt idx="6">
                  <c:v>1441.5285729</c:v>
                </c:pt>
                <c:pt idx="7">
                  <c:v>1338.4739113999999</c:v>
                </c:pt>
                <c:pt idx="8">
                  <c:v>1655.5491790000001</c:v>
                </c:pt>
                <c:pt idx="9">
                  <c:v>1550.5898790000001</c:v>
                </c:pt>
                <c:pt idx="10">
                  <c:v>1546.474279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32512320"/>
        <c:axId val="-1332525920"/>
      </c:barChart>
      <c:catAx>
        <c:axId val="-133251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32525920"/>
        <c:crosses val="autoZero"/>
        <c:auto val="1"/>
        <c:lblAlgn val="ctr"/>
        <c:lblOffset val="100"/>
        <c:noMultiLvlLbl val="0"/>
      </c:catAx>
      <c:valAx>
        <c:axId val="-133252592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3251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</a:t>
            </a:r>
          </a:p>
        </c:rich>
      </c:tx>
      <c:layout>
        <c:manualLayout>
          <c:xMode val="edge"/>
          <c:yMode val="edge"/>
          <c:x val="0.38008343001012029"/>
          <c:y val="3.007518796992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0.13330531052039549"/>
          <c:w val="0.91078698178721573"/>
          <c:h val="0.7513997592406211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7'!$B$2:$L$2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7'!$B$5:$L$5</c:f>
              <c:numCache>
                <c:formatCode>#,##0</c:formatCode>
                <c:ptCount val="11"/>
                <c:pt idx="0">
                  <c:v>29835.0507301</c:v>
                </c:pt>
                <c:pt idx="1">
                  <c:v>32659.985304999998</c:v>
                </c:pt>
                <c:pt idx="2">
                  <c:v>38118.285859000003</c:v>
                </c:pt>
                <c:pt idx="3">
                  <c:v>35240.600032000002</c:v>
                </c:pt>
                <c:pt idx="4">
                  <c:v>27984.073555999999</c:v>
                </c:pt>
                <c:pt idx="5">
                  <c:v>27433.204371</c:v>
                </c:pt>
                <c:pt idx="6">
                  <c:v>29019.362168700001</c:v>
                </c:pt>
                <c:pt idx="7">
                  <c:v>32087.522321</c:v>
                </c:pt>
                <c:pt idx="8">
                  <c:v>31992.57973288</c:v>
                </c:pt>
                <c:pt idx="9">
                  <c:v>34113.435060000003</c:v>
                </c:pt>
                <c:pt idx="10">
                  <c:v>29607.683772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32524832"/>
        <c:axId val="-1332511776"/>
      </c:barChart>
      <c:catAx>
        <c:axId val="-133252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32511776"/>
        <c:crosses val="autoZero"/>
        <c:auto val="1"/>
        <c:lblAlgn val="ctr"/>
        <c:lblOffset val="100"/>
        <c:noMultiLvlLbl val="0"/>
      </c:catAx>
      <c:valAx>
        <c:axId val="-133251177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3252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КЫРГЫЗСТАН</a:t>
            </a:r>
          </a:p>
        </c:rich>
      </c:tx>
      <c:layout>
        <c:manualLayout>
          <c:xMode val="edge"/>
          <c:yMode val="edge"/>
          <c:x val="0.38361543042413809"/>
          <c:y val="9.796516989118883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8.2608338116957822E-2"/>
          <c:w val="0.91078698178721573"/>
          <c:h val="0.8020968642044106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6"/>
              <c:layout>
                <c:manualLayout>
                  <c:x val="5.2060093745061625E-2"/>
                  <c:y val="7.6045657733064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7'!$B$2:$L$2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7'!$B$6:$L$6</c:f>
              <c:numCache>
                <c:formatCode>#,##0</c:formatCode>
                <c:ptCount val="11"/>
                <c:pt idx="0">
                  <c:v>519.69924309999999</c:v>
                </c:pt>
                <c:pt idx="1">
                  <c:v>618.59516229999997</c:v>
                </c:pt>
                <c:pt idx="2">
                  <c:v>681.92115160000003</c:v>
                </c:pt>
                <c:pt idx="3">
                  <c:v>689.11</c:v>
                </c:pt>
                <c:pt idx="4">
                  <c:v>723.72</c:v>
                </c:pt>
                <c:pt idx="5">
                  <c:v>1069.03</c:v>
                </c:pt>
                <c:pt idx="6">
                  <c:v>1517.56</c:v>
                </c:pt>
                <c:pt idx="7">
                  <c:v>893.3</c:v>
                </c:pt>
                <c:pt idx="8">
                  <c:v>310.3433872</c:v>
                </c:pt>
                <c:pt idx="9">
                  <c:v>317.58218720000002</c:v>
                </c:pt>
                <c:pt idx="10">
                  <c:v>331.32308721599998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32516672"/>
        <c:axId val="-1332527008"/>
      </c:barChart>
      <c:catAx>
        <c:axId val="-133251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32527008"/>
        <c:crosses val="autoZero"/>
        <c:auto val="1"/>
        <c:lblAlgn val="ctr"/>
        <c:lblOffset val="100"/>
        <c:noMultiLvlLbl val="0"/>
      </c:catAx>
      <c:valAx>
        <c:axId val="-133252700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3251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</a:p>
        </c:rich>
      </c:tx>
      <c:layout>
        <c:manualLayout>
          <c:xMode val="edge"/>
          <c:yMode val="edge"/>
          <c:x val="0.4091369340551180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219836778215223"/>
          <c:y val="7.3154934580545852E-2"/>
          <c:w val="0.89568097933070867"/>
          <c:h val="0.8115501351804708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5"/>
              <c:layout>
                <c:manualLayout>
                  <c:x val="0"/>
                  <c:y val="-3.508771929824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0774719673802246E-3"/>
                  <c:y val="-4.0100250626566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'Презентация ЛИСТ 7'!$B$2:$L$2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7'!$B$7:$L$7</c:f>
              <c:numCache>
                <c:formatCode>#,##0</c:formatCode>
                <c:ptCount val="11"/>
                <c:pt idx="0">
                  <c:v>414413.29</c:v>
                </c:pt>
                <c:pt idx="1">
                  <c:v>375034.32</c:v>
                </c:pt>
                <c:pt idx="2">
                  <c:v>426608.32</c:v>
                </c:pt>
                <c:pt idx="3">
                  <c:v>477213.39</c:v>
                </c:pt>
                <c:pt idx="4">
                  <c:v>435862.03</c:v>
                </c:pt>
                <c:pt idx="5">
                  <c:v>501156.74</c:v>
                </c:pt>
                <c:pt idx="6">
                  <c:v>471840.12</c:v>
                </c:pt>
                <c:pt idx="7">
                  <c:v>487003.97</c:v>
                </c:pt>
                <c:pt idx="8">
                  <c:v>381194.39</c:v>
                </c:pt>
                <c:pt idx="9">
                  <c:v>315348.89</c:v>
                </c:pt>
                <c:pt idx="10">
                  <c:v>269367.3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32513408"/>
        <c:axId val="-1332524288"/>
      </c:barChart>
      <c:catAx>
        <c:axId val="-133251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32524288"/>
        <c:crosses val="autoZero"/>
        <c:auto val="1"/>
        <c:lblAlgn val="ctr"/>
        <c:lblOffset val="100"/>
        <c:noMultiLvlLbl val="0"/>
      </c:catAx>
      <c:valAx>
        <c:axId val="-133252428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3251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АРМЕНИЯ</a:t>
            </a:r>
          </a:p>
        </c:rich>
      </c:tx>
      <c:layout>
        <c:manualLayout>
          <c:xMode val="edge"/>
          <c:yMode val="edge"/>
          <c:x val="0.44123860003880838"/>
          <c:y val="4.938273525137950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711858002185525E-2"/>
          <c:y val="9.5228689197355498E-2"/>
          <c:w val="0.90288141997814475"/>
          <c:h val="0.7894760577608210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8'!$B$2:$L$2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8'!$B$3:$L$3</c:f>
              <c:numCache>
                <c:formatCode>#,##0</c:formatCode>
                <c:ptCount val="11"/>
                <c:pt idx="0">
                  <c:v>-7714.0564634000002</c:v>
                </c:pt>
                <c:pt idx="1">
                  <c:v>-7878.6662462000004</c:v>
                </c:pt>
                <c:pt idx="2">
                  <c:v>-8312.6836932000006</c:v>
                </c:pt>
                <c:pt idx="3">
                  <c:v>-8752.3710807000007</c:v>
                </c:pt>
                <c:pt idx="4">
                  <c:v>-9398.9765757000005</c:v>
                </c:pt>
                <c:pt idx="5">
                  <c:v>-9717.6540885810009</c:v>
                </c:pt>
                <c:pt idx="6">
                  <c:v>-10286.876201104</c:v>
                </c:pt>
                <c:pt idx="7">
                  <c:v>-11010.462673986</c:v>
                </c:pt>
                <c:pt idx="8">
                  <c:v>-11213.400575428999</c:v>
                </c:pt>
                <c:pt idx="9">
                  <c:v>-11525.606181604</c:v>
                </c:pt>
                <c:pt idx="10">
                  <c:v>-12385.853311700001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32521024"/>
        <c:axId val="-1332526464"/>
      </c:barChart>
      <c:catAx>
        <c:axId val="-133252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32526464"/>
        <c:crosses val="autoZero"/>
        <c:auto val="1"/>
        <c:lblAlgn val="ctr"/>
        <c:lblOffset val="100"/>
        <c:noMultiLvlLbl val="0"/>
      </c:catAx>
      <c:valAx>
        <c:axId val="-133252646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3252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</a:t>
            </a:r>
          </a:p>
        </c:rich>
      </c:tx>
      <c:layout>
        <c:manualLayout>
          <c:xMode val="edge"/>
          <c:yMode val="edge"/>
          <c:x val="0.385396904637233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8.8960481525286489E-2"/>
          <c:w val="0.91078698178721573"/>
          <c:h val="0.79574494725435285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8'!$B$2:$L$2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8'!$B$4:$L$4</c:f>
              <c:numCache>
                <c:formatCode>#,##0</c:formatCode>
                <c:ptCount val="11"/>
                <c:pt idx="0">
                  <c:v>-41832.9</c:v>
                </c:pt>
                <c:pt idx="1">
                  <c:v>-40991.9</c:v>
                </c:pt>
                <c:pt idx="2">
                  <c:v>-40822.699999999997</c:v>
                </c:pt>
                <c:pt idx="3">
                  <c:v>-33311.300000000003</c:v>
                </c:pt>
                <c:pt idx="4">
                  <c:v>-31843</c:v>
                </c:pt>
                <c:pt idx="5">
                  <c:v>-31674.1</c:v>
                </c:pt>
                <c:pt idx="6">
                  <c:v>-29763.187069299998</c:v>
                </c:pt>
                <c:pt idx="7">
                  <c:v>-27087.371333399999</c:v>
                </c:pt>
                <c:pt idx="8">
                  <c:v>-23153.662275400002</c:v>
                </c:pt>
                <c:pt idx="9">
                  <c:v>-18935.381254200001</c:v>
                </c:pt>
                <c:pt idx="10">
                  <c:v>-18607.126843099999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32514496"/>
        <c:axId val="-1332518848"/>
      </c:barChart>
      <c:catAx>
        <c:axId val="-133251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32518848"/>
        <c:crosses val="autoZero"/>
        <c:auto val="1"/>
        <c:lblAlgn val="ctr"/>
        <c:lblOffset val="100"/>
        <c:noMultiLvlLbl val="0"/>
      </c:catAx>
      <c:valAx>
        <c:axId val="-133251884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3251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</a:t>
            </a:r>
          </a:p>
        </c:rich>
      </c:tx>
      <c:layout>
        <c:manualLayout>
          <c:xMode val="edge"/>
          <c:yMode val="edge"/>
          <c:x val="0.4116546399550681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9.0808828079626355E-2"/>
          <c:w val="0.91078698178721573"/>
          <c:h val="0.7938955022119705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8'!$B$2:$L$2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8'!$B$5:$L$5</c:f>
              <c:numCache>
                <c:formatCode>#,##0</c:formatCode>
                <c:ptCount val="11"/>
                <c:pt idx="0">
                  <c:v>-39805.624467399997</c:v>
                </c:pt>
                <c:pt idx="1">
                  <c:v>-37451.954371599997</c:v>
                </c:pt>
                <c:pt idx="2">
                  <c:v>-47006.810465000002</c:v>
                </c:pt>
                <c:pt idx="3">
                  <c:v>-57979.596072</c:v>
                </c:pt>
                <c:pt idx="4">
                  <c:v>-63810.419432000002</c:v>
                </c:pt>
                <c:pt idx="5">
                  <c:v>-66034.443268999996</c:v>
                </c:pt>
                <c:pt idx="6">
                  <c:v>-71980.316668300002</c:v>
                </c:pt>
                <c:pt idx="7">
                  <c:v>-76929.812734699997</c:v>
                </c:pt>
                <c:pt idx="8">
                  <c:v>-67267.779538742005</c:v>
                </c:pt>
                <c:pt idx="9">
                  <c:v>-67939.730216684999</c:v>
                </c:pt>
                <c:pt idx="10">
                  <c:v>-49670.236567400003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32518304"/>
        <c:axId val="-1332513952"/>
      </c:barChart>
      <c:catAx>
        <c:axId val="-133251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32513952"/>
        <c:crosses val="autoZero"/>
        <c:auto val="1"/>
        <c:lblAlgn val="ctr"/>
        <c:lblOffset val="100"/>
        <c:noMultiLvlLbl val="0"/>
      </c:catAx>
      <c:valAx>
        <c:axId val="-133251395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3251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КЫРГЫЗСТАН</a:t>
            </a:r>
          </a:p>
        </c:rich>
      </c:tx>
      <c:layout>
        <c:manualLayout>
          <c:xMode val="edge"/>
          <c:yMode val="edge"/>
          <c:x val="0.4157038147667004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7.9777412409683474E-2"/>
          <c:w val="0.91078698178721573"/>
          <c:h val="0.8049277946731784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8'!$B$2:$L$2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8'!$B$6:$L$6</c:f>
              <c:numCache>
                <c:formatCode>#,##0</c:formatCode>
                <c:ptCount val="11"/>
                <c:pt idx="0">
                  <c:v>-5835.9382457000002</c:v>
                </c:pt>
                <c:pt idx="1">
                  <c:v>-6660.3220713370001</c:v>
                </c:pt>
                <c:pt idx="2">
                  <c:v>-6829.9301470339997</c:v>
                </c:pt>
                <c:pt idx="3">
                  <c:v>-7265.93</c:v>
                </c:pt>
                <c:pt idx="4">
                  <c:v>-7409.02</c:v>
                </c:pt>
                <c:pt idx="5">
                  <c:v>-7512.59</c:v>
                </c:pt>
                <c:pt idx="6">
                  <c:v>-6648.1916580999996</c:v>
                </c:pt>
                <c:pt idx="7">
                  <c:v>-7326.6</c:v>
                </c:pt>
                <c:pt idx="8">
                  <c:v>-8120.9510751999997</c:v>
                </c:pt>
                <c:pt idx="9">
                  <c:v>-7550.3263377000003</c:v>
                </c:pt>
                <c:pt idx="10">
                  <c:v>-6615.8219522660002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32523744"/>
        <c:axId val="-1332520480"/>
      </c:barChart>
      <c:catAx>
        <c:axId val="-133252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32520480"/>
        <c:crosses val="autoZero"/>
        <c:auto val="1"/>
        <c:lblAlgn val="ctr"/>
        <c:lblOffset val="100"/>
        <c:noMultiLvlLbl val="0"/>
      </c:catAx>
      <c:valAx>
        <c:axId val="-133252048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3252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</a:t>
            </a:r>
          </a:p>
        </c:rich>
      </c:tx>
      <c:layout>
        <c:manualLayout>
          <c:xMode val="edge"/>
          <c:yMode val="edge"/>
          <c:x val="0.3946101544375106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968791800388007"/>
          <c:y val="0.10094925634295711"/>
          <c:w val="0.79079936700913855"/>
          <c:h val="0.68429007713619494"/>
        </c:manualLayout>
      </c:layout>
      <c:lineChart>
        <c:grouping val="standard"/>
        <c:varyColors val="0"/>
        <c:ser>
          <c:idx val="0"/>
          <c:order val="0"/>
          <c:tx>
            <c:strRef>
              <c:f>'Презентация ЛИСТ 3'!$B$9</c:f>
              <c:strCache>
                <c:ptCount val="1"/>
                <c:pt idx="0">
                  <c:v>ПИИ из всех стран мира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7.2473439163430173E-2"/>
                  <c:y val="6.1238334791484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4079925681123E-2"/>
                  <c:y val="-4.98727763196267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46905934365578E-2"/>
                  <c:y val="6.9209494760835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8846616468182368E-2"/>
                  <c:y val="8.4386482939632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4528868643212658E-2"/>
                  <c:y val="8.15380836907329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8494404903696634E-2"/>
                  <c:y val="-4.51148694431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'Презентация ЛИСТ 3'!$C$2:$M$2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3'!$C$9:$M$9</c:f>
              <c:numCache>
                <c:formatCode>#,##0</c:formatCode>
                <c:ptCount val="11"/>
                <c:pt idx="0">
                  <c:v>7308.1126442512113</c:v>
                </c:pt>
                <c:pt idx="1">
                  <c:v>6577.8240496789958</c:v>
                </c:pt>
                <c:pt idx="2">
                  <c:v>17223.789547921471</c:v>
                </c:pt>
                <c:pt idx="3">
                  <c:v>4757.396810526061</c:v>
                </c:pt>
                <c:pt idx="4">
                  <c:v>353.29155455808996</c:v>
                </c:pt>
                <c:pt idx="5">
                  <c:v>3730.8562706839839</c:v>
                </c:pt>
                <c:pt idx="6">
                  <c:v>7205.9890842900022</c:v>
                </c:pt>
                <c:pt idx="7">
                  <c:v>4566.6154154899987</c:v>
                </c:pt>
                <c:pt idx="8">
                  <c:v>5081.6823291100009</c:v>
                </c:pt>
                <c:pt idx="9">
                  <c:v>5818.3335706916987</c:v>
                </c:pt>
                <c:pt idx="10">
                  <c:v>-681.51754197624905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02054736"/>
        <c:axId val="-1402054192"/>
      </c:lineChart>
      <c:lineChart>
        <c:grouping val="standard"/>
        <c:varyColors val="0"/>
        <c:ser>
          <c:idx val="1"/>
          <c:order val="1"/>
          <c:tx>
            <c:strRef>
              <c:f>'Презентация ЛИСТ 3'!$B$10</c:f>
              <c:strCache>
                <c:ptCount val="1"/>
                <c:pt idx="0">
                  <c:v>ПИИ из стран ЕАЭС (правая ось)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7.0518739008442868E-2"/>
                  <c:y val="-2.6724628171478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91845235285273E-2"/>
                  <c:y val="5.1979075532225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920319465449778E-2"/>
                  <c:y val="-5.4502405949256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7720018935942952E-2"/>
                  <c:y val="1.9571668124817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2043861000249597E-2"/>
                  <c:y val="4.714423284141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3'!$C$2:$M$2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3'!$C$10:$M$10</c:f>
              <c:numCache>
                <c:formatCode>#,##0</c:formatCode>
                <c:ptCount val="11"/>
                <c:pt idx="0">
                  <c:v>529.08257459999982</c:v>
                </c:pt>
                <c:pt idx="1">
                  <c:v>197.27753487000004</c:v>
                </c:pt>
                <c:pt idx="2">
                  <c:v>292.29876709000001</c:v>
                </c:pt>
                <c:pt idx="3">
                  <c:v>500.62839544000008</c:v>
                </c:pt>
                <c:pt idx="4">
                  <c:v>603.96594000000005</c:v>
                </c:pt>
                <c:pt idx="5">
                  <c:v>474.36988000000008</c:v>
                </c:pt>
                <c:pt idx="6">
                  <c:v>274.1558960000001</c:v>
                </c:pt>
                <c:pt idx="7">
                  <c:v>987.26743999999997</c:v>
                </c:pt>
                <c:pt idx="8">
                  <c:v>424.27087999999992</c:v>
                </c:pt>
                <c:pt idx="9">
                  <c:v>1822.3471725999996</c:v>
                </c:pt>
                <c:pt idx="10">
                  <c:v>1675.7578360000002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02053648"/>
        <c:axId val="-1402052016"/>
      </c:lineChart>
      <c:catAx>
        <c:axId val="-140205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02054192"/>
        <c:crosses val="autoZero"/>
        <c:auto val="1"/>
        <c:lblAlgn val="ctr"/>
        <c:lblOffset val="100"/>
        <c:noMultiLvlLbl val="0"/>
      </c:catAx>
      <c:valAx>
        <c:axId val="-140205419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02054736"/>
        <c:crosses val="autoZero"/>
        <c:crossBetween val="between"/>
      </c:valAx>
      <c:valAx>
        <c:axId val="-140205201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 w="15875">
            <a:solidFill>
              <a:schemeClr val="accent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02053648"/>
        <c:crosses val="max"/>
        <c:crossBetween val="between"/>
      </c:valAx>
      <c:catAx>
        <c:axId val="-1402053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402052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287131836743594E-2"/>
          <c:y val="0.92187445319335082"/>
          <c:w val="0.87542551615128417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</a:p>
        </c:rich>
      </c:tx>
      <c:layout>
        <c:manualLayout>
          <c:xMode val="edge"/>
          <c:yMode val="edge"/>
          <c:x val="0.41157973582768509"/>
          <c:y val="1.49625944931227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032868512514817"/>
          <c:y val="2.6760308885818974E-2"/>
          <c:w val="0.87967131487485184"/>
          <c:h val="0.8732032076309176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5"/>
              <c:layout>
                <c:manualLayout>
                  <c:x val="0"/>
                  <c:y val="-3.508771929824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0774719673802246E-3"/>
                  <c:y val="-4.0100250626566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'Презентация ЛИСТ 8'!$B$2:$L$2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8'!$B$7:$L$7</c:f>
              <c:numCache>
                <c:formatCode>#,##0</c:formatCode>
                <c:ptCount val="11"/>
                <c:pt idx="0">
                  <c:v>313248.3</c:v>
                </c:pt>
                <c:pt idx="1">
                  <c:v>339169.36</c:v>
                </c:pt>
                <c:pt idx="2">
                  <c:v>219666.44</c:v>
                </c:pt>
                <c:pt idx="3">
                  <c:v>280297.13</c:v>
                </c:pt>
                <c:pt idx="4">
                  <c:v>374405.08</c:v>
                </c:pt>
                <c:pt idx="5">
                  <c:v>359494.36</c:v>
                </c:pt>
                <c:pt idx="6">
                  <c:v>516731.2</c:v>
                </c:pt>
                <c:pt idx="7">
                  <c:v>486585.46</c:v>
                </c:pt>
                <c:pt idx="8">
                  <c:v>768059.3</c:v>
                </c:pt>
                <c:pt idx="9">
                  <c:v>856450.12</c:v>
                </c:pt>
                <c:pt idx="10">
                  <c:v>946793.71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32519936"/>
        <c:axId val="-1332519392"/>
      </c:barChart>
      <c:catAx>
        <c:axId val="-13325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32519392"/>
        <c:crosses val="autoZero"/>
        <c:auto val="1"/>
        <c:lblAlgn val="ctr"/>
        <c:lblOffset val="100"/>
        <c:noMultiLvlLbl val="0"/>
      </c:catAx>
      <c:valAx>
        <c:axId val="-133251939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3251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КЫРГЫЗСТАН</a:t>
            </a:r>
          </a:p>
        </c:rich>
      </c:tx>
      <c:layout>
        <c:manualLayout>
          <c:xMode val="edge"/>
          <c:yMode val="edge"/>
          <c:x val="0.374925096806827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7804878743981166E-2"/>
          <c:y val="8.2430737824438605E-2"/>
          <c:w val="0.87156511441743678"/>
          <c:h val="0.75519247594050731"/>
        </c:manualLayout>
      </c:layout>
      <c:lineChart>
        <c:grouping val="standard"/>
        <c:varyColors val="0"/>
        <c:ser>
          <c:idx val="0"/>
          <c:order val="0"/>
          <c:tx>
            <c:strRef>
              <c:f>'Презентация ЛИСТ 3'!$B$12</c:f>
              <c:strCache>
                <c:ptCount val="1"/>
                <c:pt idx="0">
                  <c:v>ПИИ из всех стран мира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3"/>
              <c:layout>
                <c:manualLayout>
                  <c:x val="-8.464318453844609E-2"/>
                  <c:y val="2.88309273840769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5600474206004125E-2"/>
                  <c:y val="1.053149606299212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9.6066839630097253E-3"/>
                  <c:y val="7.0497594050743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3181455712452424E-2"/>
                  <c:y val="3.809018664333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'Презентация ЛИСТ 3'!$C$2:$M$2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3'!$C$12:$M$12</c:f>
              <c:numCache>
                <c:formatCode>#,##0</c:formatCode>
                <c:ptCount val="11"/>
                <c:pt idx="0">
                  <c:v>347.95370000000003</c:v>
                </c:pt>
                <c:pt idx="1">
                  <c:v>1141.6571999999999</c:v>
                </c:pt>
                <c:pt idx="2">
                  <c:v>615.87360000000001</c:v>
                </c:pt>
                <c:pt idx="3">
                  <c:v>-107.21280000000002</c:v>
                </c:pt>
                <c:pt idx="4">
                  <c:v>144.22999999999996</c:v>
                </c:pt>
                <c:pt idx="5">
                  <c:v>403.87000000000006</c:v>
                </c:pt>
                <c:pt idx="6">
                  <c:v>-401.52000000000004</c:v>
                </c:pt>
                <c:pt idx="7">
                  <c:v>226.20000000000005</c:v>
                </c:pt>
                <c:pt idx="8">
                  <c:v>54.85</c:v>
                </c:pt>
                <c:pt idx="9">
                  <c:v>159.19999999999996</c:v>
                </c:pt>
                <c:pt idx="10">
                  <c:v>587.69000000000005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'Презентация ЛИСТ 3'!$B$13</c:f>
              <c:strCache>
                <c:ptCount val="1"/>
                <c:pt idx="0">
                  <c:v>ПИИ из стран ЕАЭС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4"/>
              <c:layout>
                <c:manualLayout>
                  <c:x val="-2.1225257279998386E-2"/>
                  <c:y val="5.6608705161854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6286171966110977E-2"/>
                  <c:y val="4.271981627296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8238776799337497E-2"/>
                  <c:y val="7.04975940507435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0553076627419284E-2"/>
                  <c:y val="-5.45024059492564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4319640017391254E-2"/>
                  <c:y val="-5.9132035578885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'Презентация ЛИСТ 3'!$C$2:$M$2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3'!$C$13:$M$13</c:f>
              <c:numCache>
                <c:formatCode>#,##0</c:formatCode>
                <c:ptCount val="11"/>
                <c:pt idx="0">
                  <c:v>48.350700000000003</c:v>
                </c:pt>
                <c:pt idx="1">
                  <c:v>512.59999999999991</c:v>
                </c:pt>
                <c:pt idx="2">
                  <c:v>279.50000000000006</c:v>
                </c:pt>
                <c:pt idx="3">
                  <c:v>78.099999999999994</c:v>
                </c:pt>
                <c:pt idx="4">
                  <c:v>-13.9</c:v>
                </c:pt>
                <c:pt idx="5">
                  <c:v>0.30000099999999752</c:v>
                </c:pt>
                <c:pt idx="6">
                  <c:v>-59.4</c:v>
                </c:pt>
                <c:pt idx="7">
                  <c:v>89.000000000000014</c:v>
                </c:pt>
                <c:pt idx="8">
                  <c:v>173.19996999999998</c:v>
                </c:pt>
                <c:pt idx="9">
                  <c:v>183.9</c:v>
                </c:pt>
                <c:pt idx="10">
                  <c:v>263.59989999999999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02053104"/>
        <c:axId val="-1485608064"/>
      </c:lineChart>
      <c:catAx>
        <c:axId val="-140205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85608064"/>
        <c:crosses val="autoZero"/>
        <c:auto val="1"/>
        <c:lblAlgn val="ctr"/>
        <c:lblOffset val="100"/>
        <c:noMultiLvlLbl val="0"/>
      </c:catAx>
      <c:valAx>
        <c:axId val="-148560806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0205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63205337032029"/>
          <c:y val="0.92187445319335082"/>
          <c:w val="0.70373269259256033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</a:p>
        </c:rich>
      </c:tx>
      <c:layout>
        <c:manualLayout>
          <c:xMode val="edge"/>
          <c:yMode val="edge"/>
          <c:x val="0.42134879073866843"/>
          <c:y val="4.62962962962962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549396578324819"/>
          <c:y val="9.63196267133275E-2"/>
          <c:w val="0.8068669215208969"/>
          <c:h val="0.74593321668124812"/>
        </c:manualLayout>
      </c:layout>
      <c:lineChart>
        <c:grouping val="standard"/>
        <c:varyColors val="0"/>
        <c:ser>
          <c:idx val="0"/>
          <c:order val="0"/>
          <c:tx>
            <c:strRef>
              <c:f>'Презентация ЛИСТ 3'!$B$15</c:f>
              <c:strCache>
                <c:ptCount val="1"/>
                <c:pt idx="0">
                  <c:v>ПИИ из всех стран мира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5.1126278200085529E-2"/>
                  <c:y val="5.19790755322250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2698082631733693E-3"/>
                  <c:y val="-2.2094998541849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852621869386371E-3"/>
                  <c:y val="1.4942038495188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7037999406694356E-2"/>
                  <c:y val="-0.1332061096529600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119822207346983E-2"/>
                  <c:y val="2.88309273840769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5.4680017864663942E-2"/>
                  <c:y val="5.1979075532225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'Презентация ЛИСТ 3'!$C$2:$M$2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3'!$C$15:$M$15</c:f>
              <c:numCache>
                <c:formatCode>#,##0</c:formatCode>
                <c:ptCount val="11"/>
                <c:pt idx="0">
                  <c:v>22031.32</c:v>
                </c:pt>
                <c:pt idx="1">
                  <c:v>6852.97</c:v>
                </c:pt>
                <c:pt idx="2">
                  <c:v>32538.9</c:v>
                </c:pt>
                <c:pt idx="3">
                  <c:v>28557.450000000004</c:v>
                </c:pt>
                <c:pt idx="4">
                  <c:v>8784.84</c:v>
                </c:pt>
                <c:pt idx="5">
                  <c:v>31974.75</c:v>
                </c:pt>
                <c:pt idx="6">
                  <c:v>9478.81</c:v>
                </c:pt>
                <c:pt idx="7">
                  <c:v>40449.990000000005</c:v>
                </c:pt>
                <c:pt idx="8">
                  <c:v>-39800.94</c:v>
                </c:pt>
                <c:pt idx="9">
                  <c:v>-10045.11</c:v>
                </c:pt>
                <c:pt idx="10">
                  <c:v>-8102.27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65043408"/>
        <c:axId val="-1365042864"/>
      </c:lineChart>
      <c:lineChart>
        <c:grouping val="standard"/>
        <c:varyColors val="0"/>
        <c:ser>
          <c:idx val="1"/>
          <c:order val="1"/>
          <c:tx>
            <c:strRef>
              <c:f>'Презентация ЛИСТ 3'!$B$16</c:f>
              <c:strCache>
                <c:ptCount val="1"/>
                <c:pt idx="0">
                  <c:v>ПИИ из стран ЕАЭС (правая ось)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2"/>
              <c:layout>
                <c:manualLayout>
                  <c:x val="1.0101169117594732E-3"/>
                  <c:y val="1.4942038495188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4498466386332623E-2"/>
                  <c:y val="2.4201297754447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2391230039244458E-2"/>
                  <c:y val="2.88309273840769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'Презентация ЛИСТ 3'!$C$2:$M$2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3'!$C$16:$M$16</c:f>
              <c:numCache>
                <c:formatCode>#,##0</c:formatCode>
                <c:ptCount val="11"/>
                <c:pt idx="0">
                  <c:v>459.51271829000001</c:v>
                </c:pt>
                <c:pt idx="1">
                  <c:v>513.09828396</c:v>
                </c:pt>
                <c:pt idx="2">
                  <c:v>414.18557778999997</c:v>
                </c:pt>
                <c:pt idx="3">
                  <c:v>91.295753750000003</c:v>
                </c:pt>
                <c:pt idx="4">
                  <c:v>187.18735452000004</c:v>
                </c:pt>
                <c:pt idx="5">
                  <c:v>179.46923327999991</c:v>
                </c:pt>
                <c:pt idx="6">
                  <c:v>87.736590399999983</c:v>
                </c:pt>
                <c:pt idx="7">
                  <c:v>331.29905700000006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65048848"/>
        <c:axId val="-1365046128"/>
      </c:lineChart>
      <c:catAx>
        <c:axId val="-136504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042864"/>
        <c:crosses val="autoZero"/>
        <c:auto val="1"/>
        <c:lblAlgn val="ctr"/>
        <c:lblOffset val="100"/>
        <c:noMultiLvlLbl val="0"/>
      </c:catAx>
      <c:valAx>
        <c:axId val="-136504286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043408"/>
        <c:crosses val="autoZero"/>
        <c:crossBetween val="between"/>
      </c:valAx>
      <c:valAx>
        <c:axId val="-1365046128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 w="15875">
            <a:solidFill>
              <a:schemeClr val="accent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048848"/>
        <c:crosses val="max"/>
        <c:crossBetween val="between"/>
      </c:valAx>
      <c:catAx>
        <c:axId val="-1365048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365046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016942101797975E-2"/>
          <c:y val="0.92187445319335082"/>
          <c:w val="0.85744347690694611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АРМЕНИЯ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0.12328041810401333"/>
          <c:w val="0.91078698178721573"/>
          <c:h val="0.7614247782589044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4'!$B$2:$L$2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4'!$B$3:$L$3</c:f>
              <c:numCache>
                <c:formatCode>#,##0</c:formatCode>
                <c:ptCount val="11"/>
                <c:pt idx="0">
                  <c:v>28.804082700000002</c:v>
                </c:pt>
                <c:pt idx="1">
                  <c:v>28.751924334204844</c:v>
                </c:pt>
                <c:pt idx="2">
                  <c:v>70.519382365352811</c:v>
                </c:pt>
                <c:pt idx="3">
                  <c:v>29.056823898320758</c:v>
                </c:pt>
                <c:pt idx="4">
                  <c:v>7.0125058317201097</c:v>
                </c:pt>
                <c:pt idx="5">
                  <c:v>-132.99506089883664</c:v>
                </c:pt>
                <c:pt idx="6">
                  <c:v>-27.278869116622026</c:v>
                </c:pt>
                <c:pt idx="7">
                  <c:v>24.593741106673175</c:v>
                </c:pt>
                <c:pt idx="8">
                  <c:v>49.744937617701311</c:v>
                </c:pt>
                <c:pt idx="9">
                  <c:v>53.854611309708645</c:v>
                </c:pt>
                <c:pt idx="10">
                  <c:v>56.776052898851994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65045584"/>
        <c:axId val="-1365052112"/>
      </c:barChart>
      <c:catAx>
        <c:axId val="-136504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052112"/>
        <c:crosses val="autoZero"/>
        <c:auto val="1"/>
        <c:lblAlgn val="ctr"/>
        <c:lblOffset val="100"/>
        <c:noMultiLvlLbl val="0"/>
      </c:catAx>
      <c:valAx>
        <c:axId val="-136505211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045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</a:t>
            </a:r>
          </a:p>
        </c:rich>
      </c:tx>
      <c:layout>
        <c:manualLayout>
          <c:xMode val="edge"/>
          <c:yMode val="edge"/>
          <c:x val="0.3760895272706296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962785718561708E-2"/>
          <c:y val="0.11295119581619364"/>
          <c:w val="0.91078698178721573"/>
          <c:h val="0.7652479484052339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4'!$B$2:$L$2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4'!$B$4:$L$4</c:f>
              <c:numCache>
                <c:formatCode>#,##0</c:formatCode>
                <c:ptCount val="11"/>
                <c:pt idx="0">
                  <c:v>73.400000000000006</c:v>
                </c:pt>
                <c:pt idx="1">
                  <c:v>106.6</c:v>
                </c:pt>
                <c:pt idx="2">
                  <c:v>122.89999999999999</c:v>
                </c:pt>
                <c:pt idx="3">
                  <c:v>67.8</c:v>
                </c:pt>
                <c:pt idx="4">
                  <c:v>55.2</c:v>
                </c:pt>
                <c:pt idx="5">
                  <c:v>-3.7999999999999972</c:v>
                </c:pt>
                <c:pt idx="6">
                  <c:v>82.7</c:v>
                </c:pt>
                <c:pt idx="7">
                  <c:v>-79.184361450000011</c:v>
                </c:pt>
                <c:pt idx="8">
                  <c:v>180.19886754999999</c:v>
                </c:pt>
                <c:pt idx="9">
                  <c:v>64.902699999999996</c:v>
                </c:pt>
                <c:pt idx="10">
                  <c:v>147.80830000000006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65042320"/>
        <c:axId val="-1365051568"/>
      </c:barChart>
      <c:catAx>
        <c:axId val="-136504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051568"/>
        <c:crosses val="autoZero"/>
        <c:auto val="1"/>
        <c:lblAlgn val="ctr"/>
        <c:lblOffset val="100"/>
        <c:noMultiLvlLbl val="0"/>
      </c:catAx>
      <c:valAx>
        <c:axId val="-136505156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04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</a:t>
            </a:r>
          </a:p>
        </c:rich>
      </c:tx>
      <c:layout>
        <c:manualLayout>
          <c:xMode val="edge"/>
          <c:yMode val="edge"/>
          <c:x val="0.38752989139471367"/>
          <c:y val="1.0363176289052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0.13330531052039549"/>
          <c:w val="0.91078698178721573"/>
          <c:h val="0.7513997592406211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4'!$B$2:$L$2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4'!$B$5:$L$5</c:f>
              <c:numCache>
                <c:formatCode>#,##0</c:formatCode>
                <c:ptCount val="11"/>
                <c:pt idx="0">
                  <c:v>2633.5420280772832</c:v>
                </c:pt>
                <c:pt idx="1">
                  <c:v>3316.376538</c:v>
                </c:pt>
                <c:pt idx="2">
                  <c:v>3474.5806571376552</c:v>
                </c:pt>
                <c:pt idx="3">
                  <c:v>956.50186208312255</c:v>
                </c:pt>
                <c:pt idx="4">
                  <c:v>-4639.2774746191335</c:v>
                </c:pt>
                <c:pt idx="5">
                  <c:v>-2173.5708029178245</c:v>
                </c:pt>
                <c:pt idx="6">
                  <c:v>1330.5473450900004</c:v>
                </c:pt>
                <c:pt idx="7">
                  <c:v>2665.1738137713464</c:v>
                </c:pt>
                <c:pt idx="8">
                  <c:v>-2852.9278037999993</c:v>
                </c:pt>
                <c:pt idx="9">
                  <c:v>3034.3017348999988</c:v>
                </c:pt>
                <c:pt idx="10">
                  <c:v>-1891.3286443800016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65045040"/>
        <c:axId val="-1365049392"/>
      </c:barChart>
      <c:catAx>
        <c:axId val="-136504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049392"/>
        <c:crosses val="autoZero"/>
        <c:auto val="1"/>
        <c:lblAlgn val="ctr"/>
        <c:lblOffset val="100"/>
        <c:noMultiLvlLbl val="0"/>
      </c:catAx>
      <c:valAx>
        <c:axId val="-136504939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04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КЫРГЫЗСТАН</a:t>
            </a:r>
          </a:p>
        </c:rich>
      </c:tx>
      <c:layout>
        <c:manualLayout>
          <c:xMode val="edge"/>
          <c:yMode val="edge"/>
          <c:x val="0.39215194254564334"/>
          <c:y val="2.50626566416040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0.13330531052039549"/>
          <c:w val="0.91078698178721573"/>
          <c:h val="0.7513997592406211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4'!$B$2:$L$2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4'!$B$6:$L$6</c:f>
              <c:numCache>
                <c:formatCode>#,##0</c:formatCode>
                <c:ptCount val="11"/>
                <c:pt idx="0">
                  <c:v>115.04669999999999</c:v>
                </c:pt>
                <c:pt idx="1">
                  <c:v>132.56319999999999</c:v>
                </c:pt>
                <c:pt idx="2">
                  <c:v>36.904800000000002</c:v>
                </c:pt>
                <c:pt idx="3">
                  <c:v>-29.068899999999999</c:v>
                </c:pt>
                <c:pt idx="4">
                  <c:v>99.96</c:v>
                </c:pt>
                <c:pt idx="5">
                  <c:v>67.210000000000008</c:v>
                </c:pt>
                <c:pt idx="6">
                  <c:v>180.88000000000002</c:v>
                </c:pt>
                <c:pt idx="7">
                  <c:v>-334.52000000000004</c:v>
                </c:pt>
                <c:pt idx="8">
                  <c:v>-454.59999999999997</c:v>
                </c:pt>
                <c:pt idx="9">
                  <c:v>7.9399999999999986</c:v>
                </c:pt>
                <c:pt idx="10">
                  <c:v>14.32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65044496"/>
        <c:axId val="-1365040144"/>
      </c:barChart>
      <c:catAx>
        <c:axId val="-136504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040144"/>
        <c:crosses val="autoZero"/>
        <c:auto val="1"/>
        <c:lblAlgn val="ctr"/>
        <c:lblOffset val="100"/>
        <c:noMultiLvlLbl val="0"/>
      </c:catAx>
      <c:valAx>
        <c:axId val="-136504014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04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2.xml"/><Relationship Id="rId2" Type="http://schemas.openxmlformats.org/officeDocument/2006/relationships/slide" Target="../slides/slide7.xml"/><Relationship Id="rId1" Type="http://schemas.openxmlformats.org/officeDocument/2006/relationships/slide" Target="../slides/slide8.xml"/><Relationship Id="rId6" Type="http://schemas.openxmlformats.org/officeDocument/2006/relationships/slide" Target="../slides/slide3.xml"/><Relationship Id="rId5" Type="http://schemas.openxmlformats.org/officeDocument/2006/relationships/slide" Target="../slides/slide4.xml"/><Relationship Id="rId4" Type="http://schemas.openxmlformats.org/officeDocument/2006/relationships/slide" Target="../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76040F-C171-4138-9ACE-9A646387381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2714A5-6393-4BFB-8383-134AC385EFD5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ЗАПАСЫ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 action="ppaction://hlinksldjump"/>
            </a:rPr>
            <a:t>МИП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7D530C-F2E2-4837-8F77-8822AFD8271F}" type="parTrans" cxnId="{8F4CA07E-DE39-4B0F-9056-7B47CF5EAC63}">
      <dgm:prSet/>
      <dgm:spPr/>
      <dgm:t>
        <a:bodyPr/>
        <a:lstStyle/>
        <a:p>
          <a:endParaRPr lang="ru-RU"/>
        </a:p>
      </dgm:t>
    </dgm:pt>
    <dgm:pt modelId="{FF2670FE-9043-471F-8335-E3639117FA5C}" type="sibTrans" cxnId="{8F4CA07E-DE39-4B0F-9056-7B47CF5EAC63}">
      <dgm:prSet/>
      <dgm:spPr/>
      <dgm:t>
        <a:bodyPr/>
        <a:lstStyle/>
        <a:p>
          <a:endParaRPr lang="ru-RU"/>
        </a:p>
      </dgm:t>
    </dgm:pt>
    <dgm:pt modelId="{69A52054-4AB9-4A60-93CC-CF70E43E82DE}">
      <dgm:prSet phldrT="[Текст]" phldr="1"/>
      <dgm:spPr/>
      <dgm:t>
        <a:bodyPr/>
        <a:lstStyle/>
        <a:p>
          <a:endParaRPr lang="ru-RU" dirty="0"/>
        </a:p>
      </dgm:t>
    </dgm:pt>
    <dgm:pt modelId="{0BCA9319-CA3F-4253-AD4A-7F58443D5114}" type="parTrans" cxnId="{D26BBDE7-DB31-45CD-958B-86C3754AA30F}">
      <dgm:prSet/>
      <dgm:spPr/>
      <dgm:t>
        <a:bodyPr/>
        <a:lstStyle/>
        <a:p>
          <a:endParaRPr lang="ru-RU"/>
        </a:p>
      </dgm:t>
    </dgm:pt>
    <dgm:pt modelId="{DD8A0D95-7096-4670-95E3-14C586FB1C72}" type="sibTrans" cxnId="{D26BBDE7-DB31-45CD-958B-86C3754AA30F}">
      <dgm:prSet/>
      <dgm:spPr/>
      <dgm:t>
        <a:bodyPr/>
        <a:lstStyle/>
        <a:p>
          <a:endParaRPr lang="ru-RU"/>
        </a:p>
      </dgm:t>
    </dgm:pt>
    <dgm:pt modelId="{A0271E4B-ACDB-46E2-9CB8-70524113FE77}">
      <dgm:prSet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ЗАПАСЫ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sldjump"/>
            </a:rPr>
            <a:t>ИЗ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sldjump"/>
            </a:rPr>
            <a:t>СТРАНЫ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30BFA9-966A-44EE-A3B6-80A364513990}" type="parTrans" cxnId="{C5256B98-365B-465F-9288-99C1CE275CD7}">
      <dgm:prSet/>
      <dgm:spPr/>
      <dgm:t>
        <a:bodyPr/>
        <a:lstStyle/>
        <a:p>
          <a:endParaRPr lang="ru-RU"/>
        </a:p>
      </dgm:t>
    </dgm:pt>
    <dgm:pt modelId="{8EC7C393-6833-4149-B59E-65021AFEA08C}" type="sibTrans" cxnId="{C5256B98-365B-465F-9288-99C1CE275CD7}">
      <dgm:prSet/>
      <dgm:spPr/>
      <dgm:t>
        <a:bodyPr/>
        <a:lstStyle/>
        <a:p>
          <a:endParaRPr lang="ru-RU"/>
        </a:p>
      </dgm:t>
    </dgm:pt>
    <dgm:pt modelId="{E5F28A95-3DF4-4D1C-AA00-782F325FC73C}">
      <dgm:prSet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ЗАПАСЫ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 action="ppaction://hlinksldjump"/>
            </a:rPr>
            <a:t>В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 action="ppaction://hlinksldjump"/>
            </a:rPr>
            <a:t>СТРАНУ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611778-D61A-4AD1-8525-F98253448DF5}" type="sibTrans" cxnId="{3E42C16C-888A-45C2-951C-B93B0F4FCAD8}">
      <dgm:prSet/>
      <dgm:spPr/>
      <dgm:t>
        <a:bodyPr/>
        <a:lstStyle/>
        <a:p>
          <a:endParaRPr lang="ru-RU"/>
        </a:p>
      </dgm:t>
    </dgm:pt>
    <dgm:pt modelId="{EA536CF3-1E84-4653-A369-C3B900099BA2}" type="parTrans" cxnId="{3E42C16C-888A-45C2-951C-B93B0F4FCAD8}">
      <dgm:prSet/>
      <dgm:spPr/>
      <dgm:t>
        <a:bodyPr/>
        <a:lstStyle/>
        <a:p>
          <a:endParaRPr lang="ru-RU"/>
        </a:p>
      </dgm:t>
    </dgm:pt>
    <dgm:pt modelId="{0C961B7F-642F-4354-8AEE-DE5D3F827C35}">
      <dgm:prSet custT="1"/>
      <dgm:spPr/>
      <dgm:t>
        <a:bodyPr/>
        <a:lstStyle/>
        <a:p>
          <a:pPr algn="l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ПОТОКИ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4" action="ppaction://hlinksldjump"/>
            </a:rPr>
            <a:t>САЛЬДО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286034-8D3A-404B-B986-19EAD69552BB}" type="sibTrans" cxnId="{E1BD230A-FC27-46F7-B4F0-316168CD3C0C}">
      <dgm:prSet/>
      <dgm:spPr/>
      <dgm:t>
        <a:bodyPr/>
        <a:lstStyle/>
        <a:p>
          <a:endParaRPr lang="ru-RU"/>
        </a:p>
      </dgm:t>
    </dgm:pt>
    <dgm:pt modelId="{D6526A42-EF41-4F24-A61D-42E3D38BB3B2}" type="parTrans" cxnId="{E1BD230A-FC27-46F7-B4F0-316168CD3C0C}">
      <dgm:prSet/>
      <dgm:spPr/>
      <dgm:t>
        <a:bodyPr/>
        <a:lstStyle/>
        <a:p>
          <a:endParaRPr lang="ru-RU"/>
        </a:p>
      </dgm:t>
    </dgm:pt>
    <dgm:pt modelId="{8AEFA1B6-6E14-447C-8B94-A6DD9CBDD6D3}">
      <dgm:prSet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ПОТОКИ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5" action="ppaction://hlinksldjump"/>
            </a:rPr>
            <a:t>ИЗ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5" action="ppaction://hlinksldjump"/>
            </a:rPr>
            <a:t>СТРАНЫ</a:t>
          </a:r>
          <a:endParaRPr lang="ru-RU" sz="18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674AE4-2CA8-42C6-B4EB-CAB3EC7A1948}" type="sibTrans" cxnId="{35346EB6-BFD5-4AEC-8889-B4E140FC3A03}">
      <dgm:prSet/>
      <dgm:spPr/>
      <dgm:t>
        <a:bodyPr/>
        <a:lstStyle/>
        <a:p>
          <a:endParaRPr lang="ru-RU"/>
        </a:p>
      </dgm:t>
    </dgm:pt>
    <dgm:pt modelId="{3C205CAA-764E-4CF1-9FF8-C8FAD0956B77}" type="parTrans" cxnId="{35346EB6-BFD5-4AEC-8889-B4E140FC3A03}">
      <dgm:prSet/>
      <dgm:spPr/>
      <dgm:t>
        <a:bodyPr/>
        <a:lstStyle/>
        <a:p>
          <a:endParaRPr lang="ru-RU"/>
        </a:p>
      </dgm:t>
    </dgm:pt>
    <dgm:pt modelId="{64188419-8256-4C58-9CE9-CC78D4761FEB}">
      <dgm:prSet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ПОТОКИ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6" action="ppaction://hlinksldjump"/>
            </a:rPr>
            <a:t>В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6" action="ppaction://hlinksldjump"/>
            </a:rPr>
            <a:t>СТРАНУ</a:t>
          </a:r>
          <a:endParaRPr lang="ru-RU" sz="18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7894A6-509E-4892-8CC5-1FDFAC7149C5}" type="sibTrans" cxnId="{45F17E68-A805-4C7D-827B-0C7FA9CA2C48}">
      <dgm:prSet/>
      <dgm:spPr/>
      <dgm:t>
        <a:bodyPr/>
        <a:lstStyle/>
        <a:p>
          <a:endParaRPr lang="ru-RU"/>
        </a:p>
      </dgm:t>
    </dgm:pt>
    <dgm:pt modelId="{E2B24A33-4A3F-4C37-A42B-1728311527DE}" type="parTrans" cxnId="{45F17E68-A805-4C7D-827B-0C7FA9CA2C48}">
      <dgm:prSet/>
      <dgm:spPr/>
      <dgm:t>
        <a:bodyPr/>
        <a:lstStyle/>
        <a:p>
          <a:endParaRPr lang="ru-RU"/>
        </a:p>
      </dgm:t>
    </dgm:pt>
    <dgm:pt modelId="{FF93CF59-A38B-4174-ACAD-7E86C2CA0DDE}">
      <dgm:prSet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7" action="ppaction://hlinksldjump"/>
            </a:rPr>
            <a:t>СЛОВАРЬ</a:t>
          </a:r>
          <a:endParaRPr lang="en-US" sz="18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0455B1-E66F-43FB-AF08-C98284874B82}" type="sibTrans" cxnId="{B80061B0-70DD-474C-9BAA-29D9E7C0188D}">
      <dgm:prSet/>
      <dgm:spPr/>
      <dgm:t>
        <a:bodyPr/>
        <a:lstStyle/>
        <a:p>
          <a:endParaRPr lang="ru-RU"/>
        </a:p>
      </dgm:t>
    </dgm:pt>
    <dgm:pt modelId="{3AD0F914-D3AD-4BE9-9928-2D9A14D755CA}" type="parTrans" cxnId="{B80061B0-70DD-474C-9BAA-29D9E7C0188D}">
      <dgm:prSet/>
      <dgm:spPr/>
      <dgm:t>
        <a:bodyPr/>
        <a:lstStyle/>
        <a:p>
          <a:endParaRPr lang="ru-RU"/>
        </a:p>
      </dgm:t>
    </dgm:pt>
    <dgm:pt modelId="{2443E7AF-A1FE-485A-8357-97AB2A380410}" type="pres">
      <dgm:prSet presAssocID="{5F76040F-C171-4138-9ACE-9A64638738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97C9279-9397-4BE0-9A37-EC915024F5DC}" type="pres">
      <dgm:prSet presAssocID="{5F76040F-C171-4138-9ACE-9A646387381B}" presName="Name1" presStyleCnt="0"/>
      <dgm:spPr/>
    </dgm:pt>
    <dgm:pt modelId="{8300A6F4-2FC1-4F70-901D-62BD946006E8}" type="pres">
      <dgm:prSet presAssocID="{5F76040F-C171-4138-9ACE-9A646387381B}" presName="cycle" presStyleCnt="0"/>
      <dgm:spPr/>
    </dgm:pt>
    <dgm:pt modelId="{24BADA1A-8A66-4771-8D5A-738833D80E85}" type="pres">
      <dgm:prSet presAssocID="{5F76040F-C171-4138-9ACE-9A646387381B}" presName="srcNode" presStyleLbl="node1" presStyleIdx="0" presStyleCnt="7"/>
      <dgm:spPr/>
    </dgm:pt>
    <dgm:pt modelId="{37FB63DF-5C3C-498E-B442-66F41E3FA143}" type="pres">
      <dgm:prSet presAssocID="{5F76040F-C171-4138-9ACE-9A646387381B}" presName="conn" presStyleLbl="parChTrans1D2" presStyleIdx="0" presStyleCnt="1"/>
      <dgm:spPr/>
      <dgm:t>
        <a:bodyPr/>
        <a:lstStyle/>
        <a:p>
          <a:endParaRPr lang="ru-RU"/>
        </a:p>
      </dgm:t>
    </dgm:pt>
    <dgm:pt modelId="{0BF4DC86-2B09-415C-BA11-0EF4139F93AE}" type="pres">
      <dgm:prSet presAssocID="{5F76040F-C171-4138-9ACE-9A646387381B}" presName="extraNode" presStyleLbl="node1" presStyleIdx="0" presStyleCnt="7"/>
      <dgm:spPr/>
    </dgm:pt>
    <dgm:pt modelId="{477F3027-980F-48E7-B296-A00EECC469EF}" type="pres">
      <dgm:prSet presAssocID="{5F76040F-C171-4138-9ACE-9A646387381B}" presName="dstNode" presStyleLbl="node1" presStyleIdx="0" presStyleCnt="7"/>
      <dgm:spPr/>
    </dgm:pt>
    <dgm:pt modelId="{89824592-AF98-4CBF-B0D4-63CDDF1F90AC}" type="pres">
      <dgm:prSet presAssocID="{FF93CF59-A38B-4174-ACAD-7E86C2CA0DD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3FEA6-42BB-4176-ABC9-C32F15FBF64A}" type="pres">
      <dgm:prSet presAssocID="{FF93CF59-A38B-4174-ACAD-7E86C2CA0DDE}" presName="accent_1" presStyleCnt="0"/>
      <dgm:spPr/>
    </dgm:pt>
    <dgm:pt modelId="{A77A15F8-0AEF-4DD9-92B8-29DDA54B5A38}" type="pres">
      <dgm:prSet presAssocID="{FF93CF59-A38B-4174-ACAD-7E86C2CA0DDE}" presName="accentRepeatNode" presStyleLbl="solidFgAcc1" presStyleIdx="0" presStyleCnt="7"/>
      <dgm:spPr/>
    </dgm:pt>
    <dgm:pt modelId="{45FFFD11-7F2E-4149-9196-64F07F13797A}" type="pres">
      <dgm:prSet presAssocID="{64188419-8256-4C58-9CE9-CC78D4761FE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A600F-6961-4F06-8EF2-D1FA387C95F2}" type="pres">
      <dgm:prSet presAssocID="{64188419-8256-4C58-9CE9-CC78D4761FEB}" presName="accent_2" presStyleCnt="0"/>
      <dgm:spPr/>
    </dgm:pt>
    <dgm:pt modelId="{ADC4E8E4-07F2-4AC1-80BF-8C6A7053D353}" type="pres">
      <dgm:prSet presAssocID="{64188419-8256-4C58-9CE9-CC78D4761FEB}" presName="accentRepeatNode" presStyleLbl="solidFgAcc1" presStyleIdx="1" presStyleCnt="7"/>
      <dgm:spPr/>
    </dgm:pt>
    <dgm:pt modelId="{8F314647-B73B-4803-9E85-4D43926BF1ED}" type="pres">
      <dgm:prSet presAssocID="{8AEFA1B6-6E14-447C-8B94-A6DD9CBDD6D3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2FB40-E275-4A3C-B231-4F696ACC16AD}" type="pres">
      <dgm:prSet presAssocID="{8AEFA1B6-6E14-447C-8B94-A6DD9CBDD6D3}" presName="accent_3" presStyleCnt="0"/>
      <dgm:spPr/>
    </dgm:pt>
    <dgm:pt modelId="{709334C8-E599-4EB9-AE75-CCD44E0BE89B}" type="pres">
      <dgm:prSet presAssocID="{8AEFA1B6-6E14-447C-8B94-A6DD9CBDD6D3}" presName="accentRepeatNode" presStyleLbl="solidFgAcc1" presStyleIdx="2" presStyleCnt="7"/>
      <dgm:spPr/>
    </dgm:pt>
    <dgm:pt modelId="{2F79056E-838A-4240-9264-F901F9A7B96C}" type="pres">
      <dgm:prSet presAssocID="{0C961B7F-642F-4354-8AEE-DE5D3F827C35}" presName="text_4" presStyleLbl="node1" presStyleIdx="3" presStyleCnt="7" custFlipHor="1" custScaleX="99851" custLinFactNeighborX="-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B9570-DDF2-4F74-B060-64EA3057ED82}" type="pres">
      <dgm:prSet presAssocID="{0C961B7F-642F-4354-8AEE-DE5D3F827C35}" presName="accent_4" presStyleCnt="0"/>
      <dgm:spPr/>
    </dgm:pt>
    <dgm:pt modelId="{B86A2CA1-55A1-4E1B-91EF-FAF4B3B46626}" type="pres">
      <dgm:prSet presAssocID="{0C961B7F-642F-4354-8AEE-DE5D3F827C35}" presName="accentRepeatNode" presStyleLbl="solidFgAcc1" presStyleIdx="3" presStyleCnt="7"/>
      <dgm:spPr/>
    </dgm:pt>
    <dgm:pt modelId="{4602BD3C-F21A-4B05-B38D-B69A77888F17}" type="pres">
      <dgm:prSet presAssocID="{E5F28A95-3DF4-4D1C-AA00-782F325FC73C}" presName="text_5" presStyleLbl="node1" presStyleIdx="4" presStyleCnt="7" custLinFactNeighborX="136" custLinFactNeighborY="15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BF627-A1BA-4CB8-958D-8ABC59F8312C}" type="pres">
      <dgm:prSet presAssocID="{E5F28A95-3DF4-4D1C-AA00-782F325FC73C}" presName="accent_5" presStyleCnt="0"/>
      <dgm:spPr/>
    </dgm:pt>
    <dgm:pt modelId="{F97A23BB-1522-44CD-A6CC-E4FEE82504D7}" type="pres">
      <dgm:prSet presAssocID="{E5F28A95-3DF4-4D1C-AA00-782F325FC73C}" presName="accentRepeatNode" presStyleLbl="solidFgAcc1" presStyleIdx="4" presStyleCnt="7"/>
      <dgm:spPr/>
    </dgm:pt>
    <dgm:pt modelId="{DDBDE965-D134-4CC3-B171-B0DE011BC2EA}" type="pres">
      <dgm:prSet presAssocID="{A0271E4B-ACDB-46E2-9CB8-70524113FE77}" presName="text_6" presStyleLbl="node1" presStyleIdx="5" presStyleCnt="7" custLinFactNeighborX="1551" custLinFactNeighborY="-8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B954A-3C9A-4C60-AFC9-54C50C9DB8DB}" type="pres">
      <dgm:prSet presAssocID="{A0271E4B-ACDB-46E2-9CB8-70524113FE77}" presName="accent_6" presStyleCnt="0"/>
      <dgm:spPr/>
    </dgm:pt>
    <dgm:pt modelId="{1E941C1D-6604-4B74-9A70-C81AF1EC3FD9}" type="pres">
      <dgm:prSet presAssocID="{A0271E4B-ACDB-46E2-9CB8-70524113FE77}" presName="accentRepeatNode" presStyleLbl="solidFgAcc1" presStyleIdx="5" presStyleCnt="7"/>
      <dgm:spPr/>
    </dgm:pt>
    <dgm:pt modelId="{70973D82-A8BF-47CF-89F0-03D90A720BDC}" type="pres">
      <dgm:prSet presAssocID="{FD2714A5-6393-4BFB-8383-134AC385EFD5}" presName="text_7" presStyleLbl="node1" presStyleIdx="6" presStyleCnt="7" custLinFactNeighborX="1071" custLinFactNeighborY="-19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37C9F-65E1-4D9E-927A-17787B8BF432}" type="pres">
      <dgm:prSet presAssocID="{FD2714A5-6393-4BFB-8383-134AC385EFD5}" presName="accent_7" presStyleCnt="0"/>
      <dgm:spPr/>
    </dgm:pt>
    <dgm:pt modelId="{398E49CB-D294-4883-84DA-16620E710F39}" type="pres">
      <dgm:prSet presAssocID="{FD2714A5-6393-4BFB-8383-134AC385EFD5}" presName="accentRepeatNode" presStyleLbl="solidFgAcc1" presStyleIdx="6" presStyleCnt="7"/>
      <dgm:spPr/>
    </dgm:pt>
  </dgm:ptLst>
  <dgm:cxnLst>
    <dgm:cxn modelId="{863489AF-EFDB-4733-AD1B-505161E70525}" type="presOf" srcId="{5F76040F-C171-4138-9ACE-9A646387381B}" destId="{2443E7AF-A1FE-485A-8357-97AB2A380410}" srcOrd="0" destOrd="0" presId="urn:microsoft.com/office/officeart/2008/layout/VerticalCurvedList"/>
    <dgm:cxn modelId="{E1BD230A-FC27-46F7-B4F0-316168CD3C0C}" srcId="{5F76040F-C171-4138-9ACE-9A646387381B}" destId="{0C961B7F-642F-4354-8AEE-DE5D3F827C35}" srcOrd="3" destOrd="0" parTransId="{D6526A42-EF41-4F24-A61D-42E3D38BB3B2}" sibTransId="{A5286034-8D3A-404B-B986-19EAD69552BB}"/>
    <dgm:cxn modelId="{EAC55365-362F-4EE3-8556-60073995CF95}" type="presOf" srcId="{FF93CF59-A38B-4174-ACAD-7E86C2CA0DDE}" destId="{89824592-AF98-4CBF-B0D4-63CDDF1F90AC}" srcOrd="0" destOrd="0" presId="urn:microsoft.com/office/officeart/2008/layout/VerticalCurvedList"/>
    <dgm:cxn modelId="{45F17E68-A805-4C7D-827B-0C7FA9CA2C48}" srcId="{5F76040F-C171-4138-9ACE-9A646387381B}" destId="{64188419-8256-4C58-9CE9-CC78D4761FEB}" srcOrd="1" destOrd="0" parTransId="{E2B24A33-4A3F-4C37-A42B-1728311527DE}" sibTransId="{567894A6-509E-4892-8CC5-1FDFAC7149C5}"/>
    <dgm:cxn modelId="{C5256B98-365B-465F-9288-99C1CE275CD7}" srcId="{5F76040F-C171-4138-9ACE-9A646387381B}" destId="{A0271E4B-ACDB-46E2-9CB8-70524113FE77}" srcOrd="5" destOrd="0" parTransId="{3130BFA9-966A-44EE-A3B6-80A364513990}" sibTransId="{8EC7C393-6833-4149-B59E-65021AFEA08C}"/>
    <dgm:cxn modelId="{76B75305-A624-4DA6-8001-DC3212DE1BE4}" type="presOf" srcId="{E5F28A95-3DF4-4D1C-AA00-782F325FC73C}" destId="{4602BD3C-F21A-4B05-B38D-B69A77888F17}" srcOrd="0" destOrd="0" presId="urn:microsoft.com/office/officeart/2008/layout/VerticalCurvedList"/>
    <dgm:cxn modelId="{847BB46A-E081-4767-9DBD-132E60CFBD54}" type="presOf" srcId="{8AEFA1B6-6E14-447C-8B94-A6DD9CBDD6D3}" destId="{8F314647-B73B-4803-9E85-4D43926BF1ED}" srcOrd="0" destOrd="0" presId="urn:microsoft.com/office/officeart/2008/layout/VerticalCurvedList"/>
    <dgm:cxn modelId="{B80061B0-70DD-474C-9BAA-29D9E7C0188D}" srcId="{5F76040F-C171-4138-9ACE-9A646387381B}" destId="{FF93CF59-A38B-4174-ACAD-7E86C2CA0DDE}" srcOrd="0" destOrd="0" parTransId="{3AD0F914-D3AD-4BE9-9928-2D9A14D755CA}" sibTransId="{5B0455B1-E66F-43FB-AF08-C98284874B82}"/>
    <dgm:cxn modelId="{0AD2C9C7-4845-44F2-8FCF-1658DEC6BC52}" type="presOf" srcId="{A0271E4B-ACDB-46E2-9CB8-70524113FE77}" destId="{DDBDE965-D134-4CC3-B171-B0DE011BC2EA}" srcOrd="0" destOrd="0" presId="urn:microsoft.com/office/officeart/2008/layout/VerticalCurvedList"/>
    <dgm:cxn modelId="{9ACC93E3-3F2B-47E3-BAB1-E174AB336540}" type="presOf" srcId="{FD2714A5-6393-4BFB-8383-134AC385EFD5}" destId="{70973D82-A8BF-47CF-89F0-03D90A720BDC}" srcOrd="0" destOrd="0" presId="urn:microsoft.com/office/officeart/2008/layout/VerticalCurvedList"/>
    <dgm:cxn modelId="{35346EB6-BFD5-4AEC-8889-B4E140FC3A03}" srcId="{5F76040F-C171-4138-9ACE-9A646387381B}" destId="{8AEFA1B6-6E14-447C-8B94-A6DD9CBDD6D3}" srcOrd="2" destOrd="0" parTransId="{3C205CAA-764E-4CF1-9FF8-C8FAD0956B77}" sibTransId="{3D674AE4-2CA8-42C6-B4EB-CAB3EC7A1948}"/>
    <dgm:cxn modelId="{3CCA2A32-E68D-4A14-A4F8-9E8FA9D0B3B4}" type="presOf" srcId="{64188419-8256-4C58-9CE9-CC78D4761FEB}" destId="{45FFFD11-7F2E-4149-9196-64F07F13797A}" srcOrd="0" destOrd="0" presId="urn:microsoft.com/office/officeart/2008/layout/VerticalCurvedList"/>
    <dgm:cxn modelId="{D4552EDA-ED13-4379-B099-1931844E20B5}" type="presOf" srcId="{5B0455B1-E66F-43FB-AF08-C98284874B82}" destId="{37FB63DF-5C3C-498E-B442-66F41E3FA143}" srcOrd="0" destOrd="0" presId="urn:microsoft.com/office/officeart/2008/layout/VerticalCurvedList"/>
    <dgm:cxn modelId="{8F4CA07E-DE39-4B0F-9056-7B47CF5EAC63}" srcId="{5F76040F-C171-4138-9ACE-9A646387381B}" destId="{FD2714A5-6393-4BFB-8383-134AC385EFD5}" srcOrd="6" destOrd="0" parTransId="{8A7D530C-F2E2-4837-8F77-8822AFD8271F}" sibTransId="{FF2670FE-9043-471F-8335-E3639117FA5C}"/>
    <dgm:cxn modelId="{D26BBDE7-DB31-45CD-958B-86C3754AA30F}" srcId="{5F76040F-C171-4138-9ACE-9A646387381B}" destId="{69A52054-4AB9-4A60-93CC-CF70E43E82DE}" srcOrd="7" destOrd="0" parTransId="{0BCA9319-CA3F-4253-AD4A-7F58443D5114}" sibTransId="{DD8A0D95-7096-4670-95E3-14C586FB1C72}"/>
    <dgm:cxn modelId="{3E42C16C-888A-45C2-951C-B93B0F4FCAD8}" srcId="{5F76040F-C171-4138-9ACE-9A646387381B}" destId="{E5F28A95-3DF4-4D1C-AA00-782F325FC73C}" srcOrd="4" destOrd="0" parTransId="{EA536CF3-1E84-4653-A369-C3B900099BA2}" sibTransId="{75611778-D61A-4AD1-8525-F98253448DF5}"/>
    <dgm:cxn modelId="{D2D52EAD-992D-4AFC-8464-DD85632565D3}" type="presOf" srcId="{0C961B7F-642F-4354-8AEE-DE5D3F827C35}" destId="{2F79056E-838A-4240-9264-F901F9A7B96C}" srcOrd="0" destOrd="0" presId="urn:microsoft.com/office/officeart/2008/layout/VerticalCurvedList"/>
    <dgm:cxn modelId="{CF7A7DB3-EB65-4097-9680-ADEA7C46542B}" type="presParOf" srcId="{2443E7AF-A1FE-485A-8357-97AB2A380410}" destId="{B97C9279-9397-4BE0-9A37-EC915024F5DC}" srcOrd="0" destOrd="0" presId="urn:microsoft.com/office/officeart/2008/layout/VerticalCurvedList"/>
    <dgm:cxn modelId="{E7486673-84B0-4A16-80F8-5FC7F2F5AF1F}" type="presParOf" srcId="{B97C9279-9397-4BE0-9A37-EC915024F5DC}" destId="{8300A6F4-2FC1-4F70-901D-62BD946006E8}" srcOrd="0" destOrd="0" presId="urn:microsoft.com/office/officeart/2008/layout/VerticalCurvedList"/>
    <dgm:cxn modelId="{68D93363-A74D-4E49-B0D8-08AD3B874AEC}" type="presParOf" srcId="{8300A6F4-2FC1-4F70-901D-62BD946006E8}" destId="{24BADA1A-8A66-4771-8D5A-738833D80E85}" srcOrd="0" destOrd="0" presId="urn:microsoft.com/office/officeart/2008/layout/VerticalCurvedList"/>
    <dgm:cxn modelId="{0EA7BB6F-9845-4772-B325-EE9D2F30FE4C}" type="presParOf" srcId="{8300A6F4-2FC1-4F70-901D-62BD946006E8}" destId="{37FB63DF-5C3C-498E-B442-66F41E3FA143}" srcOrd="1" destOrd="0" presId="urn:microsoft.com/office/officeart/2008/layout/VerticalCurvedList"/>
    <dgm:cxn modelId="{C156A125-8BC1-4821-9E91-384BE8F586D9}" type="presParOf" srcId="{8300A6F4-2FC1-4F70-901D-62BD946006E8}" destId="{0BF4DC86-2B09-415C-BA11-0EF4139F93AE}" srcOrd="2" destOrd="0" presId="urn:microsoft.com/office/officeart/2008/layout/VerticalCurvedList"/>
    <dgm:cxn modelId="{35766400-C86B-4E73-8C80-8E89CBF0F8BC}" type="presParOf" srcId="{8300A6F4-2FC1-4F70-901D-62BD946006E8}" destId="{477F3027-980F-48E7-B296-A00EECC469EF}" srcOrd="3" destOrd="0" presId="urn:microsoft.com/office/officeart/2008/layout/VerticalCurvedList"/>
    <dgm:cxn modelId="{D60E8156-3E92-4E0E-BAB7-9EFE4BE5DD50}" type="presParOf" srcId="{B97C9279-9397-4BE0-9A37-EC915024F5DC}" destId="{89824592-AF98-4CBF-B0D4-63CDDF1F90AC}" srcOrd="1" destOrd="0" presId="urn:microsoft.com/office/officeart/2008/layout/VerticalCurvedList"/>
    <dgm:cxn modelId="{B641C56C-6656-4BC3-B23B-A67EB79CCD88}" type="presParOf" srcId="{B97C9279-9397-4BE0-9A37-EC915024F5DC}" destId="{AFF3FEA6-42BB-4176-ABC9-C32F15FBF64A}" srcOrd="2" destOrd="0" presId="urn:microsoft.com/office/officeart/2008/layout/VerticalCurvedList"/>
    <dgm:cxn modelId="{F082D98A-AE79-40D7-A110-F071D42E1FA0}" type="presParOf" srcId="{AFF3FEA6-42BB-4176-ABC9-C32F15FBF64A}" destId="{A77A15F8-0AEF-4DD9-92B8-29DDA54B5A38}" srcOrd="0" destOrd="0" presId="urn:microsoft.com/office/officeart/2008/layout/VerticalCurvedList"/>
    <dgm:cxn modelId="{1ED258C2-9326-49FA-9F80-CD628832D1A6}" type="presParOf" srcId="{B97C9279-9397-4BE0-9A37-EC915024F5DC}" destId="{45FFFD11-7F2E-4149-9196-64F07F13797A}" srcOrd="3" destOrd="0" presId="urn:microsoft.com/office/officeart/2008/layout/VerticalCurvedList"/>
    <dgm:cxn modelId="{D09DD90A-425C-42A0-BF31-D81956BDF88B}" type="presParOf" srcId="{B97C9279-9397-4BE0-9A37-EC915024F5DC}" destId="{AB8A600F-6961-4F06-8EF2-D1FA387C95F2}" srcOrd="4" destOrd="0" presId="urn:microsoft.com/office/officeart/2008/layout/VerticalCurvedList"/>
    <dgm:cxn modelId="{E4E8254C-CF35-4C83-9964-CEF65B82ED43}" type="presParOf" srcId="{AB8A600F-6961-4F06-8EF2-D1FA387C95F2}" destId="{ADC4E8E4-07F2-4AC1-80BF-8C6A7053D353}" srcOrd="0" destOrd="0" presId="urn:microsoft.com/office/officeart/2008/layout/VerticalCurvedList"/>
    <dgm:cxn modelId="{63F2AE7D-40C3-4BC7-AA0E-E09AC699A645}" type="presParOf" srcId="{B97C9279-9397-4BE0-9A37-EC915024F5DC}" destId="{8F314647-B73B-4803-9E85-4D43926BF1ED}" srcOrd="5" destOrd="0" presId="urn:microsoft.com/office/officeart/2008/layout/VerticalCurvedList"/>
    <dgm:cxn modelId="{98CB4760-6D3C-405C-BC94-B535B7DC4578}" type="presParOf" srcId="{B97C9279-9397-4BE0-9A37-EC915024F5DC}" destId="{A382FB40-E275-4A3C-B231-4F696ACC16AD}" srcOrd="6" destOrd="0" presId="urn:microsoft.com/office/officeart/2008/layout/VerticalCurvedList"/>
    <dgm:cxn modelId="{A8FA76D5-D355-4833-89BE-E97E78520888}" type="presParOf" srcId="{A382FB40-E275-4A3C-B231-4F696ACC16AD}" destId="{709334C8-E599-4EB9-AE75-CCD44E0BE89B}" srcOrd="0" destOrd="0" presId="urn:microsoft.com/office/officeart/2008/layout/VerticalCurvedList"/>
    <dgm:cxn modelId="{9E6E1CFF-4EC9-4C23-8B75-4270A15481E5}" type="presParOf" srcId="{B97C9279-9397-4BE0-9A37-EC915024F5DC}" destId="{2F79056E-838A-4240-9264-F901F9A7B96C}" srcOrd="7" destOrd="0" presId="urn:microsoft.com/office/officeart/2008/layout/VerticalCurvedList"/>
    <dgm:cxn modelId="{6FDAFC0D-ECE7-45B2-B69F-A1141CC537AC}" type="presParOf" srcId="{B97C9279-9397-4BE0-9A37-EC915024F5DC}" destId="{221B9570-DDF2-4F74-B060-64EA3057ED82}" srcOrd="8" destOrd="0" presId="urn:microsoft.com/office/officeart/2008/layout/VerticalCurvedList"/>
    <dgm:cxn modelId="{A0E70F21-D387-44BD-91FA-4B589EE050E8}" type="presParOf" srcId="{221B9570-DDF2-4F74-B060-64EA3057ED82}" destId="{B86A2CA1-55A1-4E1B-91EF-FAF4B3B46626}" srcOrd="0" destOrd="0" presId="urn:microsoft.com/office/officeart/2008/layout/VerticalCurvedList"/>
    <dgm:cxn modelId="{568F93B1-DE5E-4D7D-8A94-8F9CF467E380}" type="presParOf" srcId="{B97C9279-9397-4BE0-9A37-EC915024F5DC}" destId="{4602BD3C-F21A-4B05-B38D-B69A77888F17}" srcOrd="9" destOrd="0" presId="urn:microsoft.com/office/officeart/2008/layout/VerticalCurvedList"/>
    <dgm:cxn modelId="{E953F80A-5495-495B-A315-C9E5B0FCE848}" type="presParOf" srcId="{B97C9279-9397-4BE0-9A37-EC915024F5DC}" destId="{DB6BF627-A1BA-4CB8-958D-8ABC59F8312C}" srcOrd="10" destOrd="0" presId="urn:microsoft.com/office/officeart/2008/layout/VerticalCurvedList"/>
    <dgm:cxn modelId="{8F3F705B-49CF-41DA-8662-5BC3CEC3DE74}" type="presParOf" srcId="{DB6BF627-A1BA-4CB8-958D-8ABC59F8312C}" destId="{F97A23BB-1522-44CD-A6CC-E4FEE82504D7}" srcOrd="0" destOrd="0" presId="urn:microsoft.com/office/officeart/2008/layout/VerticalCurvedList"/>
    <dgm:cxn modelId="{5E83BFA5-0F7C-43CD-B4C7-C8AA79FCD1DC}" type="presParOf" srcId="{B97C9279-9397-4BE0-9A37-EC915024F5DC}" destId="{DDBDE965-D134-4CC3-B171-B0DE011BC2EA}" srcOrd="11" destOrd="0" presId="urn:microsoft.com/office/officeart/2008/layout/VerticalCurvedList"/>
    <dgm:cxn modelId="{21206D1A-6213-4201-9FD8-BEE0477218C1}" type="presParOf" srcId="{B97C9279-9397-4BE0-9A37-EC915024F5DC}" destId="{41DB954A-3C9A-4C60-AFC9-54C50C9DB8DB}" srcOrd="12" destOrd="0" presId="urn:microsoft.com/office/officeart/2008/layout/VerticalCurvedList"/>
    <dgm:cxn modelId="{B713A048-11BD-4357-BD1C-C40B0D1ECAB8}" type="presParOf" srcId="{41DB954A-3C9A-4C60-AFC9-54C50C9DB8DB}" destId="{1E941C1D-6604-4B74-9A70-C81AF1EC3FD9}" srcOrd="0" destOrd="0" presId="urn:microsoft.com/office/officeart/2008/layout/VerticalCurvedList"/>
    <dgm:cxn modelId="{977F2E79-14C4-4D37-A4F7-FC6F702C1B51}" type="presParOf" srcId="{B97C9279-9397-4BE0-9A37-EC915024F5DC}" destId="{70973D82-A8BF-47CF-89F0-03D90A720BDC}" srcOrd="13" destOrd="0" presId="urn:microsoft.com/office/officeart/2008/layout/VerticalCurvedList"/>
    <dgm:cxn modelId="{D3EF99B4-4903-4213-975C-F72A5692809D}" type="presParOf" srcId="{B97C9279-9397-4BE0-9A37-EC915024F5DC}" destId="{4E237C9F-65E1-4D9E-927A-17787B8BF432}" srcOrd="14" destOrd="0" presId="urn:microsoft.com/office/officeart/2008/layout/VerticalCurvedList"/>
    <dgm:cxn modelId="{13FBFC5D-9443-42CE-97B2-F74AE11875B3}" type="presParOf" srcId="{4E237C9F-65E1-4D9E-927A-17787B8BF432}" destId="{398E49CB-D294-4883-84DA-16620E710F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B63DF-5C3C-498E-B442-66F41E3FA143}">
      <dsp:nvSpPr>
        <dsp:cNvPr id="0" name=""/>
        <dsp:cNvSpPr/>
      </dsp:nvSpPr>
      <dsp:spPr>
        <a:xfrm>
          <a:off x="-5410752" y="-828935"/>
          <a:ext cx="6445869" cy="6445869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24592-AF98-4CBF-B0D4-63CDDF1F90AC}">
      <dsp:nvSpPr>
        <dsp:cNvPr id="0" name=""/>
        <dsp:cNvSpPr/>
      </dsp:nvSpPr>
      <dsp:spPr>
        <a:xfrm>
          <a:off x="335878" y="217662"/>
          <a:ext cx="8314825" cy="435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38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СЛОВАРЬ</a:t>
          </a:r>
          <a:endParaRPr lang="en-US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878" y="217662"/>
        <a:ext cx="8314825" cy="435133"/>
      </dsp:txXfrm>
    </dsp:sp>
    <dsp:sp modelId="{A77A15F8-0AEF-4DD9-92B8-29DDA54B5A38}">
      <dsp:nvSpPr>
        <dsp:cNvPr id="0" name=""/>
        <dsp:cNvSpPr/>
      </dsp:nvSpPr>
      <dsp:spPr>
        <a:xfrm>
          <a:off x="63919" y="163270"/>
          <a:ext cx="543916" cy="5439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FFD11-7F2E-4149-9196-64F07F13797A}">
      <dsp:nvSpPr>
        <dsp:cNvPr id="0" name=""/>
        <dsp:cNvSpPr/>
      </dsp:nvSpPr>
      <dsp:spPr>
        <a:xfrm>
          <a:off x="729930" y="870745"/>
          <a:ext cx="7920772" cy="435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38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ПОТОКИ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В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СТРАНУ</a:t>
          </a:r>
          <a:endParaRPr lang="ru-RU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9930" y="870745"/>
        <a:ext cx="7920772" cy="435133"/>
      </dsp:txXfrm>
    </dsp:sp>
    <dsp:sp modelId="{ADC4E8E4-07F2-4AC1-80BF-8C6A7053D353}">
      <dsp:nvSpPr>
        <dsp:cNvPr id="0" name=""/>
        <dsp:cNvSpPr/>
      </dsp:nvSpPr>
      <dsp:spPr>
        <a:xfrm>
          <a:off x="457972" y="816353"/>
          <a:ext cx="543916" cy="5439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14647-B73B-4803-9E85-4D43926BF1ED}">
      <dsp:nvSpPr>
        <dsp:cNvPr id="0" name=""/>
        <dsp:cNvSpPr/>
      </dsp:nvSpPr>
      <dsp:spPr>
        <a:xfrm>
          <a:off x="945869" y="1523349"/>
          <a:ext cx="7704834" cy="435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38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ПОТОКИ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ИЗ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СТРАНЫ</a:t>
          </a:r>
          <a:endParaRPr lang="ru-RU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5869" y="1523349"/>
        <a:ext cx="7704834" cy="435133"/>
      </dsp:txXfrm>
    </dsp:sp>
    <dsp:sp modelId="{709334C8-E599-4EB9-AE75-CCD44E0BE89B}">
      <dsp:nvSpPr>
        <dsp:cNvPr id="0" name=""/>
        <dsp:cNvSpPr/>
      </dsp:nvSpPr>
      <dsp:spPr>
        <a:xfrm>
          <a:off x="673910" y="1468957"/>
          <a:ext cx="543916" cy="5439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9056E-838A-4240-9264-F901F9A7B96C}">
      <dsp:nvSpPr>
        <dsp:cNvPr id="0" name=""/>
        <dsp:cNvSpPr/>
      </dsp:nvSpPr>
      <dsp:spPr>
        <a:xfrm flipH="1">
          <a:off x="995001" y="2176432"/>
          <a:ext cx="7624509" cy="435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38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ПОТОКИ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САЛЬДО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5001" y="2176432"/>
        <a:ext cx="7624509" cy="435133"/>
      </dsp:txXfrm>
    </dsp:sp>
    <dsp:sp modelId="{B86A2CA1-55A1-4E1B-91EF-FAF4B3B46626}">
      <dsp:nvSpPr>
        <dsp:cNvPr id="0" name=""/>
        <dsp:cNvSpPr/>
      </dsp:nvSpPr>
      <dsp:spPr>
        <a:xfrm>
          <a:off x="742857" y="2122040"/>
          <a:ext cx="543916" cy="5439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2BD3C-F21A-4B05-B38D-B69A77888F17}">
      <dsp:nvSpPr>
        <dsp:cNvPr id="0" name=""/>
        <dsp:cNvSpPr/>
      </dsp:nvSpPr>
      <dsp:spPr>
        <a:xfrm>
          <a:off x="956347" y="2899119"/>
          <a:ext cx="7704834" cy="435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38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ЗАПАСЫ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В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СТРАНУ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6347" y="2899119"/>
        <a:ext cx="7704834" cy="435133"/>
      </dsp:txXfrm>
    </dsp:sp>
    <dsp:sp modelId="{F97A23BB-1522-44CD-A6CC-E4FEE82504D7}">
      <dsp:nvSpPr>
        <dsp:cNvPr id="0" name=""/>
        <dsp:cNvSpPr/>
      </dsp:nvSpPr>
      <dsp:spPr>
        <a:xfrm>
          <a:off x="673910" y="2775123"/>
          <a:ext cx="543916" cy="5439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DE965-D134-4CC3-B171-B0DE011BC2EA}">
      <dsp:nvSpPr>
        <dsp:cNvPr id="0" name=""/>
        <dsp:cNvSpPr/>
      </dsp:nvSpPr>
      <dsp:spPr>
        <a:xfrm>
          <a:off x="793850" y="3446817"/>
          <a:ext cx="7920772" cy="435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38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ЗАПАСЫ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ИЗ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СТРАНЫ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3850" y="3446817"/>
        <a:ext cx="7920772" cy="435133"/>
      </dsp:txXfrm>
    </dsp:sp>
    <dsp:sp modelId="{1E941C1D-6604-4B74-9A70-C81AF1EC3FD9}">
      <dsp:nvSpPr>
        <dsp:cNvPr id="0" name=""/>
        <dsp:cNvSpPr/>
      </dsp:nvSpPr>
      <dsp:spPr>
        <a:xfrm>
          <a:off x="457972" y="3427727"/>
          <a:ext cx="543916" cy="5439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73D82-A8BF-47CF-89F0-03D90A720BDC}">
      <dsp:nvSpPr>
        <dsp:cNvPr id="0" name=""/>
        <dsp:cNvSpPr/>
      </dsp:nvSpPr>
      <dsp:spPr>
        <a:xfrm>
          <a:off x="399797" y="4049703"/>
          <a:ext cx="8314825" cy="435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38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ЗАПАСЫ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МИП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797" y="4049703"/>
        <a:ext cx="8314825" cy="435133"/>
      </dsp:txXfrm>
    </dsp:sp>
    <dsp:sp modelId="{398E49CB-D294-4883-84DA-16620E710F39}">
      <dsp:nvSpPr>
        <dsp:cNvPr id="0" name=""/>
        <dsp:cNvSpPr/>
      </dsp:nvSpPr>
      <dsp:spPr>
        <a:xfrm>
          <a:off x="63919" y="4080810"/>
          <a:ext cx="543916" cy="5439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981B8-0C0A-4717-BA18-6138CE7FF627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C3EA3-1733-4632-A8DB-FB40031CD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56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FA7F9-96BB-4AE9-94E1-7A366686EC8B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22375"/>
            <a:ext cx="5862638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04616"/>
            <a:ext cx="5335270" cy="38492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9736A-3C6F-4F40-8CC5-FE2DC899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50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401888" y="538163"/>
            <a:ext cx="4797425" cy="2698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B36C-5D34-4ADF-BCB6-C54DC317C0D9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0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9736A-3C6F-4F40-8CC5-FE2DC899736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55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/>
          </p:nvPr>
        </p:nvSpPr>
        <p:spPr>
          <a:xfrm>
            <a:off x="3599723" y="1340769"/>
            <a:ext cx="8154955" cy="252027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1691" y="5301208"/>
            <a:ext cx="8064896" cy="75193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1560-3C52-4D4D-AD36-A26803C40F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2" descr="C:\Users\polyakova\AppData\Local\Microsoft\Windows\Temporary Internet Files\Content.Outlook\ZCFZ6NUP\обложк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858781"/>
            <a:ext cx="2880320" cy="591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21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88E8-544F-4BF6-BF98-514D1DD39A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70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59C9-499E-4E99-A6DC-04BD3E0360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919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/>
          </p:nvPr>
        </p:nvSpPr>
        <p:spPr>
          <a:xfrm>
            <a:off x="3599723" y="1340769"/>
            <a:ext cx="8154955" cy="252027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1691" y="5301208"/>
            <a:ext cx="8064896" cy="75193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1560-3C52-4D4D-AD36-A26803C40F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2" descr="C:\Users\polyakova\AppData\Local\Microsoft\Windows\Temporary Internet Files\Content.Outlook\ZCFZ6NUP\обложк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858781"/>
            <a:ext cx="2880320" cy="591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752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5627" y="188640"/>
            <a:ext cx="8064896" cy="36004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BB34-0FCD-4340-892B-EDE1BD81C2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855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9"/>
            <a:ext cx="103632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1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F802-DEA0-4231-96FA-048662F428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818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91BC-C948-4386-BB64-1EE4D4E78A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068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81"/>
            <a:ext cx="5386917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6"/>
            <a:ext cx="5389033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81"/>
            <a:ext cx="5389033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9D77-93A5-474F-89CC-4094805AE2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436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7FD2-2B76-4CFD-A872-6246B7737D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106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5D7D-28CE-416E-BE9A-B2DECF6926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081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3"/>
            <a:ext cx="4011084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7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662A-F9AF-4C8C-8F08-EF945A8EC3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49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5627" y="188640"/>
            <a:ext cx="8064896" cy="36004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BB34-0FCD-4340-892B-EDE1BD81C2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574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3"/>
            <a:ext cx="73152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13" indent="0">
              <a:buNone/>
              <a:defRPr sz="2700"/>
            </a:lvl2pPr>
            <a:lvl3pPr marL="914226" indent="0">
              <a:buNone/>
              <a:defRPr sz="2300"/>
            </a:lvl3pPr>
            <a:lvl4pPr marL="1371341" indent="0">
              <a:buNone/>
              <a:defRPr sz="1900"/>
            </a:lvl4pPr>
            <a:lvl5pPr marL="1828453" indent="0">
              <a:buNone/>
              <a:defRPr sz="1900"/>
            </a:lvl5pPr>
            <a:lvl6pPr marL="2285566" indent="0">
              <a:buNone/>
              <a:defRPr sz="1900"/>
            </a:lvl6pPr>
            <a:lvl7pPr marL="2742679" indent="0">
              <a:buNone/>
              <a:defRPr sz="1900"/>
            </a:lvl7pPr>
            <a:lvl8pPr marL="3199794" indent="0">
              <a:buNone/>
              <a:defRPr sz="1900"/>
            </a:lvl8pPr>
            <a:lvl9pPr marL="3656907" indent="0">
              <a:buNone/>
              <a:defRPr sz="19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7546-6BCA-4532-8A5D-AC579BD7BC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298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88E8-544F-4BF6-BF98-514D1DD39A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511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59C9-499E-4E99-A6DC-04BD3E0360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1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9"/>
            <a:ext cx="103632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1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F802-DEA0-4231-96FA-048662F428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90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91BC-C948-4386-BB64-1EE4D4E78A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05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81"/>
            <a:ext cx="5386917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6"/>
            <a:ext cx="5389033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81"/>
            <a:ext cx="5389033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9D77-93A5-474F-89CC-4094805AE2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71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7FD2-2B76-4CFD-A872-6246B7737D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19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5D7D-28CE-416E-BE9A-B2DECF6926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94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3"/>
            <a:ext cx="4011084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7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662A-F9AF-4C8C-8F08-EF945A8EC3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41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3"/>
            <a:ext cx="73152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13" indent="0">
              <a:buNone/>
              <a:defRPr sz="2700"/>
            </a:lvl2pPr>
            <a:lvl3pPr marL="914226" indent="0">
              <a:buNone/>
              <a:defRPr sz="2300"/>
            </a:lvl3pPr>
            <a:lvl4pPr marL="1371341" indent="0">
              <a:buNone/>
              <a:defRPr sz="1900"/>
            </a:lvl4pPr>
            <a:lvl5pPr marL="1828453" indent="0">
              <a:buNone/>
              <a:defRPr sz="1900"/>
            </a:lvl5pPr>
            <a:lvl6pPr marL="2285566" indent="0">
              <a:buNone/>
              <a:defRPr sz="1900"/>
            </a:lvl6pPr>
            <a:lvl7pPr marL="2742679" indent="0">
              <a:buNone/>
              <a:defRPr sz="1900"/>
            </a:lvl7pPr>
            <a:lvl8pPr marL="3199794" indent="0">
              <a:buNone/>
              <a:defRPr sz="1900"/>
            </a:lvl8pPr>
            <a:lvl9pPr marL="3656907" indent="0">
              <a:buNone/>
              <a:defRPr sz="19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7546-6BCA-4532-8A5D-AC579BD7BC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56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" y="0"/>
            <a:ext cx="1220617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980729"/>
            <a:ext cx="11247040" cy="5145437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0"/>
            <a:ext cx="2844800" cy="36512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6"/>
            <a:fld id="{99C60BCC-D4CF-4721-A435-D77C73ECDA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26"/>
              <a:t>28.07.2025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0"/>
            <a:ext cx="3860800" cy="36512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6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3119040" cy="36512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800">
                <a:solidFill>
                  <a:srgbClr val="002060"/>
                </a:solidFill>
              </a:defRPr>
            </a:lvl1pPr>
          </a:lstStyle>
          <a:p>
            <a:pPr defTabSz="914226"/>
            <a:fld id="{B19B0651-EE4F-4900-A07F-96A6BFA9D0F0}" type="slidenum">
              <a:rPr lang="ru-RU" smtClean="0"/>
              <a:pPr defTabSz="914226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5627" y="72008"/>
            <a:ext cx="8064896" cy="476672"/>
          </a:xfrm>
          <a:prstGeom prst="rect">
            <a:avLst/>
          </a:prstGeom>
        </p:spPr>
        <p:txBody>
          <a:bodyPr vert="horz" lIns="91422" tIns="45711" rIns="91422" bIns="45711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4972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226" rtl="0" eaLnBrk="1" latinLnBrk="0" hangingPunct="1">
        <a:spcBef>
          <a:spcPct val="0"/>
        </a:spcBef>
        <a:buNone/>
        <a:defRPr sz="2400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35" indent="-342835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809" indent="-285697" algn="l" defTabSz="914226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784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897" indent="-228556" algn="l" defTabSz="914226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010" indent="-228556" algn="l" defTabSz="914226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123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8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1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3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1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6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4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7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" y="0"/>
            <a:ext cx="1220617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980729"/>
            <a:ext cx="11247040" cy="5145437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0"/>
            <a:ext cx="2844800" cy="36512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6"/>
            <a:fld id="{99C60BCC-D4CF-4721-A435-D77C73ECDA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26"/>
              <a:t>28.07.2025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0"/>
            <a:ext cx="3860800" cy="36512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6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3119040" cy="36512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800">
                <a:solidFill>
                  <a:srgbClr val="002060"/>
                </a:solidFill>
              </a:defRPr>
            </a:lvl1pPr>
          </a:lstStyle>
          <a:p>
            <a:pPr defTabSz="914226"/>
            <a:fld id="{B19B0651-EE4F-4900-A07F-96A6BFA9D0F0}" type="slidenum">
              <a:rPr lang="ru-RU" smtClean="0"/>
              <a:pPr defTabSz="914226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5627" y="72008"/>
            <a:ext cx="8064896" cy="476672"/>
          </a:xfrm>
          <a:prstGeom prst="rect">
            <a:avLst/>
          </a:prstGeom>
        </p:spPr>
        <p:txBody>
          <a:bodyPr vert="horz" lIns="91422" tIns="45711" rIns="91422" bIns="45711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9390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226" rtl="0" eaLnBrk="1" latinLnBrk="0" hangingPunct="1">
        <a:spcBef>
          <a:spcPct val="0"/>
        </a:spcBef>
        <a:buNone/>
        <a:defRPr sz="2400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35" indent="-342835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809" indent="-285697" algn="l" defTabSz="914226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784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897" indent="-228556" algn="l" defTabSz="914226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010" indent="-228556" algn="l" defTabSz="914226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123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8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1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3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1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6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4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7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slide" Target="slide1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/>
          <p:cNvSpPr>
            <a:spLocks noGrp="1"/>
          </p:cNvSpPr>
          <p:nvPr/>
        </p:nvSpPr>
        <p:spPr>
          <a:xfrm>
            <a:off x="6456040" y="6172200"/>
            <a:ext cx="1512168" cy="337457"/>
          </a:xfrm>
          <a:prstGeom prst="rect">
            <a:avLst/>
          </a:prstGeom>
        </p:spPr>
        <p:txBody>
          <a:bodyPr vert="horz" lIns="91422" tIns="45711" rIns="91422" bIns="45711" rtlCol="0">
            <a:noAutofit/>
          </a:bodyPr>
          <a:lstStyle>
            <a:lvl1pPr marL="342835" indent="-342835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809" indent="-285697" algn="l" defTabSz="91422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784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897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010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123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38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51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63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sz="1400" dirty="0"/>
          </a:p>
        </p:txBody>
      </p:sp>
      <p:sp>
        <p:nvSpPr>
          <p:cNvPr id="17" name="Объект 2"/>
          <p:cNvSpPr>
            <a:spLocks noGrp="1"/>
          </p:cNvSpPr>
          <p:nvPr/>
        </p:nvSpPr>
        <p:spPr>
          <a:xfrm>
            <a:off x="8572737" y="4467019"/>
            <a:ext cx="3384376" cy="1368152"/>
          </a:xfrm>
          <a:prstGeom prst="rect">
            <a:avLst/>
          </a:prstGeom>
        </p:spPr>
        <p:txBody>
          <a:bodyPr vert="horz" lIns="91422" tIns="45711" rIns="91422" bIns="45711" rtlCol="0">
            <a:noAutofit/>
          </a:bodyPr>
          <a:lstStyle>
            <a:lvl1pPr marL="342835" indent="-342835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809" indent="-285697" algn="l" defTabSz="91422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784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897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010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123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38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51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63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0946825" y="2588749"/>
            <a:ext cx="333751" cy="48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26"/>
            <a:endParaRPr lang="ru-RU" sz="17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12224" y="4797152"/>
            <a:ext cx="45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26"/>
            <a:endParaRPr lang="ru-RU" sz="1700" dirty="0">
              <a:solidFill>
                <a:prstClr val="black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52271358"/>
              </p:ext>
            </p:extLst>
          </p:nvPr>
        </p:nvGraphicFramePr>
        <p:xfrm>
          <a:off x="3317357" y="1350335"/>
          <a:ext cx="8714623" cy="478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87486" y="-10885"/>
            <a:ext cx="7043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ПРЯМЫЕ ИНОСТРАННЫЕ ИНВЕСТИЦИИ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СТРАНЫ МИРА , СТРАНЫ ЕАЭС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4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9160" y="188640"/>
            <a:ext cx="2996698" cy="360040"/>
          </a:xfrm>
        </p:spPr>
        <p:txBody>
          <a:bodyPr/>
          <a:lstStyle/>
          <a:p>
            <a:pPr algn="ctr"/>
            <a:r>
              <a:rPr lang="ru-RU" dirty="0" smtClean="0"/>
              <a:t>СЛОВАРЬ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771" y="1066799"/>
            <a:ext cx="11342915" cy="5654683"/>
          </a:xfrm>
        </p:spPr>
        <p:txBody>
          <a:bodyPr>
            <a:normAutofit fontScale="92500" lnSpcReduction="10000"/>
          </a:bodyPr>
          <a:lstStyle/>
          <a:p>
            <a:pPr marL="0" lvl="0" indent="431800" algn="just" defTabSz="9144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5490845" algn="l"/>
              </a:tabLst>
            </a:pPr>
            <a:r>
              <a:rPr lang="ru-RU" sz="1700" b="1" dirty="0">
                <a:ea typeface="Calibri" panose="020F0502020204030204" pitchFamily="34" charset="0"/>
              </a:rPr>
              <a:t>Прямые </a:t>
            </a:r>
            <a:r>
              <a:rPr lang="ru-RU" sz="1700" b="1" dirty="0" smtClean="0">
                <a:ea typeface="Calibri" panose="020F0502020204030204" pitchFamily="34" charset="0"/>
              </a:rPr>
              <a:t>иностранные инвестиции</a:t>
            </a:r>
            <a:r>
              <a:rPr lang="ru-RU" sz="1700" dirty="0">
                <a:ea typeface="Calibri" panose="020F0502020204030204" pitchFamily="34" charset="0"/>
              </a:rPr>
              <a:t> </a:t>
            </a:r>
            <a:r>
              <a:rPr lang="ru-RU" sz="1700" b="1" dirty="0" smtClean="0">
                <a:ea typeface="Calibri" panose="020F0502020204030204" pitchFamily="34" charset="0"/>
              </a:rPr>
              <a:t>(ПИИ) </a:t>
            </a:r>
            <a:r>
              <a:rPr lang="ru-RU" sz="1700" dirty="0" smtClean="0">
                <a:solidFill>
                  <a:prstClr val="black"/>
                </a:solidFill>
                <a:ea typeface="Calibri" panose="020F0502020204030204" pitchFamily="34" charset="0"/>
              </a:rPr>
              <a:t>– </a:t>
            </a:r>
            <a:r>
              <a:rPr lang="ru-RU" sz="1700" dirty="0">
                <a:solidFill>
                  <a:prstClr val="black"/>
                </a:solidFill>
                <a:ea typeface="Calibri" panose="020F0502020204030204" pitchFamily="34" charset="0"/>
              </a:rPr>
              <a:t>категория трансграничных инвестиций, при которой резидент одной страны осуществляет контроль или имеет значительную степень влияния на управление предприятием, являющимся резидентом другой </a:t>
            </a:r>
            <a:r>
              <a:rPr lang="ru-RU" sz="1700" dirty="0" smtClean="0">
                <a:solidFill>
                  <a:prstClr val="black"/>
                </a:solidFill>
                <a:ea typeface="Calibri" panose="020F0502020204030204" pitchFamily="34" charset="0"/>
              </a:rPr>
              <a:t>стран. </a:t>
            </a:r>
            <a:r>
              <a:rPr lang="ru-RU" sz="1700" dirty="0" smtClean="0">
                <a:solidFill>
                  <a:schemeClr val="tx1"/>
                </a:solidFill>
                <a:ea typeface="Calibri" panose="020F0502020204030204" pitchFamily="34" charset="0"/>
              </a:rPr>
              <a:t>Объем ПИИ за период отражают </a:t>
            </a:r>
            <a:r>
              <a:rPr lang="ru-RU" sz="1700" b="1" dirty="0" smtClean="0">
                <a:ea typeface="Calibri" panose="020F0502020204030204" pitchFamily="34" charset="0"/>
              </a:rPr>
              <a:t>потоки</a:t>
            </a:r>
            <a:r>
              <a:rPr lang="ru-RU" sz="1700" dirty="0" smtClean="0">
                <a:solidFill>
                  <a:schemeClr val="tx1"/>
                </a:solidFill>
                <a:ea typeface="Calibri" panose="020F0502020204030204" pitchFamily="34" charset="0"/>
              </a:rPr>
              <a:t>, на дату – </a:t>
            </a:r>
            <a:r>
              <a:rPr lang="ru-RU" sz="1700" b="1" dirty="0" smtClean="0">
                <a:ea typeface="Calibri" panose="020F0502020204030204" pitchFamily="34" charset="0"/>
              </a:rPr>
              <a:t>запасы</a:t>
            </a:r>
            <a:r>
              <a:rPr lang="ru-RU" sz="1700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ea typeface="Calibri" panose="020F0502020204030204" pitchFamily="34" charset="0"/>
              </a:rPr>
              <a:t>(обязательства или активы).</a:t>
            </a:r>
          </a:p>
          <a:p>
            <a:pPr marL="0" lvl="0" indent="431800" algn="just" defTabSz="9144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5490845" algn="l"/>
              </a:tabLst>
            </a:pPr>
            <a:r>
              <a:rPr lang="ru-RU" sz="1700" b="1" dirty="0" smtClean="0">
                <a:ea typeface="Calibri" panose="020F0502020204030204" pitchFamily="34" charset="0"/>
              </a:rPr>
              <a:t>ПИИ </a:t>
            </a:r>
            <a:r>
              <a:rPr lang="ru-RU" sz="1700" b="1" dirty="0">
                <a:ea typeface="Calibri" panose="020F0502020204030204" pitchFamily="34" charset="0"/>
              </a:rPr>
              <a:t>из страны </a:t>
            </a:r>
            <a:r>
              <a:rPr lang="ru-RU" sz="1700" dirty="0">
                <a:solidFill>
                  <a:prstClr val="black"/>
                </a:solidFill>
                <a:ea typeface="Calibri" panose="020F0502020204030204" pitchFamily="34" charset="0"/>
              </a:rPr>
              <a:t>–</a:t>
            </a:r>
            <a:r>
              <a:rPr lang="en-US" sz="17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ru-RU" sz="1700" dirty="0">
                <a:solidFill>
                  <a:prstClr val="black"/>
                </a:solidFill>
                <a:ea typeface="Calibri" panose="020F0502020204030204" pitchFamily="34" charset="0"/>
              </a:rPr>
              <a:t>чистое приобретение </a:t>
            </a:r>
            <a:r>
              <a:rPr lang="ru-RU" sz="1700" dirty="0" smtClean="0">
                <a:solidFill>
                  <a:prstClr val="black"/>
                </a:solidFill>
                <a:ea typeface="Calibri" panose="020F0502020204030204" pitchFamily="34" charset="0"/>
              </a:rPr>
              <a:t>резидентом финансовых </a:t>
            </a:r>
            <a:r>
              <a:rPr lang="ru-RU" sz="1700" dirty="0">
                <a:solidFill>
                  <a:prstClr val="black"/>
                </a:solidFill>
                <a:ea typeface="Calibri" panose="020F0502020204030204" pitchFamily="34" charset="0"/>
              </a:rPr>
              <a:t>активов </a:t>
            </a:r>
            <a:r>
              <a:rPr lang="ru-RU" sz="1700" dirty="0" smtClean="0">
                <a:solidFill>
                  <a:prstClr val="black"/>
                </a:solidFill>
                <a:ea typeface="Calibri" panose="020F0502020204030204" pitchFamily="34" charset="0"/>
              </a:rPr>
              <a:t>нерезидента, </a:t>
            </a:r>
            <a:r>
              <a:rPr lang="ru-RU" sz="1700" dirty="0">
                <a:solidFill>
                  <a:prstClr val="black"/>
                </a:solidFill>
                <a:ea typeface="Calibri" panose="020F0502020204030204" pitchFamily="34" charset="0"/>
              </a:rPr>
              <a:t>отражающее агрегирование всех дебетовых и кредитовых проводок по конкретному активу</a:t>
            </a:r>
            <a:r>
              <a:rPr lang="ru-RU" sz="1700" dirty="0" smtClean="0">
                <a:solidFill>
                  <a:prstClr val="black"/>
                </a:solidFill>
                <a:ea typeface="Calibri" panose="020F0502020204030204" pitchFamily="34" charset="0"/>
              </a:rPr>
              <a:t>.</a:t>
            </a:r>
          </a:p>
          <a:p>
            <a:pPr marL="0" lvl="0" indent="431800" algn="just" defTabSz="9144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5490845" algn="l"/>
              </a:tabLst>
            </a:pPr>
            <a:r>
              <a:rPr lang="ru-RU" sz="1700" b="1" dirty="0" smtClean="0">
                <a:ea typeface="Calibri" panose="020F0502020204030204" pitchFamily="34" charset="0"/>
              </a:rPr>
              <a:t>ПИИ </a:t>
            </a:r>
            <a:r>
              <a:rPr lang="ru-RU" sz="1700" b="1" dirty="0">
                <a:ea typeface="Calibri" panose="020F0502020204030204" pitchFamily="34" charset="0"/>
              </a:rPr>
              <a:t>в страну </a:t>
            </a:r>
            <a:r>
              <a:rPr lang="ru-RU" sz="1700" dirty="0">
                <a:solidFill>
                  <a:prstClr val="black"/>
                </a:solidFill>
                <a:ea typeface="Calibri" panose="020F0502020204030204" pitchFamily="34" charset="0"/>
              </a:rPr>
              <a:t>– чистое принятие </a:t>
            </a:r>
            <a:r>
              <a:rPr lang="ru-RU" sz="1700" dirty="0" smtClean="0">
                <a:solidFill>
                  <a:prstClr val="black"/>
                </a:solidFill>
                <a:ea typeface="Calibri" panose="020F0502020204030204" pitchFamily="34" charset="0"/>
              </a:rPr>
              <a:t>резидентом обязательств нерезидента, </a:t>
            </a:r>
            <a:r>
              <a:rPr lang="ru-RU" sz="1700" dirty="0">
                <a:solidFill>
                  <a:prstClr val="black"/>
                </a:solidFill>
                <a:ea typeface="Calibri" panose="020F0502020204030204" pitchFamily="34" charset="0"/>
              </a:rPr>
              <a:t>отражающее агрегирование всех дебетовых и кредитовых проводок по конкретному обязательству</a:t>
            </a:r>
            <a:r>
              <a:rPr lang="ru-RU" sz="1700" dirty="0" smtClean="0">
                <a:solidFill>
                  <a:prstClr val="black"/>
                </a:solidFill>
                <a:ea typeface="Calibri" panose="020F0502020204030204" pitchFamily="34" charset="0"/>
              </a:rPr>
              <a:t>.</a:t>
            </a:r>
          </a:p>
          <a:p>
            <a:pPr marL="0" lvl="0" indent="450215" algn="just" defTabSz="9144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b="1" dirty="0" smtClean="0">
                <a:ea typeface="Calibri" panose="020F0502020204030204" pitchFamily="34" charset="0"/>
              </a:rPr>
              <a:t>Взаимные ПИИ (ПИИ из стран ЕАЭС)</a:t>
            </a:r>
            <a:r>
              <a:rPr lang="ru-RU" sz="1700" dirty="0" smtClean="0">
                <a:ea typeface="Calibri" panose="020F0502020204030204" pitchFamily="34" charset="0"/>
              </a:rPr>
              <a:t> </a:t>
            </a:r>
            <a:r>
              <a:rPr lang="ru-RU" sz="1700" dirty="0">
                <a:solidFill>
                  <a:prstClr val="black"/>
                </a:solidFill>
                <a:ea typeface="Calibri" panose="020F0502020204030204" pitchFamily="34" charset="0"/>
              </a:rPr>
              <a:t>– обязательства на чистой основе по иностранным прямым инвестициям между государствами – членами ЕАЭС. Для каждого государства-члена взаимные инвестиции - сумма обязательств перед другими государствами-членами, в целом по Союзу – сумма взаимных прямых инвестиций всех государств-членов</a:t>
            </a:r>
            <a:r>
              <a:rPr lang="ru-RU" sz="1700" dirty="0" smtClean="0">
                <a:solidFill>
                  <a:prstClr val="black"/>
                </a:solidFill>
                <a:ea typeface="Calibri" panose="020F0502020204030204" pitchFamily="34" charset="0"/>
              </a:rPr>
              <a:t>.</a:t>
            </a:r>
          </a:p>
          <a:p>
            <a:pPr marL="0" lvl="0" indent="431800" algn="just" defTabSz="914400">
              <a:lnSpc>
                <a:spcPct val="125000"/>
              </a:lnSpc>
              <a:spcBef>
                <a:spcPts val="0"/>
              </a:spcBef>
              <a:buNone/>
              <a:tabLst>
                <a:tab pos="5490845" algn="l"/>
              </a:tabLst>
            </a:pPr>
            <a:r>
              <a:rPr lang="ru-RU" sz="1700" b="1" dirty="0" smtClean="0">
                <a:ea typeface="Calibri" panose="020F0502020204030204" pitchFamily="34" charset="0"/>
              </a:rPr>
              <a:t>Международная </a:t>
            </a:r>
            <a:r>
              <a:rPr lang="ru-RU" sz="1700" b="1" dirty="0">
                <a:ea typeface="Calibri" panose="020F0502020204030204" pitchFamily="34" charset="0"/>
              </a:rPr>
              <a:t>инвестиционная позиция (МИП)</a:t>
            </a:r>
            <a:r>
              <a:rPr lang="ru-RU" sz="1700" dirty="0">
                <a:ea typeface="Calibri" panose="020F0502020204030204" pitchFamily="34" charset="0"/>
              </a:rPr>
              <a:t> </a:t>
            </a:r>
            <a:r>
              <a:rPr lang="ru-RU" sz="1700" dirty="0">
                <a:solidFill>
                  <a:prstClr val="black"/>
                </a:solidFill>
                <a:ea typeface="Calibri" panose="020F0502020204030204" pitchFamily="34" charset="0"/>
              </a:rPr>
              <a:t>–</a:t>
            </a:r>
            <a:r>
              <a:rPr lang="en-US" sz="170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ru-RU" sz="1700" dirty="0">
                <a:solidFill>
                  <a:prstClr val="black"/>
                </a:solidFill>
                <a:ea typeface="Calibri" panose="020F0502020204030204" pitchFamily="34" charset="0"/>
              </a:rPr>
              <a:t>статистический отчет, отражающий на определенный момент времени стоимость и структуру: а)</a:t>
            </a:r>
            <a:r>
              <a:rPr lang="en-US" sz="1700" dirty="0">
                <a:solidFill>
                  <a:prstClr val="black"/>
                </a:solidFill>
                <a:ea typeface="Calibri" panose="020F0502020204030204" pitchFamily="34" charset="0"/>
              </a:rPr>
              <a:t> </a:t>
            </a:r>
            <a:r>
              <a:rPr lang="ru-RU" sz="1700" dirty="0">
                <a:solidFill>
                  <a:prstClr val="black"/>
                </a:solidFill>
                <a:ea typeface="Calibri" panose="020F0502020204030204" pitchFamily="34" charset="0"/>
              </a:rPr>
              <a:t>финансовых активов резидентов страны, представляющих собой требования к нерезидентам, и золото в слитках, служащее резервными активами; б) обязательства резидентов страны перед нерезидентами. </a:t>
            </a:r>
          </a:p>
          <a:p>
            <a:pPr marL="0" lvl="0" indent="431800" algn="just" defTabSz="9144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5490845" algn="l"/>
              </a:tabLst>
            </a:pPr>
            <a:r>
              <a:rPr lang="ru-RU" sz="1700" dirty="0">
                <a:solidFill>
                  <a:prstClr val="black"/>
                </a:solidFill>
                <a:ea typeface="Calibri" panose="020F0502020204030204" pitchFamily="34" charset="0"/>
              </a:rPr>
              <a:t>Разница между активами и обязательствами представляет собой чистую МИП страны, составляющую либо чистое требование, либо чистое обязательство в отношении остального мира</a:t>
            </a:r>
            <a:r>
              <a:rPr lang="ru-RU" sz="1700" dirty="0" smtClean="0">
                <a:solidFill>
                  <a:prstClr val="black"/>
                </a:solidFill>
                <a:ea typeface="Calibri" panose="020F050202020403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0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2885" y="72008"/>
            <a:ext cx="2977244" cy="602906"/>
          </a:xfrm>
        </p:spPr>
        <p:txBody>
          <a:bodyPr/>
          <a:lstStyle/>
          <a:p>
            <a:pPr algn="ctr"/>
            <a:r>
              <a:rPr lang="ru-RU" sz="1800" dirty="0" smtClean="0"/>
              <a:t>ПИИ в страну, потоки 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b="0" dirty="0" smtClean="0"/>
              <a:t>(</a:t>
            </a:r>
            <a:r>
              <a:rPr lang="en-US" sz="1800" b="0" dirty="0" smtClean="0"/>
              <a:t>$</a:t>
            </a:r>
            <a:r>
              <a:rPr lang="ru-RU" sz="1800" b="0" dirty="0" smtClean="0"/>
              <a:t> млн.)</a:t>
            </a:r>
            <a:endParaRPr lang="ru-RU" sz="1800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265913" y="6358455"/>
            <a:ext cx="481693" cy="365123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482620"/>
              </p:ext>
            </p:extLst>
          </p:nvPr>
        </p:nvGraphicFramePr>
        <p:xfrm>
          <a:off x="105740" y="876300"/>
          <a:ext cx="3766345" cy="211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544935"/>
              </p:ext>
            </p:extLst>
          </p:nvPr>
        </p:nvGraphicFramePr>
        <p:xfrm>
          <a:off x="3941257" y="876300"/>
          <a:ext cx="4114240" cy="211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251209"/>
              </p:ext>
            </p:extLst>
          </p:nvPr>
        </p:nvGraphicFramePr>
        <p:xfrm>
          <a:off x="8124669" y="926623"/>
          <a:ext cx="3934338" cy="206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328674"/>
              </p:ext>
            </p:extLst>
          </p:nvPr>
        </p:nvGraphicFramePr>
        <p:xfrm>
          <a:off x="984992" y="3241623"/>
          <a:ext cx="473375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366488"/>
              </p:ext>
            </p:extLst>
          </p:nvPr>
        </p:nvGraphicFramePr>
        <p:xfrm>
          <a:off x="6543141" y="3241623"/>
          <a:ext cx="46370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7718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415" y="72008"/>
            <a:ext cx="3412672" cy="476672"/>
          </a:xfrm>
        </p:spPr>
        <p:txBody>
          <a:bodyPr/>
          <a:lstStyle/>
          <a:p>
            <a:pPr algn="ctr"/>
            <a:r>
              <a:rPr lang="ru-RU" sz="1800" dirty="0" smtClean="0"/>
              <a:t>ПИИ из страны</a:t>
            </a:r>
            <a:r>
              <a:rPr lang="ru-RU" sz="1800" dirty="0"/>
              <a:t>,</a:t>
            </a:r>
            <a:r>
              <a:rPr lang="ru-RU" sz="1800" dirty="0" smtClean="0"/>
              <a:t> потоки       </a:t>
            </a:r>
            <a:r>
              <a:rPr lang="ru-RU" sz="1800" b="0" dirty="0" smtClean="0"/>
              <a:t>(</a:t>
            </a:r>
            <a:r>
              <a:rPr lang="en-US" sz="1800" b="0" dirty="0" smtClean="0"/>
              <a:t>$</a:t>
            </a:r>
            <a:r>
              <a:rPr lang="ru-RU" sz="1800" b="0" dirty="0" smtClean="0"/>
              <a:t> млн.) </a:t>
            </a:r>
            <a:endParaRPr lang="ru-RU" sz="1800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628650" y="6356360"/>
            <a:ext cx="481693" cy="365123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855008"/>
              </p:ext>
            </p:extLst>
          </p:nvPr>
        </p:nvGraphicFramePr>
        <p:xfrm>
          <a:off x="208489" y="918710"/>
          <a:ext cx="3891069" cy="237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612851"/>
              </p:ext>
            </p:extLst>
          </p:nvPr>
        </p:nvGraphicFramePr>
        <p:xfrm>
          <a:off x="4236719" y="895147"/>
          <a:ext cx="3975678" cy="241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313005"/>
              </p:ext>
            </p:extLst>
          </p:nvPr>
        </p:nvGraphicFramePr>
        <p:xfrm>
          <a:off x="8349558" y="863011"/>
          <a:ext cx="3638589" cy="2450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741325"/>
              </p:ext>
            </p:extLst>
          </p:nvPr>
        </p:nvGraphicFramePr>
        <p:xfrm>
          <a:off x="1110343" y="3466319"/>
          <a:ext cx="4810772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120606"/>
              </p:ext>
            </p:extLst>
          </p:nvPr>
        </p:nvGraphicFramePr>
        <p:xfrm>
          <a:off x="6565692" y="3466319"/>
          <a:ext cx="4736892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677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015" y="72008"/>
            <a:ext cx="3624942" cy="556642"/>
          </a:xfrm>
        </p:spPr>
        <p:txBody>
          <a:bodyPr/>
          <a:lstStyle/>
          <a:p>
            <a:pPr algn="ctr"/>
            <a:r>
              <a:rPr lang="ru-RU" sz="1800" dirty="0" smtClean="0"/>
              <a:t>ПИИ сальдо, потоки</a:t>
            </a:r>
            <a:br>
              <a:rPr lang="ru-RU" sz="1800" dirty="0" smtClean="0"/>
            </a:br>
            <a:r>
              <a:rPr lang="ru-RU" sz="1800" b="0" dirty="0" smtClean="0"/>
              <a:t> (</a:t>
            </a:r>
            <a:r>
              <a:rPr lang="en-US" sz="1800" b="0" dirty="0" smtClean="0"/>
              <a:t>$</a:t>
            </a:r>
            <a:r>
              <a:rPr lang="ru-RU" sz="1800" b="0" dirty="0" smtClean="0"/>
              <a:t> млн.) </a:t>
            </a:r>
            <a:endParaRPr lang="ru-RU" sz="1800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628650" y="6356360"/>
            <a:ext cx="481693" cy="365123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484262"/>
              </p:ext>
            </p:extLst>
          </p:nvPr>
        </p:nvGraphicFramePr>
        <p:xfrm>
          <a:off x="131398" y="916305"/>
          <a:ext cx="3819525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450779"/>
              </p:ext>
            </p:extLst>
          </p:nvPr>
        </p:nvGraphicFramePr>
        <p:xfrm>
          <a:off x="4109357" y="941070"/>
          <a:ext cx="4038600" cy="25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098195"/>
              </p:ext>
            </p:extLst>
          </p:nvPr>
        </p:nvGraphicFramePr>
        <p:xfrm>
          <a:off x="8306391" y="916305"/>
          <a:ext cx="3648075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504198"/>
              </p:ext>
            </p:extLst>
          </p:nvPr>
        </p:nvGraphicFramePr>
        <p:xfrm>
          <a:off x="727023" y="3653383"/>
          <a:ext cx="4735018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850069"/>
              </p:ext>
            </p:extLst>
          </p:nvPr>
        </p:nvGraphicFramePr>
        <p:xfrm>
          <a:off x="6507137" y="3653383"/>
          <a:ext cx="4982824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543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751" y="89808"/>
            <a:ext cx="7767896" cy="5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ПИИ в страну, запасы</a:t>
            </a:r>
            <a:r>
              <a:rPr lang="ru-RU" sz="2000" dirty="0"/>
              <a:t>,</a:t>
            </a:r>
            <a:r>
              <a:rPr lang="ru-RU" sz="2000" dirty="0" smtClean="0"/>
              <a:t> обязательства</a:t>
            </a: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>(</a:t>
            </a:r>
            <a:r>
              <a:rPr lang="en-US" sz="2000" b="0" dirty="0" smtClean="0"/>
              <a:t>$</a:t>
            </a:r>
            <a:r>
              <a:rPr lang="ru-RU" sz="2000" b="0" dirty="0" smtClean="0"/>
              <a:t> млн.)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628650" y="6356360"/>
            <a:ext cx="481693" cy="365123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523832"/>
              </p:ext>
            </p:extLst>
          </p:nvPr>
        </p:nvGraphicFramePr>
        <p:xfrm>
          <a:off x="22639" y="853190"/>
          <a:ext cx="3980700" cy="2208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320116"/>
              </p:ext>
            </p:extLst>
          </p:nvPr>
        </p:nvGraphicFramePr>
        <p:xfrm>
          <a:off x="4003339" y="876300"/>
          <a:ext cx="4051001" cy="2185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485408"/>
              </p:ext>
            </p:extLst>
          </p:nvPr>
        </p:nvGraphicFramePr>
        <p:xfrm>
          <a:off x="8054340" y="876300"/>
          <a:ext cx="4137660" cy="214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077289"/>
              </p:ext>
            </p:extLst>
          </p:nvPr>
        </p:nvGraphicFramePr>
        <p:xfrm>
          <a:off x="869496" y="3277070"/>
          <a:ext cx="4625287" cy="2498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212797"/>
              </p:ext>
            </p:extLst>
          </p:nvPr>
        </p:nvGraphicFramePr>
        <p:xfrm>
          <a:off x="6030964" y="3277071"/>
          <a:ext cx="5193295" cy="2498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622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151" y="76200"/>
            <a:ext cx="4505324" cy="564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ПИИ из страны, запасы, активы</a:t>
            </a:r>
            <a:br>
              <a:rPr lang="ru-RU" sz="2000" dirty="0" smtClean="0"/>
            </a:br>
            <a:r>
              <a:rPr lang="ru-RU" sz="2000" b="0" dirty="0" smtClean="0"/>
              <a:t> (</a:t>
            </a:r>
            <a:r>
              <a:rPr lang="en-US" sz="2000" b="0" dirty="0"/>
              <a:t>$</a:t>
            </a:r>
            <a:r>
              <a:rPr lang="ru-RU" sz="2000" b="0" dirty="0"/>
              <a:t> </a:t>
            </a:r>
            <a:r>
              <a:rPr lang="ru-RU" sz="2000" b="0" dirty="0" smtClean="0"/>
              <a:t>млн.)</a:t>
            </a:r>
            <a:endParaRPr lang="ru-RU" sz="1600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628650" y="6356360"/>
            <a:ext cx="481693" cy="365123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65082"/>
              </p:ext>
            </p:extLst>
          </p:nvPr>
        </p:nvGraphicFramePr>
        <p:xfrm>
          <a:off x="25717" y="868680"/>
          <a:ext cx="4111943" cy="240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192400"/>
              </p:ext>
            </p:extLst>
          </p:nvPr>
        </p:nvGraphicFramePr>
        <p:xfrm>
          <a:off x="4262915" y="868680"/>
          <a:ext cx="3928586" cy="240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406598"/>
              </p:ext>
            </p:extLst>
          </p:nvPr>
        </p:nvGraphicFramePr>
        <p:xfrm>
          <a:off x="8316757" y="868680"/>
          <a:ext cx="3715224" cy="240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092505"/>
              </p:ext>
            </p:extLst>
          </p:nvPr>
        </p:nvGraphicFramePr>
        <p:xfrm>
          <a:off x="1110342" y="3441383"/>
          <a:ext cx="4878977" cy="2505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870390"/>
              </p:ext>
            </p:extLst>
          </p:nvPr>
        </p:nvGraphicFramePr>
        <p:xfrm>
          <a:off x="6652260" y="3412807"/>
          <a:ext cx="4876800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375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5627" y="72008"/>
            <a:ext cx="6944401" cy="613792"/>
          </a:xfrm>
        </p:spPr>
        <p:txBody>
          <a:bodyPr/>
          <a:lstStyle/>
          <a:p>
            <a:pPr algn="ctr"/>
            <a:r>
              <a:rPr lang="ru-RU" sz="1800" dirty="0" smtClean="0"/>
              <a:t>Чистая международная инвестиционная позиция </a:t>
            </a:r>
            <a:br>
              <a:rPr lang="ru-RU" sz="1800" dirty="0" smtClean="0"/>
            </a:br>
            <a:r>
              <a:rPr lang="ru-RU" sz="1800" b="0" dirty="0" smtClean="0"/>
              <a:t>(</a:t>
            </a:r>
            <a:r>
              <a:rPr lang="en-US" sz="1800" b="0" dirty="0" smtClean="0"/>
              <a:t>$ </a:t>
            </a:r>
            <a:r>
              <a:rPr lang="ru-RU" sz="1800" b="0" dirty="0" smtClean="0"/>
              <a:t>млн.)</a:t>
            </a:r>
            <a:endParaRPr lang="ru-RU" sz="1800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628650" y="6356360"/>
            <a:ext cx="481693" cy="365123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562738"/>
              </p:ext>
            </p:extLst>
          </p:nvPr>
        </p:nvGraphicFramePr>
        <p:xfrm>
          <a:off x="31433" y="860750"/>
          <a:ext cx="4007167" cy="221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582967"/>
              </p:ext>
            </p:extLst>
          </p:nvPr>
        </p:nvGraphicFramePr>
        <p:xfrm>
          <a:off x="4084320" y="860750"/>
          <a:ext cx="3970019" cy="221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375663"/>
              </p:ext>
            </p:extLst>
          </p:nvPr>
        </p:nvGraphicFramePr>
        <p:xfrm>
          <a:off x="8100060" y="896631"/>
          <a:ext cx="3840479" cy="2181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71008"/>
              </p:ext>
            </p:extLst>
          </p:nvPr>
        </p:nvGraphicFramePr>
        <p:xfrm>
          <a:off x="628650" y="3589020"/>
          <a:ext cx="4629150" cy="227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685287"/>
              </p:ext>
            </p:extLst>
          </p:nvPr>
        </p:nvGraphicFramePr>
        <p:xfrm>
          <a:off x="6553200" y="3589020"/>
          <a:ext cx="4716780" cy="227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725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Широкоэкранный</PresentationFormat>
  <Paragraphs>122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Arial</vt:lpstr>
      <vt:lpstr>1_Тема Office</vt:lpstr>
      <vt:lpstr>Тема Office</vt:lpstr>
      <vt:lpstr>Презентация PowerPoint</vt:lpstr>
      <vt:lpstr>СЛОВАРЬ</vt:lpstr>
      <vt:lpstr>ПИИ в страну, потоки   ($ млн.)</vt:lpstr>
      <vt:lpstr>ПИИ из страны, потоки       ($ млн.) </vt:lpstr>
      <vt:lpstr>ПИИ сальдо, потоки  ($ млн.) </vt:lpstr>
      <vt:lpstr>ПИИ в страну, запасы, обязательства ($ млн.)</vt:lpstr>
      <vt:lpstr>ПИИ из страны, запасы, активы  ($ млн.)</vt:lpstr>
      <vt:lpstr>Чистая международная инвестиционная позиция  ($ млн.)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2022-08-18T08:04:35Z</dcterms:created>
  <dcterms:modified xsi:type="dcterms:W3CDTF">2025-07-28T06:05:55Z</dcterms:modified>
</cp:coreProperties>
</file>