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593" r:id="rId2"/>
    <p:sldId id="1065" r:id="rId3"/>
    <p:sldId id="1054" r:id="rId4"/>
    <p:sldId id="1044" r:id="rId5"/>
    <p:sldId id="1043" r:id="rId6"/>
    <p:sldId id="1042" r:id="rId7"/>
    <p:sldId id="1041" r:id="rId8"/>
    <p:sldId id="1022" r:id="rId9"/>
    <p:sldId id="1063" r:id="rId1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457160E-0485-4230-969D-D57FC9FAD778}">
          <p14:sldIdLst>
            <p14:sldId id="593"/>
            <p14:sldId id="1065"/>
            <p14:sldId id="1054"/>
            <p14:sldId id="1044"/>
            <p14:sldId id="1043"/>
            <p14:sldId id="1042"/>
            <p14:sldId id="1041"/>
            <p14:sldId id="1022"/>
            <p14:sldId id="10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933C"/>
    <a:srgbClr val="F2FFE5"/>
    <a:srgbClr val="FFFFFF"/>
    <a:srgbClr val="E8F4F8"/>
    <a:srgbClr val="FEF4EC"/>
    <a:srgbClr val="F3F0F6"/>
    <a:srgbClr val="014735"/>
    <a:srgbClr val="FDFFFB"/>
    <a:srgbClr val="F1D3E2"/>
    <a:srgbClr val="FFEA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5972" autoAdjust="0"/>
  </p:normalViewPr>
  <p:slideViewPr>
    <p:cSldViewPr>
      <p:cViewPr varScale="1">
        <p:scale>
          <a:sx n="98" d="100"/>
          <a:sy n="98" d="100"/>
        </p:scale>
        <p:origin x="221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6400" cy="496889"/>
          </a:xfrm>
          <a:prstGeom prst="rect">
            <a:avLst/>
          </a:prstGeom>
        </p:spPr>
        <p:txBody>
          <a:bodyPr vert="horz" lIns="91404" tIns="45700" rIns="91404" bIns="457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04" tIns="45700" rIns="91404" bIns="45700" rtlCol="0"/>
          <a:lstStyle>
            <a:lvl1pPr algn="r">
              <a:defRPr sz="1200"/>
            </a:lvl1pPr>
          </a:lstStyle>
          <a:p>
            <a:fld id="{718EE6A5-C5F0-4077-8EE0-4C961A6E67C3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28168"/>
            <a:ext cx="2946400" cy="496887"/>
          </a:xfrm>
          <a:prstGeom prst="rect">
            <a:avLst/>
          </a:prstGeom>
        </p:spPr>
        <p:txBody>
          <a:bodyPr vert="horz" lIns="91404" tIns="45700" rIns="91404" bIns="457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168"/>
            <a:ext cx="2946400" cy="496887"/>
          </a:xfrm>
          <a:prstGeom prst="rect">
            <a:avLst/>
          </a:prstGeom>
        </p:spPr>
        <p:txBody>
          <a:bodyPr vert="horz" lIns="91404" tIns="45700" rIns="91404" bIns="45700" rtlCol="0" anchor="b"/>
          <a:lstStyle>
            <a:lvl1pPr algn="r">
              <a:defRPr sz="1200"/>
            </a:lvl1pPr>
          </a:lstStyle>
          <a:p>
            <a:fld id="{67229F0E-388D-4C6B-988A-FCE41CBC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479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5659" cy="496332"/>
          </a:xfrm>
          <a:prstGeom prst="rect">
            <a:avLst/>
          </a:prstGeom>
        </p:spPr>
        <p:txBody>
          <a:bodyPr vert="horz" lIns="91404" tIns="45700" rIns="91404" bIns="457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04" tIns="45700" rIns="91404" bIns="45700" rtlCol="0"/>
          <a:lstStyle>
            <a:lvl1pPr algn="r">
              <a:defRPr sz="1200"/>
            </a:lvl1pPr>
          </a:lstStyle>
          <a:p>
            <a:fld id="{FD8E654C-6072-4844-877A-54BD441B33D2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4" tIns="45700" rIns="91404" bIns="4570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04" tIns="45700" rIns="91404" bIns="4570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428587"/>
            <a:ext cx="2945659" cy="496332"/>
          </a:xfrm>
          <a:prstGeom prst="rect">
            <a:avLst/>
          </a:prstGeom>
        </p:spPr>
        <p:txBody>
          <a:bodyPr vert="horz" lIns="91404" tIns="45700" rIns="91404" bIns="457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7"/>
            <a:ext cx="2945659" cy="496332"/>
          </a:xfrm>
          <a:prstGeom prst="rect">
            <a:avLst/>
          </a:prstGeom>
        </p:spPr>
        <p:txBody>
          <a:bodyPr vert="horz" lIns="91404" tIns="45700" rIns="91404" bIns="45700" rtlCol="0" anchor="b"/>
          <a:lstStyle>
            <a:lvl1pPr algn="r">
              <a:defRPr sz="1200"/>
            </a:lvl1pPr>
          </a:lstStyle>
          <a:p>
            <a:fld id="{B96579CC-9789-4503-B7E9-C745C997AC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247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79CC-9789-4503-B7E9-C745C997ACE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605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79CC-9789-4503-B7E9-C745C997ACE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950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79CC-9789-4503-B7E9-C745C997ACE7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03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92344" y="332656"/>
            <a:ext cx="2844800" cy="365125"/>
          </a:xfrm>
        </p:spPr>
        <p:txBody>
          <a:bodyPr/>
          <a:lstStyle/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1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752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27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24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79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7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4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48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44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734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5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3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0336" y="258105"/>
            <a:ext cx="2808312" cy="362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B88C5-77F2-4DED-A694-2B4FD8D8E13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-1" r="66076" b="72540"/>
          <a:stretch/>
        </p:blipFill>
        <p:spPr>
          <a:xfrm>
            <a:off x="1" y="2887"/>
            <a:ext cx="3431703" cy="1121857"/>
          </a:xfrm>
          <a:prstGeom prst="rect">
            <a:avLst/>
          </a:prstGeom>
        </p:spPr>
      </p:pic>
      <p:pic>
        <p:nvPicPr>
          <p:cNvPr id="11" name="Picture 10" descr="Презентация PowerPoint"/>
          <p:cNvPicPr>
            <a:picLocks noChangeAspect="1" noChangeArrowheads="1"/>
          </p:cNvPicPr>
          <p:nvPr userDrawn="1"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" r="3082"/>
          <a:stretch/>
        </p:blipFill>
        <p:spPr bwMode="auto">
          <a:xfrm>
            <a:off x="11709" y="19636"/>
            <a:ext cx="863682" cy="81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/>
          <p:cNvGrpSpPr/>
          <p:nvPr userDrawn="1"/>
        </p:nvGrpSpPr>
        <p:grpSpPr>
          <a:xfrm>
            <a:off x="821832" y="-287368"/>
            <a:ext cx="1368152" cy="1178504"/>
            <a:chOff x="2135560" y="2078604"/>
            <a:chExt cx="1368152" cy="1178504"/>
          </a:xfrm>
        </p:grpSpPr>
        <p:sp>
          <p:nvSpPr>
            <p:cNvPr id="13" name="TextBox 12"/>
            <p:cNvSpPr txBox="1"/>
            <p:nvPr/>
          </p:nvSpPr>
          <p:spPr>
            <a:xfrm>
              <a:off x="2135560" y="2078604"/>
              <a:ext cx="13681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800" b="1" dirty="0" err="1" smtClean="0">
                  <a:solidFill>
                    <a:schemeClr val="bg2">
                      <a:lumMod val="25000"/>
                    </a:schemeClr>
                  </a:solidFill>
                  <a:latin typeface="Arial Narrow" panose="020B0606020202030204" pitchFamily="34" charset="0"/>
                </a:rPr>
                <a:t>еэк</a:t>
              </a:r>
              <a:endParaRPr lang="ru-RU" sz="4400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70728" y="2758510"/>
              <a:ext cx="1178504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ru-RU" sz="1050" b="1" dirty="0" smtClean="0">
                  <a:solidFill>
                    <a:schemeClr val="bg2">
                      <a:lumMod val="25000"/>
                    </a:schemeClr>
                  </a:solidFill>
                  <a:latin typeface="Arial Narrow" panose="020B0606020202030204" pitchFamily="34" charset="0"/>
                </a:rPr>
                <a:t>Евразийская экономическая комиссия</a:t>
              </a:r>
              <a:endParaRPr lang="ru-RU" sz="1050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999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98118" y="6325289"/>
            <a:ext cx="29631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г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 Москва, 15 ноября 2023 г.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9883" y="1988840"/>
            <a:ext cx="9342117" cy="2972041"/>
          </a:xfrm>
        </p:spPr>
        <p:txBody>
          <a:bodyPr anchor="ctr" anchorCtr="0">
            <a:no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СОВРЕМЕННОЕ СОСТОЯНИЕ И ПЕРСПЕКТИВЫ РАЗВИТИЯ</a:t>
            </a:r>
            <a:b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</a:b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 ТЕХНИЧЕСКОГО РЕГУЛИРОВАНИЯ В ЕАЭС</a:t>
            </a:r>
            <a:endParaRPr lang="ru-RU" sz="2800" b="1" cap="all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87" b="24317"/>
          <a:stretch/>
        </p:blipFill>
        <p:spPr>
          <a:xfrm>
            <a:off x="10722" y="0"/>
            <a:ext cx="12243555" cy="6858000"/>
          </a:xfrm>
          <a:prstGeom prst="rect">
            <a:avLst/>
          </a:prstGeom>
        </p:spPr>
      </p:pic>
      <p:sp>
        <p:nvSpPr>
          <p:cNvPr id="22" name="Подзаголовок 2"/>
          <p:cNvSpPr txBox="1">
            <a:spLocks/>
          </p:cNvSpPr>
          <p:nvPr/>
        </p:nvSpPr>
        <p:spPr>
          <a:xfrm>
            <a:off x="623392" y="1729463"/>
            <a:ext cx="10657184" cy="237626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>
              <a:lnSpc>
                <a:spcPct val="125000"/>
              </a:lnSpc>
              <a:spcBef>
                <a:spcPts val="0"/>
              </a:spcBef>
            </a:pPr>
            <a:r>
              <a:rPr lang="ru-RU" sz="35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/>
            </a:r>
            <a:br>
              <a:rPr lang="ru-RU" sz="35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</a:br>
            <a:r>
              <a:rPr lang="ru-RU" sz="28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ОБЕСПЕЧЕНИЕ </a:t>
            </a:r>
            <a:r>
              <a:rPr lang="ru-RU" sz="28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ЕДИНСТВА ИЗМЕРЕНИЙ В </a:t>
            </a:r>
            <a:r>
              <a:rPr lang="ru-RU" sz="28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РАМКАХ ЕАЭС: </a:t>
            </a:r>
          </a:p>
          <a:p>
            <a:pPr algn="l" defTabSz="914400">
              <a:lnSpc>
                <a:spcPct val="125000"/>
              </a:lnSpc>
              <a:spcBef>
                <a:spcPts val="0"/>
              </a:spcBef>
            </a:pPr>
            <a:r>
              <a:rPr lang="ru-RU" sz="28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  <a:t>ОСНОВЫ И АКТУАЛЬНОЕ.</a:t>
            </a:r>
            <a:br>
              <a:rPr lang="ru-RU" sz="28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rPr>
            </a:br>
            <a:endParaRPr lang="ru-RU" sz="28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9281047" y="113212"/>
            <a:ext cx="2501650" cy="2595154"/>
            <a:chOff x="9281047" y="113212"/>
            <a:chExt cx="2501650" cy="2595154"/>
          </a:xfrm>
        </p:grpSpPr>
        <p:sp>
          <p:nvSpPr>
            <p:cNvPr id="25" name="Овал 24"/>
            <p:cNvSpPr/>
            <p:nvPr/>
          </p:nvSpPr>
          <p:spPr>
            <a:xfrm>
              <a:off x="9281047" y="113212"/>
              <a:ext cx="2501650" cy="25951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Picture 10" descr="Презентация PowerPoint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1" r="3082"/>
            <a:stretch/>
          </p:blipFill>
          <p:spPr bwMode="auto">
            <a:xfrm>
              <a:off x="9325703" y="586876"/>
              <a:ext cx="2412338" cy="1647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Объект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577" y="3573016"/>
            <a:ext cx="6560601" cy="3474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87199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|  </a:t>
            </a:r>
            <a:fld id="{C29DB529-23D7-41D4-921B-B094FCAEED4B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xmlns="" id="{0E4D5200-90E4-413F-80E7-2AA45FDB6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72429"/>
            <a:ext cx="88542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32953"/>
                </a:solidFill>
                <a:latin typeface="Times"/>
                <a:ea typeface="Times"/>
                <a:cs typeface="Time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32953"/>
                </a:solidFill>
                <a:latin typeface="Times"/>
                <a:ea typeface="Times"/>
                <a:cs typeface="Times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32953"/>
                </a:solidFill>
                <a:latin typeface="Times"/>
                <a:ea typeface="Times"/>
                <a:cs typeface="Times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32953"/>
                </a:solidFill>
                <a:latin typeface="Times"/>
                <a:ea typeface="Times"/>
                <a:cs typeface="Times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32953"/>
                </a:solidFill>
                <a:latin typeface="Times"/>
                <a:ea typeface="Times"/>
                <a:cs typeface="Times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32953"/>
                </a:solidFill>
                <a:latin typeface="Times"/>
                <a:ea typeface="Times"/>
                <a:cs typeface="Times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32953"/>
                </a:solidFill>
                <a:latin typeface="Times"/>
                <a:ea typeface="Times"/>
                <a:cs typeface="Times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32953"/>
                </a:solidFill>
                <a:latin typeface="Times"/>
                <a:ea typeface="Times"/>
                <a:cs typeface="Times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032953"/>
                </a:solidFill>
                <a:latin typeface="Times"/>
                <a:ea typeface="Times"/>
                <a:cs typeface="Times"/>
              </a:defRPr>
            </a:lvl9pPr>
          </a:lstStyle>
          <a:p>
            <a:pPr algn="r"/>
            <a:r>
              <a:rPr lang="ru-RU" sz="2000" b="1" dirty="0" smtClean="0">
                <a:solidFill>
                  <a:srgbClr val="69613B"/>
                </a:solidFill>
                <a:latin typeface="Arial Narrow" panose="020B0606020202030204" pitchFamily="34" charset="0"/>
                <a:cs typeface="Arial" pitchFamily="34" charset="0"/>
              </a:rPr>
              <a:t>ПРОТОКОЛ О ПРОВЕДЕНИИ СОГЛАСОВАННОЙ ПОЛИТИКИ В ОБЛАСТИ ОЕИ</a:t>
            </a:r>
            <a:endParaRPr lang="ru-RU" sz="2000" b="1" dirty="0">
              <a:solidFill>
                <a:srgbClr val="69613B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1991544" y="658215"/>
            <a:ext cx="9109012" cy="5620996"/>
          </a:xfrm>
          <a:prstGeom prst="wedgeRectCallout">
            <a:avLst>
              <a:gd name="adj1" fmla="val 48870"/>
              <a:gd name="adj2" fmla="val 32504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 w="1905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sz="1400" b="1" dirty="0">
              <a:solidFill>
                <a:srgbClr val="032953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485941" y="2769021"/>
            <a:ext cx="3619718" cy="432048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Взаимное признание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487807" y="3318191"/>
            <a:ext cx="3629643" cy="504146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М</a:t>
            </a:r>
            <a:r>
              <a:rPr kumimoji="1"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етрологическая прослеживаемость</a:t>
            </a:r>
            <a:endParaRPr kumimoji="1"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02429" y="2220363"/>
            <a:ext cx="3586742" cy="448915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>
                <a:solidFill>
                  <a:schemeClr val="bg1"/>
                </a:solidFill>
                <a:latin typeface="Arial Narrow" panose="020B0606020202030204" pitchFamily="34" charset="0"/>
              </a:rPr>
              <a:t>Гармонизация законодательства ОЕИ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477006" y="3959069"/>
            <a:ext cx="3586742" cy="557335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Обмен сведениями в области ОЕИ</a:t>
            </a:r>
            <a:endParaRPr kumimoji="1"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495600" y="744350"/>
            <a:ext cx="7632848" cy="688239"/>
          </a:xfrm>
          <a:prstGeom prst="rect">
            <a:avLst/>
          </a:prstGeom>
          <a:solidFill>
            <a:schemeClr val="accent2">
              <a:alpha val="39000"/>
            </a:schemeClr>
          </a:solidFill>
          <a:ln cap="rnd">
            <a:bevel/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32953"/>
                </a:solidFill>
                <a:latin typeface="Arial Narrow" panose="020B0606020202030204" pitchFamily="34" charset="0"/>
              </a:rPr>
              <a:t>ПРОТОКОЛ (Приложение № 10 к Договору о ЕАЭС)</a:t>
            </a:r>
            <a:endParaRPr lang="ru-RU" sz="1400" b="1" dirty="0">
              <a:solidFill>
                <a:srgbClr val="032953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b="1" dirty="0">
                <a:solidFill>
                  <a:srgbClr val="032953"/>
                </a:solidFill>
                <a:latin typeface="Arial Narrow" panose="020B0606020202030204" pitchFamily="34" charset="0"/>
              </a:rPr>
              <a:t>о проведении согласованной политики в области обеспечения единства </a:t>
            </a:r>
            <a:r>
              <a:rPr lang="ru-RU" sz="1400" b="1" dirty="0" smtClean="0">
                <a:solidFill>
                  <a:srgbClr val="032953"/>
                </a:solidFill>
                <a:latin typeface="Arial Narrow" panose="020B0606020202030204" pitchFamily="34" charset="0"/>
              </a:rPr>
              <a:t>измерений</a:t>
            </a:r>
            <a:endParaRPr lang="ru-RU" sz="1400" b="1" dirty="0">
              <a:solidFill>
                <a:srgbClr val="032953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495600" y="1671193"/>
            <a:ext cx="3600400" cy="432048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Цели согласованной политики</a:t>
            </a:r>
            <a:endParaRPr kumimoji="1"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8" r="11053"/>
          <a:stretch/>
        </p:blipFill>
        <p:spPr>
          <a:xfrm>
            <a:off x="459758" y="2401714"/>
            <a:ext cx="1099737" cy="1003523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8386557" y="1878030"/>
            <a:ext cx="1953349" cy="523683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Цели согласованной политики ОЕИ</a:t>
            </a:r>
            <a:endParaRPr kumimoji="1"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477006" y="4653136"/>
            <a:ext cx="3586742" cy="928167"/>
          </a:xfrm>
          <a:prstGeom prst="rect">
            <a:avLst/>
          </a:prstGeom>
          <a:solidFill>
            <a:schemeClr val="tx2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Утверждение порядков метрологических работ и Правил взаимного признания</a:t>
            </a:r>
            <a:endParaRPr kumimoji="1"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761930" y="2495755"/>
            <a:ext cx="3586742" cy="308554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Обеспечение: </a:t>
            </a:r>
          </a:p>
          <a:p>
            <a:pPr algn="ctr"/>
            <a:r>
              <a:rPr kumimoji="1" lang="ru-RU" sz="1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• сопоставимости результатов </a:t>
            </a:r>
          </a:p>
          <a:p>
            <a:pPr algn="ctr"/>
            <a:r>
              <a:rPr kumimoji="1" lang="ru-RU" sz="1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измерений и результатов оценки (подтверждения) соответствия продукции  требованиям технических регламентов Союза </a:t>
            </a:r>
          </a:p>
          <a:p>
            <a:pPr algn="ctr"/>
            <a:r>
              <a:rPr kumimoji="1" lang="ru-RU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• и </a:t>
            </a:r>
            <a:r>
              <a:rPr kumimoji="1" lang="ru-RU" sz="16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измерений количественных показателей продукции. </a:t>
            </a:r>
            <a:endParaRPr kumimoji="1" lang="ru-RU" sz="16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262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5" name="Прямоугольник 2"/>
          <p:cNvSpPr>
            <a:spLocks noChangeArrowheads="1"/>
          </p:cNvSpPr>
          <p:nvPr/>
        </p:nvSpPr>
        <p:spPr bwMode="auto">
          <a:xfrm>
            <a:off x="2641692" y="-532775"/>
            <a:ext cx="7776862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867C4C"/>
              </a:solidFill>
              <a:latin typeface="Arial" charset="0"/>
              <a:cs typeface="Arial" charset="0"/>
            </a:endParaRP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СОГЛАСОВАННАЯ ПОЛИТИКА ОЕИ в ЕЭАС: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ПРАВОВАЯ БАЗА ОЕИ. ГАРМОНИЗАЦИЯ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ЗАКОНОДАТЕЛЬСТВА ОЕИ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  <a:t/>
            </a:r>
            <a:b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Candara" panose="020E0502030303020204" pitchFamily="34" charset="0"/>
              </a:rPr>
            </a:br>
            <a:r>
              <a:rPr lang="ru-RU" sz="2000" b="1" dirty="0">
                <a:solidFill>
                  <a:srgbClr val="FFC000"/>
                </a:solidFill>
                <a:latin typeface="Arial" charset="0"/>
                <a:cs typeface="Arial" charset="0"/>
              </a:rPr>
              <a:t> 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>
                <a:solidFill>
                  <a:srgbClr val="867C4C"/>
                </a:solidFill>
                <a:latin typeface="Arial" charset="0"/>
                <a:cs typeface="Arial" charset="0"/>
              </a:rPr>
              <a:t> </a:t>
            </a:r>
            <a:endParaRPr lang="en-US" sz="1300" b="1" dirty="0">
              <a:solidFill>
                <a:srgbClr val="867C4C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52584" y="258105"/>
            <a:ext cx="576064" cy="36258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380" name="Прямоугольник 58379"/>
          <p:cNvSpPr/>
          <p:nvPr/>
        </p:nvSpPr>
        <p:spPr>
          <a:xfrm>
            <a:off x="416158" y="1894379"/>
            <a:ext cx="5031770" cy="3910886"/>
          </a:xfrm>
          <a:prstGeom prst="rect">
            <a:avLst/>
          </a:prstGeom>
          <a:solidFill>
            <a:schemeClr val="bg1">
              <a:lumMod val="95000"/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prstClr val="black"/>
              </a:solidFill>
            </a:endParaRPr>
          </a:p>
          <a:p>
            <a:r>
              <a:rPr lang="ru-RU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</a:t>
            </a:r>
          </a:p>
          <a:p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• Порядок проведения метрологической экспертизы проекта </a:t>
            </a:r>
          </a:p>
          <a:p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  технического регламента ЕАЭС и проекта перечней </a:t>
            </a:r>
          </a:p>
          <a:p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 стандартов</a:t>
            </a:r>
          </a:p>
          <a:p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Порядок организации проведения межлабораторных </a:t>
            </a:r>
          </a:p>
          <a:p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  сравнительных испытаний (межлабораторных сличений)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Порядок метрологической аттестации методики измерений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Порядок аттестации методики измерений, принимаемой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 в качестве </a:t>
            </a:r>
            <a:r>
              <a:rPr lang="ru-RU" sz="1400" b="1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референтной</a:t>
            </a: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методики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Порядок утверждения типа </a:t>
            </a:r>
            <a:r>
              <a:rPr lang="ru-RU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средств </a:t>
            </a:r>
            <a:r>
              <a:rPr lang="ru-RU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измерений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Порядок </a:t>
            </a: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утверждения типа </a:t>
            </a: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СО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</a:t>
            </a:r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Порядок организации поверки </a:t>
            </a:r>
            <a:r>
              <a:rPr lang="ru-RU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средств измерений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</a:t>
            </a:r>
            <a:r>
              <a:rPr lang="ru-RU" sz="1400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Порядок организации калибровки средства измерений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Порядок взаимного предоставления сведений  ОЕИ</a:t>
            </a:r>
          </a:p>
          <a:p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Правила взаимного признания результатов работ   </a:t>
            </a:r>
          </a:p>
          <a:p>
            <a:r>
              <a:rPr lang="ru-RU" sz="14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 в области обеспечения единства измерений</a:t>
            </a:r>
          </a:p>
          <a:p>
            <a:r>
              <a:rPr lang="ru-RU" sz="14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      • Перечень внесистемных единиц величин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prstClr val="black"/>
              </a:solidFill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tx1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ru-RU" sz="1400" b="1" dirty="0" smtClean="0">
              <a:solidFill>
                <a:prstClr val="black"/>
              </a:solidFill>
            </a:endParaRPr>
          </a:p>
          <a:p>
            <a:pPr marL="285750" indent="-285750" defTabSz="4572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9120336" y="1894379"/>
            <a:ext cx="2808312" cy="4774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Arial Narrow" panose="020B0606020202030204" pitchFamily="34" charset="0"/>
              </a:rPr>
              <a:t>• 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Рекомендация Коллегии ЕЭК «Об общих подходах к измерениям количества и параметров (показателей) качества электрической энергии</a:t>
            </a:r>
          </a:p>
          <a:p>
            <a:pPr algn="ctr"/>
            <a:r>
              <a:rPr kumimoji="1" lang="ru-RU" sz="11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(пункт 4.8.1 Стратегии Евразийской экономической интеграции до 2025 года)</a:t>
            </a:r>
          </a:p>
          <a:p>
            <a:pPr algn="ctr"/>
            <a:endParaRPr kumimoji="1" lang="ru-RU" sz="12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solidFill>
                  <a:prstClr val="black"/>
                </a:solidFill>
                <a:latin typeface="Arial Narrow" panose="020B0606020202030204" pitchFamily="34" charset="0"/>
              </a:rPr>
              <a:t>• 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Рекомендация Коллегии ЕЭК «Об общих подходах к метрологическому обеспечению измерений количества и параметров (показателей) качества нефти и нефтепродуктов на общих рынках Н и НП ЕАЭС»</a:t>
            </a:r>
          </a:p>
          <a:p>
            <a:pPr algn="ctr"/>
            <a:r>
              <a:rPr kumimoji="1" lang="ru-RU" sz="11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(в соответствии с Программой формирования ОР Н и НП ЕАЭС)</a:t>
            </a:r>
          </a:p>
          <a:p>
            <a:pPr algn="ctr"/>
            <a:endParaRPr kumimoji="1" lang="ru-RU" sz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solidFill>
                  <a:prstClr val="black"/>
                </a:solidFill>
                <a:latin typeface="Arial Narrow" panose="020B0606020202030204" pitchFamily="34" charset="0"/>
              </a:rPr>
              <a:t>• 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Рекомендация </a:t>
            </a:r>
            <a:r>
              <a:rPr kumimoji="1" lang="ru-RU" sz="12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Коллегии ЕЭК «Об общих подходах к метрологическому обеспечению измерений количества и параметров (показателей) качества 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газа </a:t>
            </a:r>
            <a:r>
              <a:rPr kumimoji="1" lang="ru-RU" sz="12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общем рынке газа </a:t>
            </a:r>
            <a:r>
              <a:rPr kumimoji="1" lang="ru-RU" sz="12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r>
              <a:rPr kumimoji="1" lang="ru-RU" sz="11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kumimoji="1" lang="ru-RU" sz="1100" b="1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соответствии с </a:t>
            </a:r>
            <a:r>
              <a:rPr kumimoji="1" lang="ru-RU" sz="11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Программой </a:t>
            </a:r>
            <a:r>
              <a:rPr kumimoji="1" lang="ru-RU" sz="1100" b="1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формирования </a:t>
            </a:r>
            <a:r>
              <a:rPr kumimoji="1" lang="ru-RU" sz="11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 газа ЕАЭС</a:t>
            </a:r>
            <a:r>
              <a:rPr kumimoji="1" lang="ru-RU" sz="1100" b="1" i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kumimoji="1" lang="ru-RU" sz="12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kumimoji="1" lang="ru-RU" sz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7369" y="994785"/>
            <a:ext cx="5544616" cy="7920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АКТЫ КОМИССИИ, ПРЕДУСМОТРЕННЫЕ </a:t>
            </a:r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ПРОТОКОЛОМ</a:t>
            </a:r>
            <a:r>
              <a:rPr lang="en-US" sz="1600" b="1" i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rPr>
              <a:t>о проведении согласованной политики в области ОЕИ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7408" y="5589240"/>
            <a:ext cx="1287759" cy="9316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11 АКТОВ ПРАВА СОЮЗА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5645744" y="2269987"/>
            <a:ext cx="3420793" cy="2580270"/>
          </a:xfrm>
          <a:prstGeom prst="hexagon">
            <a:avLst>
              <a:gd name="adj" fmla="val 21386"/>
              <a:gd name="vf" fmla="val 115470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endParaRPr lang="ru-RU" sz="1100" b="1" spc="20" dirty="0" smtClean="0">
              <a:solidFill>
                <a:srgbClr val="01815F"/>
              </a:solidFill>
              <a:latin typeface="Arial Narrow" panose="020B0606020202030204" pitchFamily="34" charset="0"/>
            </a:endParaRP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100" b="1" spc="20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СОВЕРШЕНСТВОВАНИЕ </a:t>
            </a: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МЕТРОЛОГИЧЕСКИХ МЕХАНИЗМОВ  ОЦЕНКИ </a:t>
            </a:r>
            <a:r>
              <a:rPr lang="ru-RU" sz="1100" b="1" spc="20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СООТВЕТСТВИЯ </a:t>
            </a: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ТРЕБОВАНИЯМ ТР ЕАЭС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МЕТРОЛОГИЧЕСКОЕ ОБЕСПЕЧЕНИЕ ИЗМЕРЕНИЙ </a:t>
            </a:r>
            <a:r>
              <a:rPr lang="ru-RU" sz="1100" b="1" spc="20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НА </a:t>
            </a: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ОБЩИХ РЫНКАХ 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ВЗАИМНОЕ </a:t>
            </a:r>
            <a:r>
              <a:rPr lang="ru-RU" sz="1100" b="1" spc="20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ПРИЗНАНИЕ РЕЗУЛЬТАТОВ РАБОТ по ОЕИ</a:t>
            </a:r>
          </a:p>
          <a:p>
            <a:pPr marL="17145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ОБЕСПЕЧЕНИЕ </a:t>
            </a:r>
            <a:b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100" b="1" spc="2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ТОЧНЫХ, ДОСТОВЕРНЫХ И СОПОСТАВИМЫХ РЕЗУЛЬТАТОВ ИЗМЕРЕНИЙ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endParaRPr lang="ru-RU" sz="1100" b="1" spc="20" dirty="0">
              <a:solidFill>
                <a:srgbClr val="01815F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8746435" y="988699"/>
            <a:ext cx="3226401" cy="7981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endParaRPr kumimoji="1" lang="ru-RU" sz="1200" b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kumimoji="1" lang="ru-RU" sz="16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ДОКУМЕНТЫ, ПРЕДУСМОТРЕННЫЕ АКТАМИ ЕЭК </a:t>
            </a:r>
            <a:r>
              <a:rPr kumimoji="1" lang="ru-RU" sz="1200" b="1" i="1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(в разработке)</a:t>
            </a:r>
            <a:endParaRPr kumimoji="1" lang="ru-RU" sz="1200" i="1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kumimoji="1" lang="ru-RU" sz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695220" y="1066794"/>
            <a:ext cx="1669805" cy="505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ПРИЛОЖЕНИЕ № 10 </a:t>
            </a:r>
            <a:b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 ДОГОВОРУ </a:t>
            </a:r>
            <a:r>
              <a:rPr kumimoji="1" lang="ru-RU" sz="1200" b="1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 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</a:t>
            </a:r>
            <a:endParaRPr kumimoji="1" lang="ru-RU" sz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591945" y="5225864"/>
            <a:ext cx="3543064" cy="1443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• В</a:t>
            </a:r>
            <a:r>
              <a:rPr kumimoji="1" lang="ru-RU" sz="1200" b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ведение в действие общего процесса № 38 </a:t>
            </a:r>
            <a:r>
              <a:rPr kumimoji="1" lang="ru-RU" sz="1100" b="1" i="1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(Распоряжение Коллегии ЕЭК от 27.08.2024 г. № 129)</a:t>
            </a: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• Правила реализации ОП №38 </a:t>
            </a:r>
          </a:p>
          <a:p>
            <a:pPr algn="ctr"/>
            <a:r>
              <a:rPr lang="ru-RU" sz="1200" b="1" i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(</a:t>
            </a:r>
            <a:r>
              <a:rPr lang="ru-RU" sz="1100" b="1" i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Решение Коллегии ЕЭК от 7.09.2018 № 148)</a:t>
            </a:r>
            <a:r>
              <a:rPr lang="ru-RU" sz="1200" b="1" i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kumimoji="1" lang="ru-RU" sz="1200" b="1" i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• Регламент информационного взаимодействия</a:t>
            </a:r>
          </a:p>
          <a:p>
            <a:pPr algn="ctr"/>
            <a:r>
              <a:rPr kumimoji="1" lang="ru-RU" sz="1100" b="1" i="1" dirty="0" smtClean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(Решение Коллегии ЕЭК от 29.10.2019 № 186)</a:t>
            </a:r>
            <a:endParaRPr kumimoji="1" lang="ru-RU" sz="1100" b="1" i="1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kumimoji="1" lang="ru-RU" sz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40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820678" y="17793"/>
            <a:ext cx="360040" cy="362583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grpSp>
        <p:nvGrpSpPr>
          <p:cNvPr id="152" name="Группа 151"/>
          <p:cNvGrpSpPr/>
          <p:nvPr/>
        </p:nvGrpSpPr>
        <p:grpSpPr>
          <a:xfrm>
            <a:off x="2087506" y="1064808"/>
            <a:ext cx="5203965" cy="5362792"/>
            <a:chOff x="1933408" y="944602"/>
            <a:chExt cx="5135552" cy="4940139"/>
          </a:xfrm>
        </p:grpSpPr>
        <p:sp>
          <p:nvSpPr>
            <p:cNvPr id="10" name="Шестиугольник 9"/>
            <p:cNvSpPr/>
            <p:nvPr/>
          </p:nvSpPr>
          <p:spPr>
            <a:xfrm>
              <a:off x="3398722" y="3099049"/>
              <a:ext cx="3670238" cy="2785692"/>
            </a:xfrm>
            <a:prstGeom prst="hexagon">
              <a:avLst/>
            </a:prstGeom>
            <a:solidFill>
              <a:srgbClr val="E1E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4597399" y="3346681"/>
              <a:ext cx="1996585" cy="793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  <a:t>ПРИМЕНЕНИЕ ГОС </a:t>
              </a:r>
              <a:b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</a:br>
              <a: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  <a:t>И НАЦИОНАЛЬНЫХ </a:t>
              </a:r>
              <a:b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</a:br>
              <a: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  <a:t>СТАНДАРТОВ СТРАН ЕАЭС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320841" y="4070758"/>
              <a:ext cx="2553783" cy="3720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spc="10" dirty="0">
                  <a:solidFill>
                    <a:srgbClr val="1E324A"/>
                  </a:solidFill>
                  <a:latin typeface="Arial Narrow" panose="020B0606020202030204" pitchFamily="34" charset="0"/>
                </a:rPr>
                <a:t>ПРИЗНАНИЕ РЕЗУЛЬТАТОВ РАБОТ </a:t>
              </a:r>
              <a:br>
                <a:rPr lang="ru-RU" sz="1400" b="1" spc="10" dirty="0">
                  <a:solidFill>
                    <a:srgbClr val="1E324A"/>
                  </a:solidFill>
                  <a:latin typeface="Arial Narrow" panose="020B0606020202030204" pitchFamily="34" charset="0"/>
                </a:rPr>
              </a:br>
              <a:r>
                <a:rPr lang="ru-RU" sz="1400" b="1" spc="10" dirty="0">
                  <a:solidFill>
                    <a:srgbClr val="1E324A"/>
                  </a:solidFill>
                  <a:latin typeface="Arial Narrow" panose="020B0606020202030204" pitchFamily="34" charset="0"/>
                </a:rPr>
                <a:t>ПО АККРЕДИТАЦИИ</a:t>
              </a: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4154852" y="5535018"/>
              <a:ext cx="2216290" cy="3298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>
                  <a:solidFill>
                    <a:schemeClr val="accent3">
                      <a:lumMod val="50000"/>
                    </a:schemeClr>
                  </a:solidFill>
                  <a:latin typeface="Arial Narrow" panose="020B0606020202030204" pitchFamily="34" charset="0"/>
                </a:rPr>
                <a:t>НАЦИОНАЛЬНЫЙ УРОВЕНЬ</a:t>
              </a:r>
            </a:p>
          </p:txBody>
        </p:sp>
        <p:sp>
          <p:nvSpPr>
            <p:cNvPr id="9" name="Шестиугольник 8"/>
            <p:cNvSpPr/>
            <p:nvPr/>
          </p:nvSpPr>
          <p:spPr>
            <a:xfrm>
              <a:off x="1933408" y="944602"/>
              <a:ext cx="3581603" cy="2491558"/>
            </a:xfrm>
            <a:prstGeom prst="hexagon">
              <a:avLst/>
            </a:prstGeom>
            <a:solidFill>
              <a:schemeClr val="bg2">
                <a:lumMod val="9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2591955" y="1068113"/>
              <a:ext cx="2174546" cy="3083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>
                  <a:solidFill>
                    <a:schemeClr val="accent3">
                      <a:lumMod val="50000"/>
                    </a:schemeClr>
                  </a:solidFill>
                  <a:latin typeface="Arial Narrow" panose="020B0606020202030204" pitchFamily="34" charset="0"/>
                </a:rPr>
                <a:t>ЕДИНАЯ ПОЛИТИКА</a:t>
              </a: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2259313" y="1586693"/>
              <a:ext cx="2395443" cy="137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ts val="1500"/>
                </a:lnSpc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ЕДИНЫЕ 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ОБЯЗАТЕЛЬНЫЕ 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ТРЕБОВАНИЯ</a:t>
              </a:r>
            </a:p>
            <a:p>
              <a:pPr marL="171450" indent="-171450">
                <a:lnSpc>
                  <a:spcPts val="1500"/>
                </a:lnSpc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endParaRPr lang="ru-RU" sz="1400" b="1" dirty="0" smtClean="0">
                <a:solidFill>
                  <a:srgbClr val="2D3917"/>
                </a:solidFill>
                <a:latin typeface="Arial Narrow" panose="020B0606020202030204" pitchFamily="34" charset="0"/>
              </a:endParaRPr>
            </a:p>
            <a:p>
              <a:pPr marL="171450" indent="-171450">
                <a:lnSpc>
                  <a:spcPts val="1500"/>
                </a:lnSpc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ЕДИНЫЕ ПРАВИЛА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И ПРОЦЕДУРЫ 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ОЦЕНКИ СООТВЕТСТВИЯ </a:t>
              </a:r>
              <a:endParaRPr lang="ru-RU" sz="1400" b="1" dirty="0">
                <a:solidFill>
                  <a:srgbClr val="2D3917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7539154" y="1772816"/>
            <a:ext cx="240440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2D3917"/>
                </a:solidFill>
                <a:latin typeface="Arial Narrow" panose="020B0606020202030204" pitchFamily="34" charset="0"/>
              </a:rPr>
              <a:t>П</a:t>
            </a:r>
            <a:r>
              <a:rPr lang="ru-RU" sz="1200" b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риняты 52 ТР ЕАЭС</a:t>
            </a:r>
          </a:p>
          <a:p>
            <a:pPr algn="r"/>
            <a:r>
              <a:rPr lang="ru-RU" sz="1200" b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Вступили в силу 47 ТР ЕАЭС</a:t>
            </a:r>
          </a:p>
          <a:p>
            <a:pPr algn="r"/>
            <a:endParaRPr lang="ru-RU" sz="1200" b="1" dirty="0">
              <a:solidFill>
                <a:srgbClr val="2D3917"/>
              </a:solidFill>
              <a:latin typeface="Arial Narrow" panose="020B060602020203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987427" y="1774883"/>
            <a:ext cx="215463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охватывают </a:t>
            </a:r>
            <a:r>
              <a:rPr lang="ru-RU" sz="1200" b="1" i="1" u="sng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85%</a:t>
            </a:r>
            <a:r>
              <a:rPr lang="ru-RU" sz="1200" b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 </a:t>
            </a:r>
            <a:r>
              <a:rPr lang="ru-RU" sz="1200" b="1" i="1" dirty="0">
                <a:solidFill>
                  <a:srgbClr val="2D3917"/>
                </a:solidFill>
                <a:latin typeface="Arial Narrow" panose="020B0606020202030204" pitchFamily="34" charset="0"/>
              </a:rPr>
              <a:t>продукции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539154" y="3193536"/>
            <a:ext cx="2419707" cy="66751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r">
              <a:lnSpc>
                <a:spcPct val="80000"/>
              </a:lnSpc>
              <a:spcAft>
                <a:spcPts val="600"/>
              </a:spcAft>
            </a:pPr>
            <a:r>
              <a:rPr lang="ru-RU" sz="1200" b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Утверждены Типовые схемы, единые формы документов</a:t>
            </a:r>
          </a:p>
          <a:p>
            <a:pPr algn="r">
              <a:lnSpc>
                <a:spcPct val="80000"/>
              </a:lnSpc>
              <a:spcAft>
                <a:spcPts val="600"/>
              </a:spcAft>
            </a:pPr>
            <a:r>
              <a:rPr lang="ru-RU" sz="1200" b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Создан ЕДИНЫЙ </a:t>
            </a:r>
            <a:r>
              <a:rPr lang="ru-RU" sz="1200" b="1" dirty="0">
                <a:solidFill>
                  <a:srgbClr val="2D3917"/>
                </a:solidFill>
                <a:latin typeface="Arial Narrow" panose="020B0606020202030204" pitchFamily="34" charset="0"/>
              </a:rPr>
              <a:t>РЕЕСТР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0015994" y="3230732"/>
            <a:ext cx="1908113" cy="48498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 b="1" i="1" dirty="0">
                <a:solidFill>
                  <a:srgbClr val="2D3917"/>
                </a:solidFill>
                <a:latin typeface="Arial Narrow" panose="020B0606020202030204" pitchFamily="34" charset="0"/>
              </a:rPr>
              <a:t>Сертификаты – </a:t>
            </a:r>
            <a:r>
              <a:rPr lang="ru-RU" sz="1200" b="1" i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0,8 млн.</a:t>
            </a:r>
            <a:endParaRPr lang="ru-RU" sz="1200" b="1" i="1" dirty="0">
              <a:solidFill>
                <a:srgbClr val="2D3917"/>
              </a:solidFill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 b="1" i="1" dirty="0">
                <a:solidFill>
                  <a:srgbClr val="2D3917"/>
                </a:solidFill>
                <a:latin typeface="Arial Narrow" panose="020B0606020202030204" pitchFamily="34" charset="0"/>
              </a:rPr>
              <a:t>Декларации – </a:t>
            </a:r>
            <a:r>
              <a:rPr lang="ru-RU" sz="1200" b="1" i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4,8  </a:t>
            </a:r>
            <a:r>
              <a:rPr lang="ru-RU" sz="1200" b="1" i="1" dirty="0">
                <a:solidFill>
                  <a:srgbClr val="2D3917"/>
                </a:solidFill>
                <a:latin typeface="Arial Narrow" panose="020B0606020202030204" pitchFamily="34" charset="0"/>
              </a:rPr>
              <a:t>млн.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539154" y="2205227"/>
            <a:ext cx="2404401" cy="86373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algn="r">
              <a:spcAft>
                <a:spcPts val="600"/>
              </a:spcAft>
            </a:pPr>
            <a:endParaRPr lang="ru-RU" dirty="0" smtClean="0">
              <a:solidFill>
                <a:srgbClr val="2D3917"/>
              </a:solidFill>
            </a:endParaRPr>
          </a:p>
          <a:p>
            <a:pPr algn="r">
              <a:spcAft>
                <a:spcPts val="600"/>
              </a:spcAft>
            </a:pPr>
            <a:r>
              <a:rPr lang="ru-RU" dirty="0" smtClean="0">
                <a:solidFill>
                  <a:srgbClr val="2D3917"/>
                </a:solidFill>
              </a:rPr>
              <a:t>Утверждены ПЕРЕЧНИ </a:t>
            </a:r>
            <a:r>
              <a:rPr lang="ru-RU" dirty="0">
                <a:solidFill>
                  <a:srgbClr val="2D3917"/>
                </a:solidFill>
              </a:rPr>
              <a:t>стандартов к </a:t>
            </a:r>
            <a:r>
              <a:rPr lang="ru-RU" dirty="0" smtClean="0">
                <a:solidFill>
                  <a:srgbClr val="2D3917"/>
                </a:solidFill>
              </a:rPr>
              <a:t>48 </a:t>
            </a:r>
            <a:r>
              <a:rPr lang="ru-RU" dirty="0">
                <a:solidFill>
                  <a:srgbClr val="2D3917"/>
                </a:solidFill>
              </a:rPr>
              <a:t>ТР </a:t>
            </a:r>
            <a:r>
              <a:rPr lang="ru-RU" dirty="0" smtClean="0">
                <a:solidFill>
                  <a:srgbClr val="2D3917"/>
                </a:solidFill>
              </a:rPr>
              <a:t>ЕАЭС,</a:t>
            </a:r>
            <a:endParaRPr lang="ru-RU" sz="1000" dirty="0" smtClean="0">
              <a:solidFill>
                <a:srgbClr val="2D3917"/>
              </a:solidFill>
            </a:endParaRPr>
          </a:p>
          <a:p>
            <a:pPr algn="r">
              <a:spcAft>
                <a:spcPts val="600"/>
              </a:spcAft>
            </a:pPr>
            <a:endParaRPr lang="ru-RU" sz="600" dirty="0" smtClean="0">
              <a:solidFill>
                <a:srgbClr val="2D3917"/>
              </a:solidFill>
            </a:endParaRPr>
          </a:p>
          <a:p>
            <a:pPr algn="r">
              <a:spcAft>
                <a:spcPts val="600"/>
              </a:spcAft>
            </a:pPr>
            <a:endParaRPr lang="ru-RU" sz="600" dirty="0" smtClean="0">
              <a:solidFill>
                <a:srgbClr val="2D3917"/>
              </a:solidFill>
            </a:endParaRPr>
          </a:p>
          <a:p>
            <a:pPr algn="r">
              <a:spcAft>
                <a:spcPts val="600"/>
              </a:spcAft>
            </a:pPr>
            <a:r>
              <a:rPr lang="ru-RU" dirty="0" smtClean="0">
                <a:solidFill>
                  <a:srgbClr val="2D3917"/>
                </a:solidFill>
              </a:rPr>
              <a:t>ПРОГРАММЫ </a:t>
            </a:r>
            <a:r>
              <a:rPr lang="ru-RU" dirty="0">
                <a:solidFill>
                  <a:srgbClr val="2D3917"/>
                </a:solidFill>
              </a:rPr>
              <a:t>разработки ГОСТ к </a:t>
            </a:r>
            <a:r>
              <a:rPr lang="ru-RU" dirty="0" smtClean="0">
                <a:solidFill>
                  <a:srgbClr val="2D3917"/>
                </a:solidFill>
              </a:rPr>
              <a:t>48 </a:t>
            </a:r>
            <a:r>
              <a:rPr lang="ru-RU" dirty="0">
                <a:solidFill>
                  <a:srgbClr val="2D3917"/>
                </a:solidFill>
              </a:rPr>
              <a:t>ТР ЕАЭС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0007447" y="2213410"/>
            <a:ext cx="2154631" cy="92809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более 9200 позиций, из них более 2800 стандартов гармонизировано с международными</a:t>
            </a:r>
          </a:p>
          <a:p>
            <a:pPr>
              <a:lnSpc>
                <a:spcPct val="80000"/>
              </a:lnSpc>
            </a:pPr>
            <a:endParaRPr lang="ru-RU" sz="600" b="1" i="1" dirty="0" smtClean="0">
              <a:solidFill>
                <a:srgbClr val="2D3917"/>
              </a:solidFill>
              <a:latin typeface="Arial Narrow" panose="020B060602020203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2 702 ГОСТ</a:t>
            </a:r>
            <a:endParaRPr lang="ru-RU" sz="1200" b="1" i="1" dirty="0">
              <a:solidFill>
                <a:srgbClr val="2D3917"/>
              </a:solidFill>
              <a:latin typeface="Arial Narrow" panose="020B060602020203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539153" y="5199583"/>
            <a:ext cx="240436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algn="r"/>
            <a:r>
              <a:rPr lang="ru-RU" dirty="0" smtClean="0">
                <a:solidFill>
                  <a:srgbClr val="1E324A"/>
                </a:solidFill>
              </a:rPr>
              <a:t>Создан ЕДИНЫЙ </a:t>
            </a:r>
            <a:r>
              <a:rPr lang="ru-RU" dirty="0">
                <a:solidFill>
                  <a:srgbClr val="1E324A"/>
                </a:solidFill>
              </a:rPr>
              <a:t>РЕЕСТР </a:t>
            </a:r>
            <a:r>
              <a:rPr lang="ru-RU" dirty="0" smtClean="0">
                <a:solidFill>
                  <a:srgbClr val="1E324A"/>
                </a:solidFill>
              </a:rPr>
              <a:t>органов оценки соответствия ЕАЭС</a:t>
            </a:r>
            <a:endParaRPr lang="ru-RU" dirty="0">
              <a:solidFill>
                <a:srgbClr val="1E324A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0015993" y="5166717"/>
            <a:ext cx="1678148" cy="51553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1200" b="1" i="1" dirty="0">
                <a:solidFill>
                  <a:srgbClr val="1E324A"/>
                </a:solidFill>
                <a:latin typeface="Arial Narrow" panose="020B0606020202030204" pitchFamily="34" charset="0"/>
              </a:rPr>
              <a:t>3</a:t>
            </a:r>
            <a:r>
              <a:rPr lang="ru-RU" sz="1200" b="1" i="1" dirty="0" smtClean="0">
                <a:solidFill>
                  <a:srgbClr val="1E324A"/>
                </a:solidFill>
                <a:latin typeface="Arial Narrow" panose="020B0606020202030204" pitchFamily="34" charset="0"/>
              </a:rPr>
              <a:t>97 </a:t>
            </a:r>
            <a:r>
              <a:rPr lang="ru-RU" sz="1200" b="1" i="1" dirty="0">
                <a:solidFill>
                  <a:srgbClr val="1E324A"/>
                </a:solidFill>
                <a:latin typeface="Arial Narrow" panose="020B0606020202030204" pitchFamily="34" charset="0"/>
              </a:rPr>
              <a:t>ОС</a:t>
            </a:r>
          </a:p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1E324A"/>
                </a:solidFill>
                <a:latin typeface="Arial Narrow" panose="020B0606020202030204" pitchFamily="34" charset="0"/>
              </a:rPr>
              <a:t>2221 </a:t>
            </a:r>
            <a:r>
              <a:rPr lang="ru-RU" sz="1200" b="1" i="1" dirty="0">
                <a:solidFill>
                  <a:srgbClr val="1E324A"/>
                </a:solidFill>
                <a:latin typeface="Arial Narrow" panose="020B0606020202030204" pitchFamily="34" charset="0"/>
              </a:rPr>
              <a:t>ИЛ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539153" y="4256200"/>
            <a:ext cx="241970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algn="r"/>
            <a:r>
              <a:rPr lang="ru-RU" dirty="0">
                <a:solidFill>
                  <a:srgbClr val="C00000"/>
                </a:solidFill>
              </a:rPr>
              <a:t>Утверждены ПОРЯДКИ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проведения </a:t>
            </a:r>
            <a:r>
              <a:rPr lang="ru-RU" dirty="0">
                <a:solidFill>
                  <a:srgbClr val="C00000"/>
                </a:solidFill>
              </a:rPr>
              <a:t>работ в </a:t>
            </a:r>
            <a:r>
              <a:rPr lang="ru-RU" dirty="0" smtClean="0">
                <a:solidFill>
                  <a:srgbClr val="C00000"/>
                </a:solidFill>
              </a:rPr>
              <a:t>ЕАЭС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0015993" y="4254459"/>
            <a:ext cx="965910" cy="4706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11 актов </a:t>
            </a:r>
            <a:endParaRPr lang="ru-RU" sz="1200" b="1" i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536160" y="5711244"/>
            <a:ext cx="2407354" cy="10926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algn="r">
              <a:spcAft>
                <a:spcPts val="600"/>
              </a:spcAft>
            </a:pPr>
            <a:r>
              <a:rPr lang="ru-RU" dirty="0" smtClean="0">
                <a:solidFill>
                  <a:srgbClr val="1E324A"/>
                </a:solidFill>
              </a:rPr>
              <a:t>Вступило в силу СОГЛАШЕНИЕ </a:t>
            </a:r>
            <a:br>
              <a:rPr lang="ru-RU" dirty="0" smtClean="0">
                <a:solidFill>
                  <a:srgbClr val="1E324A"/>
                </a:solidFill>
              </a:rPr>
            </a:br>
            <a:r>
              <a:rPr lang="ru-RU" dirty="0" smtClean="0">
                <a:solidFill>
                  <a:srgbClr val="1E324A"/>
                </a:solidFill>
              </a:rPr>
              <a:t>о гармонизации принципов госконтроля и надзора</a:t>
            </a:r>
          </a:p>
          <a:p>
            <a:pPr algn="r"/>
            <a:r>
              <a:rPr lang="ru-RU" dirty="0" smtClean="0">
                <a:solidFill>
                  <a:srgbClr val="1E324A"/>
                </a:solidFill>
              </a:rPr>
              <a:t>Реализован </a:t>
            </a:r>
            <a:r>
              <a:rPr lang="ru-RU" dirty="0">
                <a:solidFill>
                  <a:srgbClr val="1E324A"/>
                </a:solidFill>
              </a:rPr>
              <a:t>ПИЛОТНЫЙ ПРОЕКТ по опасной продукции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0015993" y="5893905"/>
            <a:ext cx="1987658" cy="57848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ru-RU" sz="1200" b="1" i="1" dirty="0" smtClean="0">
                <a:solidFill>
                  <a:srgbClr val="1E324A"/>
                </a:solidFill>
                <a:latin typeface="Arial Narrow" panose="020B0606020202030204" pitchFamily="34" charset="0"/>
              </a:rPr>
              <a:t>35 надзорных органов 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176120" y="908720"/>
            <a:ext cx="5184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ПРАКТИЧЕСКАЯ РЕАЛИЗАЦИЯ ЭЛЕМЕНТОВ СИСТЕМЫ</a:t>
            </a:r>
            <a:endParaRPr lang="ru-RU" sz="1400" b="1" u="sng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>
            <a:off x="9987427" y="1791866"/>
            <a:ext cx="2337" cy="4920039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7719513" y="1276993"/>
            <a:ext cx="4284138" cy="461665"/>
          </a:xfrm>
          <a:prstGeom prst="rect">
            <a:avLst/>
          </a:prstGeom>
          <a:solidFill>
            <a:schemeClr val="bg2">
              <a:lumMod val="90000"/>
              <a:alpha val="84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2D3917"/>
                </a:solidFill>
                <a:latin typeface="Arial Narrow" panose="020B0606020202030204" pitchFamily="34" charset="0"/>
              </a:rPr>
              <a:t>ТЕХНИЧЕСКОЕ НОРМИРОВАНИЕ, ОЦЕНКА СООТВЕТСТВИЯ, СТАНДАРТИЗАЦИЯ</a:t>
            </a:r>
            <a:endParaRPr lang="ru-RU" sz="1200" b="1" dirty="0">
              <a:solidFill>
                <a:srgbClr val="2D3917"/>
              </a:solidFill>
              <a:latin typeface="Arial Narrow" panose="020B060602020203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589888" y="3915892"/>
            <a:ext cx="4464538" cy="33006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ОБЕСПЕЧЕНИЕ ЕДИНСТВА ИЗМЕРЕНИЙ</a:t>
            </a:r>
            <a:endParaRPr lang="ru-RU" sz="1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536160" y="4797152"/>
            <a:ext cx="4464538" cy="330068"/>
          </a:xfrm>
          <a:prstGeom prst="rect">
            <a:avLst/>
          </a:prstGeom>
          <a:solidFill>
            <a:srgbClr val="E1E9F3"/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200" b="1" dirty="0" smtClean="0">
                <a:solidFill>
                  <a:srgbClr val="1E324A"/>
                </a:solidFill>
                <a:latin typeface="Arial Narrow" panose="020B0606020202030204" pitchFamily="34" charset="0"/>
              </a:rPr>
              <a:t>АККРЕДИТАЦИЯ, ГОСУДАРСТВЕННЫЙ КОНТРОЛЬ (НАДЗОР)</a:t>
            </a:r>
            <a:endParaRPr lang="ru-RU" sz="1200" b="1" dirty="0">
              <a:solidFill>
                <a:srgbClr val="1E324A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Rectangle 14"/>
          <p:cNvSpPr>
            <a:spLocks noChangeArrowheads="1"/>
          </p:cNvSpPr>
          <p:nvPr/>
        </p:nvSpPr>
        <p:spPr bwMode="auto">
          <a:xfrm>
            <a:off x="2963286" y="202692"/>
            <a:ext cx="7597210" cy="634020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377">
              <a:lnSpc>
                <a:spcPct val="80000"/>
              </a:lnSpc>
              <a:spcBef>
                <a:spcPct val="0"/>
              </a:spcBef>
            </a:pP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  <a:sym typeface="Arial"/>
              </a:rPr>
              <a:t>ОБЕСПЕЧЕНИЕ ЕДИНСТВА ИЗМЕРЕНИЙ КАК ЭЛЕМЕНТ </a:t>
            </a:r>
            <a:r>
              <a:rPr lang="ru-RU" altLang="ru-RU" sz="2000" b="1" spc="2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И ПРИНЦИП </a:t>
            </a: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  <a:sym typeface="Arial"/>
              </a:rPr>
              <a:t>СИСТЕМЫ ТЕХНИЧЕСКОГО </a:t>
            </a:r>
            <a:r>
              <a:rPr lang="ru-RU" altLang="ru-RU" sz="2000" b="1" spc="20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  <a:sym typeface="Arial"/>
              </a:rPr>
              <a:t>РЕГУЛИРОВАНИЯ </a:t>
            </a: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  <a:sym typeface="Arial"/>
              </a:rPr>
              <a:t>В </a:t>
            </a:r>
            <a:r>
              <a:rPr lang="ru-RU" altLang="ru-RU" sz="2000" b="1" spc="20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  <a:sym typeface="Arial"/>
              </a:rPr>
              <a:t>ЕАЭС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748308" y="5029878"/>
            <a:ext cx="2936459" cy="8617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1400" b="1" spc="10" dirty="0">
                <a:solidFill>
                  <a:srgbClr val="1E324A"/>
                </a:solidFill>
                <a:latin typeface="Arial Narrow" panose="020B0606020202030204" pitchFamily="34" charset="0"/>
              </a:rPr>
              <a:t>ГАРМОНИЗИРОВАННЫЕ ПРИНЦИПЫ НАДЗОРА ЗА СОБЛЮДЕНИЕМ </a:t>
            </a:r>
            <a:br>
              <a:rPr lang="ru-RU" sz="1400" b="1" spc="10" dirty="0">
                <a:solidFill>
                  <a:srgbClr val="1E324A"/>
                </a:solidFill>
                <a:latin typeface="Arial Narrow" panose="020B0606020202030204" pitchFamily="34" charset="0"/>
              </a:rPr>
            </a:br>
            <a:r>
              <a:rPr lang="ru-RU" sz="1400" b="1" spc="10" dirty="0">
                <a:solidFill>
                  <a:srgbClr val="1E324A"/>
                </a:solidFill>
                <a:latin typeface="Arial Narrow" panose="020B0606020202030204" pitchFamily="34" charset="0"/>
              </a:rPr>
              <a:t>ЕДИНЫХ ОБЯЗАТЕЛЬНЫХ ТРЕБОВАНИЙ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8" r="11053"/>
          <a:stretch/>
        </p:blipFill>
        <p:spPr>
          <a:xfrm>
            <a:off x="407040" y="1845786"/>
            <a:ext cx="787806" cy="718882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5631711" y="1030418"/>
            <a:ext cx="1874184" cy="233151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Проведение согласованной политики по ОЕИ-ПРИНЦИП  </a:t>
            </a:r>
            <a:r>
              <a:rPr lang="ru-RU" sz="14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ТЕХНИЧЕСКОГО РЕГУЛИРОВАНИЯ </a:t>
            </a:r>
            <a:r>
              <a:rPr lang="ru-RU" sz="14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/>
            </a:r>
            <a:br>
              <a:rPr lang="ru-RU" sz="14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ru-RU" sz="12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пункт 1 статьи 51 раздела X «Техническое регулирование» Договора о ЕАЭС от 29 мая 2014 года)</a:t>
            </a:r>
          </a:p>
        </p:txBody>
      </p:sp>
      <p:sp>
        <p:nvSpPr>
          <p:cNvPr id="38" name="Шестиугольник 37"/>
          <p:cNvSpPr/>
          <p:nvPr/>
        </p:nvSpPr>
        <p:spPr>
          <a:xfrm>
            <a:off x="107422" y="3329450"/>
            <a:ext cx="4076784" cy="3093976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300" b="1" spc="20">
                <a:solidFill>
                  <a:srgbClr val="C00000"/>
                </a:solidFill>
                <a:latin typeface="Arial Narrow" panose="020B0606020202030204" pitchFamily="34" charset="0"/>
              </a:rPr>
              <a:t>ОБЕСПЕЧЕНИЕ </a:t>
            </a:r>
            <a:br>
              <a:rPr lang="ru-RU" sz="1300" b="1" spc="2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300" b="1" spc="20">
                <a:solidFill>
                  <a:srgbClr val="C00000"/>
                </a:solidFill>
                <a:latin typeface="Arial Narrow" panose="020B0606020202030204" pitchFamily="34" charset="0"/>
              </a:rPr>
              <a:t>ТОЧНЫХ, ДОСТОВЕРНЫХ И СОПОСТАВИМЫХ РЕЗУЛЬТАТОВ ИЗМЕРЕНИЙ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300" b="1" spc="20">
                <a:solidFill>
                  <a:srgbClr val="C00000"/>
                </a:solidFill>
                <a:latin typeface="Arial Narrow" panose="020B0606020202030204" pitchFamily="34" charset="0"/>
              </a:rPr>
              <a:t>СОВЕРШЕНСТВОВАНИЕ МЕТРОЛОГИЧЕСКИХ МЕХАНИЗМОВ  ОЦЕНКИ СООТВЕСТВИЯ ТРЕБОВАНИЯМ ТР ЕАЭС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300" b="1" spc="20">
                <a:solidFill>
                  <a:srgbClr val="C00000"/>
                </a:solidFill>
                <a:latin typeface="Arial Narrow" panose="020B0606020202030204" pitchFamily="34" charset="0"/>
              </a:rPr>
              <a:t>МЕТРОЛОГИЧЕСКОЕ ОБЕСПЕЧЕНИЕ ИЗМЕРЕНИЙ НА ОБЩИХ РЫНКАХ </a:t>
            </a:r>
          </a:p>
          <a:p>
            <a:pPr marL="171450" lvl="0" indent="-171450"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300" b="1" spc="20">
                <a:solidFill>
                  <a:srgbClr val="C00000"/>
                </a:solidFill>
                <a:latin typeface="Arial Narrow" panose="020B0606020202030204" pitchFamily="34" charset="0"/>
              </a:rPr>
              <a:t>ВЗАИМНОЕ ПРИЗНАНИЕ МЕТРОЛОГИЧЕСКИХ РАБОТ</a:t>
            </a:r>
            <a:endParaRPr lang="ru-RU" sz="1300" b="1" spc="2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1354409" y="1052308"/>
            <a:ext cx="5631264" cy="5657658"/>
            <a:chOff x="-635853" y="735397"/>
            <a:chExt cx="5584261" cy="5168601"/>
          </a:xfrm>
        </p:grpSpPr>
        <p:sp>
          <p:nvSpPr>
            <p:cNvPr id="40" name="Шестиугольник 39"/>
            <p:cNvSpPr/>
            <p:nvPr/>
          </p:nvSpPr>
          <p:spPr>
            <a:xfrm>
              <a:off x="1492899" y="2960589"/>
              <a:ext cx="3455509" cy="2596067"/>
            </a:xfrm>
            <a:prstGeom prst="hexagon">
              <a:avLst/>
            </a:prstGeom>
            <a:solidFill>
              <a:srgbClr val="E1E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TextBox 40"/>
            <p:cNvSpPr txBox="1"/>
            <p:nvPr/>
          </p:nvSpPr>
          <p:spPr>
            <a:xfrm flipH="1">
              <a:off x="2449997" y="3637171"/>
              <a:ext cx="1996585" cy="558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  <a:t>ПРИМЕНЕНИЕ ГОСТ </a:t>
              </a:r>
              <a:b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</a:br>
              <a: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  <a:t>И НАЦИОНАЛЬНЫХ </a:t>
              </a:r>
              <a:b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</a:br>
              <a:r>
                <a:rPr lang="ru-RU" sz="1400" b="1" spc="10" dirty="0" smtClean="0">
                  <a:solidFill>
                    <a:srgbClr val="1E324A"/>
                  </a:solidFill>
                  <a:latin typeface="Arial Narrow" panose="020B0606020202030204" pitchFamily="34" charset="0"/>
                </a:rPr>
                <a:t>СТАНДАРТОВ СТРАН ЕАЭС</a:t>
              </a: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196773" y="4555538"/>
              <a:ext cx="2553783" cy="3720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171450" indent="-171450"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spc="10" dirty="0">
                  <a:solidFill>
                    <a:srgbClr val="1E324A"/>
                  </a:solidFill>
                  <a:latin typeface="Arial Narrow" panose="020B0606020202030204" pitchFamily="34" charset="0"/>
                </a:rPr>
                <a:t>ПРИЗНАНИЕ РЕЗУЛЬТАТОВ РАБОТ </a:t>
              </a:r>
              <a:br>
                <a:rPr lang="ru-RU" sz="1400" b="1" spc="10" dirty="0">
                  <a:solidFill>
                    <a:srgbClr val="1E324A"/>
                  </a:solidFill>
                  <a:latin typeface="Arial Narrow" panose="020B0606020202030204" pitchFamily="34" charset="0"/>
                </a:rPr>
              </a:br>
              <a:r>
                <a:rPr lang="ru-RU" sz="1400" b="1" spc="10" dirty="0">
                  <a:solidFill>
                    <a:srgbClr val="1E324A"/>
                  </a:solidFill>
                  <a:latin typeface="Arial Narrow" panose="020B0606020202030204" pitchFamily="34" charset="0"/>
                </a:rPr>
                <a:t>ПО АККРЕДИТАЦИИ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331561" y="5267077"/>
              <a:ext cx="2216290" cy="3907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>
                  <a:solidFill>
                    <a:schemeClr val="accent3">
                      <a:lumMod val="50000"/>
                    </a:schemeClr>
                  </a:solidFill>
                  <a:latin typeface="Arial Narrow" panose="020B0606020202030204" pitchFamily="34" charset="0"/>
                </a:rPr>
                <a:t>НАЦИОНАЛЬНЫЙ УРОВЕНЬ</a:t>
              </a:r>
            </a:p>
          </p:txBody>
        </p:sp>
        <p:sp>
          <p:nvSpPr>
            <p:cNvPr id="44" name="Шестиугольник 43"/>
            <p:cNvSpPr/>
            <p:nvPr/>
          </p:nvSpPr>
          <p:spPr>
            <a:xfrm>
              <a:off x="103837" y="735397"/>
              <a:ext cx="3581603" cy="2491558"/>
            </a:xfrm>
            <a:prstGeom prst="hexagon">
              <a:avLst/>
            </a:prstGeom>
            <a:solidFill>
              <a:schemeClr val="bg2">
                <a:lumMod val="90000"/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737538" y="887381"/>
              <a:ext cx="2174546" cy="3083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>
                  <a:solidFill>
                    <a:schemeClr val="accent3">
                      <a:lumMod val="50000"/>
                    </a:schemeClr>
                  </a:solidFill>
                  <a:latin typeface="Arial Narrow" panose="020B0606020202030204" pitchFamily="34" charset="0"/>
                </a:rPr>
                <a:t>ЕДИНАЯ ПОЛИТИКА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415012" y="1396314"/>
              <a:ext cx="2395443" cy="137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ts val="1500"/>
                </a:lnSpc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ЕДИНЫЕ 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ОБЯЗАТЕЛЬНЫЕ 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ТРЕБОВАНИЯ</a:t>
              </a:r>
            </a:p>
            <a:p>
              <a:pPr marL="171450" indent="-171450">
                <a:lnSpc>
                  <a:spcPts val="1500"/>
                </a:lnSpc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endParaRPr lang="ru-RU" sz="1400" b="1" dirty="0" smtClean="0">
                <a:solidFill>
                  <a:srgbClr val="2D3917"/>
                </a:solidFill>
                <a:latin typeface="Arial Narrow" panose="020B0606020202030204" pitchFamily="34" charset="0"/>
              </a:endParaRPr>
            </a:p>
            <a:p>
              <a:pPr marL="171450" indent="-171450">
                <a:lnSpc>
                  <a:spcPts val="1500"/>
                </a:lnSpc>
                <a:spcAft>
                  <a:spcPts val="600"/>
                </a:spcAft>
                <a:buFont typeface="Wingdings" panose="05000000000000000000" pitchFamily="2" charset="2"/>
                <a:buChar char="§"/>
              </a:pP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ЕДИНЫЕ ПРАВИЛА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И ПРОЦЕДУРЫ </a:t>
              </a:r>
              <a:b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</a:br>
              <a:r>
                <a:rPr lang="ru-RU" sz="1400" b="1" dirty="0" smtClean="0">
                  <a:solidFill>
                    <a:srgbClr val="2D3917"/>
                  </a:solidFill>
                  <a:latin typeface="Arial Narrow" panose="020B0606020202030204" pitchFamily="34" charset="0"/>
                </a:rPr>
                <a:t>ОЦЕНКИ СООТВЕТСТВИЯ </a:t>
              </a:r>
              <a:endParaRPr lang="ru-RU" sz="1400" b="1" dirty="0">
                <a:solidFill>
                  <a:srgbClr val="2D3917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-635853" y="5535018"/>
              <a:ext cx="2199418" cy="3689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 smtClean="0">
                  <a:solidFill>
                    <a:schemeClr val="bg2">
                      <a:lumMod val="50000"/>
                    </a:schemeClr>
                  </a:solidFill>
                  <a:latin typeface="Arial Narrow" panose="020B0606020202030204" pitchFamily="34" charset="0"/>
                </a:rPr>
                <a:t>СОГЛАСОВАННАЯ ПОЛИТИКА</a:t>
              </a:r>
              <a:endParaRPr lang="ru-RU" sz="14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09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>
            <a:extLst>
              <a:ext uri="{FF2B5EF4-FFF2-40B4-BE49-F238E27FC236}">
                <a16:creationId xmlns="" xmlns:a16="http://schemas.microsoft.com/office/drawing/2014/main" id="{373E828E-D038-4B85-AC0E-A0307436FC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" t="25066" r="49" b="31017"/>
          <a:stretch/>
        </p:blipFill>
        <p:spPr bwMode="auto">
          <a:xfrm>
            <a:off x="0" y="4869160"/>
            <a:ext cx="1221155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F62B88C5-77F2-4DED-A694-2B4FD8D8E133}" type="slidenum">
              <a:rPr lang="ru-RU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684131" y="323969"/>
            <a:ext cx="8640960" cy="634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377">
              <a:lnSpc>
                <a:spcPct val="80000"/>
              </a:lnSpc>
              <a:spcBef>
                <a:spcPct val="0"/>
              </a:spcBef>
            </a:pPr>
            <a:endParaRPr lang="ru-RU" sz="2000" b="1" spc="20" dirty="0" smtClean="0">
              <a:solidFill>
                <a:schemeClr val="tx2"/>
              </a:solidFill>
              <a:latin typeface="Arial Narrow" panose="020B0606020202030204" pitchFamily="34" charset="0"/>
              <a:ea typeface="+mj-ea"/>
              <a:cs typeface="Times New Roman" panose="02020603050405020304" pitchFamily="18" charset="0"/>
            </a:endParaRPr>
          </a:p>
          <a:p>
            <a:pPr defTabSz="914377">
              <a:lnSpc>
                <a:spcPct val="80000"/>
              </a:lnSpc>
              <a:spcBef>
                <a:spcPct val="0"/>
              </a:spcBef>
            </a:pPr>
            <a:r>
              <a:rPr lang="ru-RU" sz="2000" b="1" spc="20" dirty="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rPr>
              <a:t>АКТУАЛЬНЫЕ ЗАДАЧИ СОГЛАСОВАННОЙ ПОЛИТИКИ ПО ОБЕСПЕЧЕНИЮ ЕДИНСТВА ИЗМЕРЕНИЙ В ЕАЭС</a:t>
            </a:r>
          </a:p>
        </p:txBody>
      </p:sp>
      <p:sp>
        <p:nvSpPr>
          <p:cNvPr id="39" name="Номер слайда 3"/>
          <p:cNvSpPr txBox="1">
            <a:spLocks/>
          </p:cNvSpPr>
          <p:nvPr/>
        </p:nvSpPr>
        <p:spPr>
          <a:xfrm>
            <a:off x="11820678" y="17793"/>
            <a:ext cx="360040" cy="362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2056" y="3764478"/>
            <a:ext cx="2373543" cy="250050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spcAft>
                <a:spcPts val="600"/>
              </a:spcAft>
            </a:pPr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РЕКОМЕНДАЦИИ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Коллегии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Комиссии,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устанавливающие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требования к измерениям количества и показателей качества электрической энергии при осуществлении торговли электрической энергией на общем электроэнергетическом рынке Союза на межгосударственных сечениях на государственных границах государств – членов Союза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32573" y="3782279"/>
            <a:ext cx="1995275" cy="248270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ru-RU" sz="1200" b="1" dirty="0">
                <a:solidFill>
                  <a:schemeClr val="tx2"/>
                </a:solidFill>
                <a:latin typeface="Arial Narrow" panose="020B0606020202030204" pitchFamily="34" charset="0"/>
              </a:rPr>
              <a:t>РЕКОМЕНДАЦИИ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Коллегии Комиссии, устанавливающие требования к измерениям количества и показателей качества нефти и нефтепродуктов на общих рынках нефти и нефтепродуктов Союза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1588" y="2143118"/>
            <a:ext cx="2276127" cy="766332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</a:t>
            </a:r>
            <a:r>
              <a:rPr lang="ru-RU" sz="1400" b="1" dirty="0" smtClean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бщий рынок электрической энергии ЕАЭС</a:t>
            </a:r>
            <a:endParaRPr lang="ru-RU" sz="1400" b="1" dirty="0">
              <a:solidFill>
                <a:srgbClr val="F2FFE5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44264" y="3792421"/>
            <a:ext cx="2539277" cy="247256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300"/>
              </a:spcAft>
            </a:pPr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РЕКОМЕНДАЦИИ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Коллегии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Комиссии,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направленные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на обеспечение точности измерений количества и контроля качества газа с учетом мировых практик, реализации метрологического обеспечения измерений в рамках национальных систем стандартизации государств - членов Союза и гармонизации метрологических требований к измерениям количества и параметров качества газа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9956" y="2192072"/>
            <a:ext cx="2398423" cy="76633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ru-RU"/>
            </a:defPPr>
            <a:lvl1pPr algn="ctr">
              <a:defRPr sz="900" b="1" i="1">
                <a:solidFill>
                  <a:schemeClr val="bg1"/>
                </a:solidFill>
              </a:defRPr>
            </a:lvl1pPr>
          </a:lstStyle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Общие </a:t>
            </a:r>
            <a:r>
              <a:rPr lang="ru-RU" sz="1400" dirty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рынки медицинских изделий и лекарственных средств </a:t>
            </a:r>
            <a:r>
              <a:rPr lang="ru-RU" sz="1400" dirty="0" smtClean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</a:t>
            </a:r>
            <a:endParaRPr lang="ru-RU" sz="1400" dirty="0">
              <a:solidFill>
                <a:srgbClr val="F2FFE5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499957" y="3778186"/>
            <a:ext cx="2416373" cy="24499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/>
            <a:r>
              <a:rPr lang="ru-RU" sz="12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Применение </a:t>
            </a:r>
            <a:endParaRPr lang="ru-RU" sz="1200" b="1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утвержденных </a:t>
            </a:r>
          </a:p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ПЕРЕЧНЯ </a:t>
            </a:r>
          </a:p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МЕДИЦИНСКИХ ИЗДЕЛИЙ </a:t>
            </a:r>
          </a:p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 </a:t>
            </a:r>
          </a:p>
          <a:p>
            <a:pPr algn="just"/>
            <a:r>
              <a:rPr lang="ru-RU" sz="12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ФАРМАКОПЕЙНЫХ СТАТЕЙ </a:t>
            </a:r>
            <a:endParaRPr lang="ru-RU" sz="12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14796" y="2178794"/>
            <a:ext cx="2116238" cy="77961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ru-RU"/>
            </a:defPPr>
            <a:lvl1pPr algn="ctr">
              <a:defRPr sz="900" b="1" i="1">
                <a:solidFill>
                  <a:schemeClr val="bg1"/>
                </a:solidFill>
              </a:defRPr>
            </a:lvl1pPr>
          </a:lstStyle>
          <a:p>
            <a:r>
              <a:rPr lang="ru-RU" sz="1400" dirty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Технические регламенты ЕАЭС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028096" y="3764478"/>
            <a:ext cx="2089638" cy="24636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spcAft>
                <a:spcPts val="300"/>
              </a:spcAft>
            </a:pPr>
            <a:r>
              <a:rPr lang="ru-RU" sz="1300" b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Актуализация и применение ПЕРЕЧНЕЙ </a:t>
            </a:r>
            <a:r>
              <a:rPr lang="ru-RU" sz="13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правил </a:t>
            </a:r>
            <a:r>
              <a:rPr lang="ru-RU" sz="1300" dirty="0">
                <a:solidFill>
                  <a:srgbClr val="1F497D"/>
                </a:solidFill>
                <a:latin typeface="Arial Narrow" panose="020B0606020202030204" pitchFamily="34" charset="0"/>
              </a:rPr>
              <a:t>и методов исследований (испытаний) и </a:t>
            </a:r>
            <a:r>
              <a:rPr lang="ru-RU" sz="13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измерений</a:t>
            </a:r>
          </a:p>
          <a:p>
            <a:pPr lvl="0">
              <a:spcAft>
                <a:spcPts val="300"/>
              </a:spcAft>
            </a:pPr>
            <a:r>
              <a:rPr lang="ru-RU" sz="1300" b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Проведение метрологической экспертизы </a:t>
            </a:r>
            <a:r>
              <a:rPr lang="ru-RU" sz="1300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ТР ЕАЭС </a:t>
            </a:r>
          </a:p>
          <a:p>
            <a:pPr lvl="0">
              <a:spcAft>
                <a:spcPts val="300"/>
              </a:spcAft>
            </a:pPr>
            <a:r>
              <a:rPr lang="ru-RU" sz="1300" b="1" dirty="0" smtClean="0">
                <a:solidFill>
                  <a:srgbClr val="1F497D"/>
                </a:solidFill>
                <a:latin typeface="Arial Narrow" panose="020B0606020202030204" pitchFamily="34" charset="0"/>
              </a:rPr>
              <a:t>Содействие </a:t>
            </a:r>
            <a:r>
              <a:rPr lang="ru-RU" sz="1300" dirty="0">
                <a:solidFill>
                  <a:srgbClr val="1F497D"/>
                </a:solidFill>
                <a:latin typeface="Arial Narrow" panose="020B0606020202030204" pitchFamily="34" charset="0"/>
              </a:rPr>
              <a:t>разработке межгосударственных стандартов</a:t>
            </a:r>
          </a:p>
          <a:p>
            <a:pPr lvl="0">
              <a:spcAft>
                <a:spcPts val="300"/>
              </a:spcAft>
            </a:pPr>
            <a:endParaRPr lang="ru-RU" sz="1300" dirty="0">
              <a:solidFill>
                <a:srgbClr val="1F497D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с двумя вырезанными противолежащими углами 4"/>
          <p:cNvSpPr/>
          <p:nvPr/>
        </p:nvSpPr>
        <p:spPr>
          <a:xfrm>
            <a:off x="379058" y="1435672"/>
            <a:ext cx="11593287" cy="463385"/>
          </a:xfrm>
          <a:prstGeom prst="snip2DiagRect">
            <a:avLst>
              <a:gd name="adj1" fmla="val 0"/>
              <a:gd name="adj2" fmla="val 30279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dk2"/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36000" rIns="142240" bIns="72000" numCol="1" spcCol="1270" anchor="ctr" anchorCtr="0">
            <a:noAutofit/>
          </a:bodyPr>
          <a:lstStyle/>
          <a:p>
            <a:pPr marL="396000" lvl="0" algn="ctr" defTabSz="889000">
              <a:spcBef>
                <a:spcPct val="0"/>
              </a:spcBef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1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ВНЕДРЕНИЕ ЕДИНЫХ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ПРИНЦИПОВ МЕТРОЛОГИЧЕСКОГО ОБЕСПЕЧЕНИЯ ИЗМЕРЕНИЙ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14796" y="2998986"/>
            <a:ext cx="2116238" cy="64736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ru-RU"/>
            </a:defPPr>
            <a:lvl1pPr algn="ctr">
              <a:defRPr sz="900" b="1" i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latin typeface="Arial Narrow" panose="020B0606020202030204" pitchFamily="34" charset="0"/>
              </a:rPr>
              <a:t>Обеспечение  соответствия требованиям  технических регламентов Союза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4471" y="3038447"/>
            <a:ext cx="7109070" cy="62075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>
            <a:defPPr>
              <a:defRPr lang="ru-RU"/>
            </a:defPPr>
            <a:lvl1pPr algn="ctr">
              <a:defRPr sz="900" b="1" i="1">
                <a:solidFill>
                  <a:schemeClr val="bg1"/>
                </a:solidFill>
              </a:defRPr>
            </a:lvl1pPr>
          </a:lstStyle>
          <a:p>
            <a:r>
              <a:rPr lang="ru-RU" sz="1400" dirty="0" smtClean="0">
                <a:latin typeface="Arial Narrow" panose="020B0606020202030204" pitchFamily="34" charset="0"/>
              </a:rPr>
              <a:t>Гармонизация </a:t>
            </a:r>
            <a:r>
              <a:rPr lang="ru-RU" sz="1400" dirty="0">
                <a:latin typeface="Arial Narrow" panose="020B0606020202030204" pitchFamily="34" charset="0"/>
              </a:rPr>
              <a:t>метрологических требований к измерениям количества и параметров (показателей) качества энергоносителей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9957" y="3038446"/>
            <a:ext cx="2398423" cy="6301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 anchor="ctr" anchorCtr="0">
            <a:noAutofit/>
          </a:bodyPr>
          <a:lstStyle>
            <a:defPPr>
              <a:defRPr lang="ru-RU"/>
            </a:defPPr>
            <a:lvl1pPr algn="ctr">
              <a:defRPr sz="900" b="1" i="1">
                <a:solidFill>
                  <a:schemeClr val="bg1"/>
                </a:solidFill>
              </a:defRPr>
            </a:lvl1pPr>
          </a:lstStyle>
          <a:p>
            <a:r>
              <a:rPr lang="ru-RU" sz="1200" dirty="0" smtClean="0">
                <a:latin typeface="Arial Narrow" panose="020B0606020202030204" pitchFamily="34" charset="0"/>
              </a:rPr>
              <a:t>Обеспечение применения согласованных метрологических требований к измерениям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684131" y="2166842"/>
            <a:ext cx="2043717" cy="766331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Общие рынки нефти и нефтепродуктов </a:t>
            </a:r>
            <a:r>
              <a:rPr lang="ru-RU" sz="1400" b="1" dirty="0" smtClean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</a:t>
            </a:r>
            <a:endParaRPr lang="ru-RU" sz="1400" b="1" dirty="0">
              <a:solidFill>
                <a:srgbClr val="F2FFE5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53053" y="2166842"/>
            <a:ext cx="2539277" cy="766333"/>
          </a:xfrm>
          <a:prstGeom prst="rect">
            <a:avLst/>
          </a:prstGeom>
          <a:solidFill>
            <a:srgbClr val="00B050"/>
          </a:solidFill>
        </p:spPr>
        <p:txBody>
          <a:bodyPr wrap="square" rtlCol="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Общий рынок газа </a:t>
            </a:r>
            <a:r>
              <a:rPr lang="ru-RU" sz="1400" b="1" dirty="0" smtClean="0">
                <a:solidFill>
                  <a:srgbClr val="F2FFE5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</a:t>
            </a:r>
            <a:endParaRPr lang="ru-RU" sz="1400" b="1" dirty="0">
              <a:solidFill>
                <a:srgbClr val="F2FFE5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Левая фигурная скобка 2"/>
          <p:cNvSpPr/>
          <p:nvPr/>
        </p:nvSpPr>
        <p:spPr>
          <a:xfrm rot="5400000">
            <a:off x="3825742" y="-253739"/>
            <a:ext cx="332475" cy="4576934"/>
          </a:xfrm>
          <a:prstGeom prst="leftBrace">
            <a:avLst>
              <a:gd name="adj1" fmla="val 8333"/>
              <a:gd name="adj2" fmla="val 48480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863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AutoShape 81">
            <a:extLst>
              <a:ext uri="{FF2B5EF4-FFF2-40B4-BE49-F238E27FC236}">
                <a16:creationId xmlns="" xmlns:a16="http://schemas.microsoft.com/office/drawing/2014/main" id="{C14FA7FC-48EE-4094-91B3-20BFFCD04D09}"/>
              </a:ext>
            </a:extLst>
          </p:cNvPr>
          <p:cNvSpPr>
            <a:spLocks noChangeArrowheads="1"/>
          </p:cNvSpPr>
          <p:nvPr/>
        </p:nvSpPr>
        <p:spPr bwMode="ltGray">
          <a:xfrm rot="5400000" flipH="1">
            <a:off x="-1924565" y="1743829"/>
            <a:ext cx="4518140" cy="3742710"/>
          </a:xfrm>
          <a:custGeom>
            <a:avLst/>
            <a:gdLst>
              <a:gd name="T0" fmla="*/ 2147483646 w 21600"/>
              <a:gd name="T1" fmla="*/ 0 h 21600"/>
              <a:gd name="T2" fmla="*/ 1082159010 w 21600"/>
              <a:gd name="T3" fmla="*/ 1429494620 h 21600"/>
              <a:gd name="T4" fmla="*/ 2147483646 w 21600"/>
              <a:gd name="T5" fmla="*/ 1422082516 h 21600"/>
              <a:gd name="T6" fmla="*/ 2147483646 w 21600"/>
              <a:gd name="T7" fmla="*/ 142949462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10744" y="10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lIns="91434" tIns="45717" rIns="91434" bIns="45717" anchor="ctr"/>
          <a:lstStyle/>
          <a:p>
            <a:endParaRPr lang="ru-RU" sz="900"/>
          </a:p>
        </p:txBody>
      </p:sp>
      <p:sp>
        <p:nvSpPr>
          <p:cNvPr id="39" name="Text Box 154">
            <a:extLst>
              <a:ext uri="{FF2B5EF4-FFF2-40B4-BE49-F238E27FC236}">
                <a16:creationId xmlns="" xmlns:a16="http://schemas.microsoft.com/office/drawing/2014/main" id="{1924B873-A245-44CF-A6AD-5A3857E0CE7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19336" y="2328717"/>
            <a:ext cx="1811814" cy="27699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34" tIns="45717" rIns="91434" bIns="45717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Протокол о проведении согласованной политики в области обеспечения единства измерений</a:t>
            </a:r>
          </a:p>
          <a:p>
            <a:pPr algn="ctr"/>
            <a:r>
              <a:rPr lang="ru-RU" sz="15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</a:t>
            </a:r>
            <a:r>
              <a:rPr lang="ru-RU" sz="1200" i="1" dirty="0">
                <a:solidFill>
                  <a:schemeClr val="bg1"/>
                </a:solidFill>
                <a:latin typeface="Arial Narrow" panose="020B0606020202030204" pitchFamily="34" charset="0"/>
              </a:rPr>
              <a:t>Приложение № 10 к Договору о ЕАЭС)</a:t>
            </a:r>
          </a:p>
          <a:p>
            <a:pPr algn="ctr">
              <a:defRPr/>
            </a:pPr>
            <a:endParaRPr lang="ru-RU" sz="1600" b="1" dirty="0">
              <a:solidFill>
                <a:schemeClr val="accent5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17001" y="2607917"/>
            <a:ext cx="3749950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Решение Коллегии </a:t>
            </a:r>
            <a:r>
              <a:rPr lang="ru-RU" dirty="0" smtClean="0"/>
              <a:t>Комиссии от </a:t>
            </a:r>
            <a:r>
              <a:rPr lang="ru-RU" dirty="0"/>
              <a:t>26.01.2016 г. № 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65049" y="2282038"/>
            <a:ext cx="4199661" cy="30925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МЕЖЛАБОРАТОРНЫЕ СРАВНИТЕЛЬНЫЕ ИСПЫТАНИЯ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31351" y="1988840"/>
            <a:ext cx="3708865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Решение Коллегии Комиссии </a:t>
            </a:r>
            <a:r>
              <a:rPr lang="ru-RU" dirty="0" smtClean="0"/>
              <a:t>от </a:t>
            </a:r>
            <a:r>
              <a:rPr lang="ru-RU" dirty="0"/>
              <a:t>24.01.2017 г. № 10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24316" y="1700808"/>
            <a:ext cx="5914614" cy="30118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МЕТРОЛОГИЧЕСКАЯ ЭКСПЕРТИЗА ПРОЕКТОВ </a:t>
            </a:r>
            <a:r>
              <a:rPr lang="ru-RU" dirty="0" smtClean="0"/>
              <a:t>ТР ЕАЭС И </a:t>
            </a:r>
            <a:r>
              <a:rPr lang="ru-RU" dirty="0"/>
              <a:t>ПЕРЕЧНЕЙ СТАНДАРТОВ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31028" y="1480072"/>
            <a:ext cx="3732860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Решение Коллегии Комиссии </a:t>
            </a:r>
            <a:r>
              <a:rPr lang="ru-RU" dirty="0" smtClean="0"/>
              <a:t>от </a:t>
            </a:r>
            <a:r>
              <a:rPr lang="ru-RU" dirty="0"/>
              <a:t>21.04.2015 г. № 34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55767" y="1196752"/>
            <a:ext cx="3166382" cy="239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ВНЕСИСТЕМНЫЕ ЕДИНИЦЫ </a:t>
            </a:r>
            <a:r>
              <a:rPr lang="ru-RU" dirty="0"/>
              <a:t>ВЕЛИЧИН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54121" y="3152098"/>
            <a:ext cx="3885860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defRPr sz="1000" b="1" i="1">
                <a:solidFill>
                  <a:srgbClr val="0329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0" dirty="0">
                <a:solidFill>
                  <a:schemeClr val="accent4">
                    <a:lumMod val="50000"/>
                  </a:schemeClr>
                </a:solidFill>
              </a:rPr>
              <a:t>Решение Коллегии Комиссии </a:t>
            </a:r>
            <a:r>
              <a:rPr lang="ru-RU" b="0" dirty="0" smtClean="0">
                <a:solidFill>
                  <a:schemeClr val="accent4">
                    <a:lumMod val="50000"/>
                  </a:schemeClr>
                </a:solidFill>
              </a:rPr>
              <a:t>от 06.12.2016 </a:t>
            </a:r>
            <a:r>
              <a:rPr lang="ru-RU" b="0" dirty="0">
                <a:solidFill>
                  <a:schemeClr val="accent4">
                    <a:lumMod val="50000"/>
                  </a:schemeClr>
                </a:solidFill>
              </a:rPr>
              <a:t>г. № 161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54121" y="2863090"/>
            <a:ext cx="3158023" cy="266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ВЗАИМНОЕ ПРЕДОСТАВЛЕНИЕ СВЕДЕНИЙ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37292" y="3749771"/>
            <a:ext cx="3429660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Решение Совета </a:t>
            </a:r>
            <a:r>
              <a:rPr lang="ru-RU" dirty="0" smtClean="0"/>
              <a:t>Комиссии от </a:t>
            </a:r>
            <a:r>
              <a:rPr lang="ru-RU" dirty="0"/>
              <a:t>18.10.2016 г. № 98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94372" y="4352087"/>
            <a:ext cx="3472579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Решение Совета </a:t>
            </a:r>
            <a:r>
              <a:rPr lang="ru-RU" dirty="0" smtClean="0"/>
              <a:t>Комиссии от </a:t>
            </a:r>
            <a:r>
              <a:rPr lang="ru-RU" dirty="0"/>
              <a:t>18.10.2016 г. № 97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54583" y="4964264"/>
            <a:ext cx="3312368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Решения Коллегии </a:t>
            </a:r>
            <a:r>
              <a:rPr lang="ru-RU" dirty="0" smtClean="0"/>
              <a:t>Комиссии от </a:t>
            </a:r>
            <a:r>
              <a:rPr lang="ru-RU" dirty="0"/>
              <a:t>07.06.2016 № 68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197559" y="5519921"/>
            <a:ext cx="3726329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Решение Коллегии Комиссии от </a:t>
            </a:r>
            <a:r>
              <a:rPr lang="ru-RU" dirty="0"/>
              <a:t>26.07.2016 г. № </a:t>
            </a:r>
            <a:r>
              <a:rPr lang="ru-RU" dirty="0" smtClean="0"/>
              <a:t>89 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3204664" y="6112774"/>
            <a:ext cx="3712117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Решения Коллегии </a:t>
            </a:r>
            <a:r>
              <a:rPr lang="ru-RU" dirty="0" smtClean="0"/>
              <a:t>Комиссии от </a:t>
            </a:r>
            <a:r>
              <a:rPr lang="ru-RU" dirty="0"/>
              <a:t>17.03.2016 г. № </a:t>
            </a:r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2985197" y="6569863"/>
            <a:ext cx="3899922" cy="220573"/>
          </a:xfrm>
          <a:prstGeom prst="rect">
            <a:avLst/>
          </a:prstGeom>
          <a:solidFill>
            <a:schemeClr val="bg1"/>
          </a:solidFill>
          <a:ln w="3175">
            <a:solidFill>
              <a:srgbClr val="E6D5F3"/>
            </a:solidFill>
          </a:ln>
        </p:spPr>
        <p:txBody>
          <a:bodyPr wrap="square" rtlCol="0" anchor="ctr">
            <a:spAutoFit/>
          </a:bodyPr>
          <a:lstStyle>
            <a:defPPr>
              <a:defRPr lang="ru-RU"/>
            </a:defPPr>
            <a:lvl1pPr algn="r">
              <a:lnSpc>
                <a:spcPts val="1000"/>
              </a:lnSpc>
              <a:spcBef>
                <a:spcPts val="600"/>
              </a:spcBef>
              <a:spcAft>
                <a:spcPts val="600"/>
              </a:spcAft>
              <a:defRPr sz="1000" b="0" i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Решение Коллегии </a:t>
            </a:r>
            <a:r>
              <a:rPr lang="ru-RU" dirty="0" smtClean="0"/>
              <a:t>Комиссии от </a:t>
            </a:r>
            <a:r>
              <a:rPr lang="ru-RU" dirty="0"/>
              <a:t>20 июня 2023 г № 84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78040" y="3489384"/>
            <a:ext cx="3682450" cy="2388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dirty="0"/>
              <a:t>УТВЕРЖДЕНИЕ </a:t>
            </a:r>
            <a:r>
              <a:rPr lang="ru-RU" dirty="0" smtClean="0"/>
              <a:t>ТИПА СРЕДСТВ </a:t>
            </a:r>
            <a:r>
              <a:rPr lang="ru-RU" dirty="0"/>
              <a:t>ИЗМЕРЕНИЙ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878040" y="4063080"/>
            <a:ext cx="3682450" cy="2670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dirty="0"/>
              <a:t>УТВЕРЖДЕНИЕ </a:t>
            </a:r>
            <a:r>
              <a:rPr lang="ru-RU" dirty="0" smtClean="0"/>
              <a:t>ТИПА СТАНДАРТНЫХ </a:t>
            </a:r>
            <a:r>
              <a:rPr lang="ru-RU" dirty="0"/>
              <a:t>ОБРАЗЦОВ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646096" y="4711858"/>
            <a:ext cx="3682450" cy="2451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dirty="0"/>
              <a:t>АТТЕСТАЦИЯ </a:t>
            </a:r>
            <a:r>
              <a:rPr lang="ru-RU" dirty="0" smtClean="0"/>
              <a:t>РЕФЕРЕНТНЫХ  </a:t>
            </a:r>
            <a:r>
              <a:rPr lang="ru-RU" dirty="0"/>
              <a:t>МЕТОДИК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472258" y="5243582"/>
            <a:ext cx="3684752" cy="2570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dirty="0" smtClean="0"/>
              <a:t>ПОВЕРКА </a:t>
            </a:r>
            <a:r>
              <a:rPr lang="ru-RU" dirty="0"/>
              <a:t>СРЕДСТВ </a:t>
            </a:r>
            <a:r>
              <a:rPr lang="ru-RU" dirty="0" smtClean="0"/>
              <a:t>ИЗМЕРЕНИЙ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2108482" y="5804822"/>
            <a:ext cx="3682450" cy="2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dirty="0"/>
              <a:t>МЕТРОЛОГИЧЕСКАЯ АТТЕСТАЦИЯ МЕТОДИК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379442" y="6313073"/>
            <a:ext cx="3409426" cy="2408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lIns="91436" tIns="45718" rIns="91436" bIns="45718" anchor="ctr"/>
          <a:lstStyle>
            <a:defPPr>
              <a:defRPr lang="ru-RU"/>
            </a:defPPr>
            <a:lvl1pPr algn="ctr" defTabSz="914354" fontAlgn="auto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/>
              <a:t>КАЛИБРОВКА СРЕДСТВ  ИЗМЕРЕНИЙ</a:t>
            </a:r>
          </a:p>
        </p:txBody>
      </p:sp>
      <p:sp>
        <p:nvSpPr>
          <p:cNvPr id="98" name="Правая фигурная скобка 97"/>
          <p:cNvSpPr/>
          <p:nvPr/>
        </p:nvSpPr>
        <p:spPr>
          <a:xfrm>
            <a:off x="7005491" y="3284984"/>
            <a:ext cx="259488" cy="3505452"/>
          </a:xfrm>
          <a:prstGeom prst="rightBrace">
            <a:avLst>
              <a:gd name="adj1" fmla="val 58297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8" rIns="91436" bIns="45718" anchor="ctr"/>
          <a:lstStyle/>
          <a:p>
            <a:pPr algn="ctr" defTabSz="914354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3744605" y="5059702"/>
            <a:ext cx="2381106" cy="5295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6" tIns="45718" rIns="91436" bIns="45718" anchor="ctr" anchorCtr="0">
            <a:noAutofit/>
          </a:bodyPr>
          <a:lstStyle/>
          <a:p>
            <a:pPr algn="ctr" defTabSz="914354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i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7574552" y="3966036"/>
            <a:ext cx="1292662" cy="1911807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 defTabSz="91435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Правила взаимного признания</a:t>
            </a:r>
          </a:p>
          <a:p>
            <a:pPr algn="ctr" defTabSz="91435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>
                <a:solidFill>
                  <a:schemeClr val="accent3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результатов работ</a:t>
            </a:r>
          </a:p>
          <a:p>
            <a:pPr algn="ctr" defTabSz="91435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(Решение Совета Комиссии от 18.10.2016 г. №145)</a:t>
            </a:r>
          </a:p>
        </p:txBody>
      </p:sp>
      <p:sp>
        <p:nvSpPr>
          <p:cNvPr id="121" name="AutoShape 80">
            <a:extLst>
              <a:ext uri="{FF2B5EF4-FFF2-40B4-BE49-F238E27FC236}">
                <a16:creationId xmlns="" xmlns:a16="http://schemas.microsoft.com/office/drawing/2014/main" id="{81DE8FF9-5FEA-4749-B5B7-32C9C1CE4136}"/>
              </a:ext>
            </a:extLst>
          </p:cNvPr>
          <p:cNvSpPr>
            <a:spLocks noChangeArrowheads="1"/>
          </p:cNvSpPr>
          <p:nvPr/>
        </p:nvSpPr>
        <p:spPr bwMode="ltGray">
          <a:xfrm rot="5400000">
            <a:off x="-2460063" y="1498115"/>
            <a:ext cx="5589135" cy="4566140"/>
          </a:xfrm>
          <a:custGeom>
            <a:avLst/>
            <a:gdLst>
              <a:gd name="T0" fmla="*/ 2147483646 w 21600"/>
              <a:gd name="T1" fmla="*/ 0 h 21600"/>
              <a:gd name="T2" fmla="*/ 43380426 w 21600"/>
              <a:gd name="T3" fmla="*/ 2045383822 h 21600"/>
              <a:gd name="T4" fmla="*/ 2147483646 w 21600"/>
              <a:gd name="T5" fmla="*/ 61911571 h 21600"/>
              <a:gd name="T6" fmla="*/ 2147483646 w 21600"/>
              <a:gd name="T7" fmla="*/ 2045383822 h 21600"/>
              <a:gd name="T8" fmla="*/ 0 60000 65536"/>
              <a:gd name="T9" fmla="*/ 0 60000 65536"/>
              <a:gd name="T10" fmla="*/ 0 60000 65536"/>
              <a:gd name="T11" fmla="*/ 0 60000 65536"/>
              <a:gd name="T12" fmla="*/ 401 w 21600"/>
              <a:gd name="T13" fmla="*/ 0 h 21600"/>
              <a:gd name="T14" fmla="*/ 21199 w 21600"/>
              <a:gd name="T15" fmla="*/ 136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 rotWithShape="0">
            <a:gsLst>
              <a:gs pos="0">
                <a:srgbClr val="DBE0ED"/>
              </a:gs>
              <a:gs pos="100000">
                <a:srgbClr val="B0BAD8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/>
          <a:lstStyle/>
          <a:p>
            <a:endParaRPr lang="ru-RU" sz="900"/>
          </a:p>
        </p:txBody>
      </p:sp>
      <p:grpSp>
        <p:nvGrpSpPr>
          <p:cNvPr id="62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1162951" y="1214362"/>
            <a:ext cx="319148" cy="287886"/>
            <a:chOff x="2078" y="1680"/>
            <a:chExt cx="1615" cy="1615"/>
          </a:xfrm>
        </p:grpSpPr>
        <p:sp>
          <p:nvSpPr>
            <p:cNvPr id="63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64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59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1735208" y="1781465"/>
            <a:ext cx="319148" cy="287886"/>
            <a:chOff x="2078" y="1680"/>
            <a:chExt cx="1615" cy="1615"/>
          </a:xfrm>
        </p:grpSpPr>
        <p:sp>
          <p:nvSpPr>
            <p:cNvPr id="60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61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130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2144443" y="2349680"/>
            <a:ext cx="319148" cy="287886"/>
            <a:chOff x="2078" y="1680"/>
            <a:chExt cx="1615" cy="1615"/>
          </a:xfrm>
        </p:grpSpPr>
        <p:sp>
          <p:nvSpPr>
            <p:cNvPr id="131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132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65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2352837" y="2880304"/>
            <a:ext cx="319148" cy="287886"/>
            <a:chOff x="2078" y="1680"/>
            <a:chExt cx="1615" cy="1615"/>
          </a:xfrm>
        </p:grpSpPr>
        <p:sp>
          <p:nvSpPr>
            <p:cNvPr id="66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67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A2A2A2"/>
                </a:gs>
                <a:gs pos="50000">
                  <a:srgbClr val="FFFFFF"/>
                </a:gs>
                <a:gs pos="100000">
                  <a:srgbClr val="A2A2A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68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2492291" y="3476735"/>
            <a:ext cx="319148" cy="287886"/>
            <a:chOff x="2078" y="1680"/>
            <a:chExt cx="1615" cy="1615"/>
          </a:xfrm>
          <a:solidFill>
            <a:schemeClr val="accent3">
              <a:lumMod val="75000"/>
            </a:schemeClr>
          </a:solidFill>
        </p:grpSpPr>
        <p:sp>
          <p:nvSpPr>
            <p:cNvPr id="70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71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106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2427163" y="4087906"/>
            <a:ext cx="319148" cy="287886"/>
            <a:chOff x="2078" y="1680"/>
            <a:chExt cx="1615" cy="1615"/>
          </a:xfrm>
          <a:solidFill>
            <a:schemeClr val="accent3">
              <a:lumMod val="75000"/>
            </a:schemeClr>
          </a:solidFill>
        </p:grpSpPr>
        <p:sp>
          <p:nvSpPr>
            <p:cNvPr id="107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108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100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2273891" y="4650677"/>
            <a:ext cx="319148" cy="287886"/>
            <a:chOff x="2078" y="1680"/>
            <a:chExt cx="1615" cy="1615"/>
          </a:xfrm>
          <a:solidFill>
            <a:schemeClr val="accent3">
              <a:lumMod val="75000"/>
            </a:schemeClr>
          </a:solidFill>
        </p:grpSpPr>
        <p:sp>
          <p:nvSpPr>
            <p:cNvPr id="104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105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109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2036879" y="5166927"/>
            <a:ext cx="319148" cy="287886"/>
            <a:chOff x="2078" y="1680"/>
            <a:chExt cx="1615" cy="1615"/>
          </a:xfrm>
          <a:solidFill>
            <a:schemeClr val="accent3">
              <a:lumMod val="75000"/>
            </a:schemeClr>
          </a:solidFill>
        </p:grpSpPr>
        <p:sp>
          <p:nvSpPr>
            <p:cNvPr id="110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111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112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1568084" y="5695373"/>
            <a:ext cx="319148" cy="287886"/>
            <a:chOff x="2078" y="1680"/>
            <a:chExt cx="1615" cy="1615"/>
          </a:xfrm>
          <a:solidFill>
            <a:schemeClr val="accent3">
              <a:lumMod val="75000"/>
            </a:schemeClr>
          </a:solidFill>
        </p:grpSpPr>
        <p:sp>
          <p:nvSpPr>
            <p:cNvPr id="113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114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grpSp>
        <p:nvGrpSpPr>
          <p:cNvPr id="115" name="Group 87">
            <a:extLst>
              <a:ext uri="{FF2B5EF4-FFF2-40B4-BE49-F238E27FC236}">
                <a16:creationId xmlns="" xmlns:a16="http://schemas.microsoft.com/office/drawing/2014/main" id="{5C036102-A246-41D0-800C-A0C8BEBED98E}"/>
              </a:ext>
            </a:extLst>
          </p:cNvPr>
          <p:cNvGrpSpPr>
            <a:grpSpLocks/>
          </p:cNvGrpSpPr>
          <p:nvPr/>
        </p:nvGrpSpPr>
        <p:grpSpPr bwMode="auto">
          <a:xfrm>
            <a:off x="1021755" y="6088365"/>
            <a:ext cx="319148" cy="287886"/>
            <a:chOff x="2078" y="1680"/>
            <a:chExt cx="1615" cy="1615"/>
          </a:xfrm>
          <a:solidFill>
            <a:schemeClr val="accent3">
              <a:lumMod val="75000"/>
            </a:schemeClr>
          </a:solidFill>
        </p:grpSpPr>
        <p:sp>
          <p:nvSpPr>
            <p:cNvPr id="116" name="Oval 88">
              <a:extLst>
                <a:ext uri="{FF2B5EF4-FFF2-40B4-BE49-F238E27FC236}">
                  <a16:creationId xmlns="" xmlns:a16="http://schemas.microsoft.com/office/drawing/2014/main" id="{B7313A99-564C-4CEA-A54B-AC1F1AB05A9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  <p:sp>
          <p:nvSpPr>
            <p:cNvPr id="117" name="Oval 89">
              <a:extLst>
                <a:ext uri="{FF2B5EF4-FFF2-40B4-BE49-F238E27FC236}">
                  <a16:creationId xmlns="" xmlns:a16="http://schemas.microsoft.com/office/drawing/2014/main" id="{E8BAFAEF-6B8A-4A19-9CA1-9BD85013CF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 altLang="ru-RU" sz="900"/>
            </a:p>
          </p:txBody>
        </p:sp>
      </p:grpSp>
      <p:sp>
        <p:nvSpPr>
          <p:cNvPr id="69" name="Прямоугольник 68"/>
          <p:cNvSpPr/>
          <p:nvPr/>
        </p:nvSpPr>
        <p:spPr>
          <a:xfrm>
            <a:off x="780762" y="6484"/>
            <a:ext cx="12288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ct val="0"/>
              </a:spcBef>
            </a:pP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АКТУАЛЬНЫЕ ЗАДАЧИ СОГЛАСОВАННОЙ ПОЛИТИКИ </a:t>
            </a:r>
            <a:b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</a:b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ПО ОБЕСПЕЧЕНИЮ ЕДИНСТВА </a:t>
            </a:r>
            <a:r>
              <a:rPr lang="ru-RU" altLang="ru-RU" sz="2000" b="1" spc="2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ИЗМЕРЕНИЙ </a:t>
            </a: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ЕАЭС</a:t>
            </a:r>
            <a:endParaRPr lang="ru-RU" altLang="ru-RU" sz="2000" b="1" spc="20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2" name="Прямоугольник с двумя вырезанными противолежащими углами 4"/>
          <p:cNvSpPr/>
          <p:nvPr/>
        </p:nvSpPr>
        <p:spPr>
          <a:xfrm>
            <a:off x="1894782" y="649077"/>
            <a:ext cx="10297218" cy="486422"/>
          </a:xfrm>
          <a:prstGeom prst="snip2DiagRect">
            <a:avLst>
              <a:gd name="adj1" fmla="val 0"/>
              <a:gd name="adj2" fmla="val 30279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dk2"/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36000" rIns="142240" bIns="72000" numCol="1" spcCol="1270" anchor="ctr" anchorCtr="0">
            <a:noAutofit/>
          </a:bodyPr>
          <a:lstStyle/>
          <a:p>
            <a:pPr marL="396000" lvl="0" algn="ctr" defTabSz="889000">
              <a:spcBef>
                <a:spcPct val="0"/>
              </a:spcBef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 СОВЕРШЕНСТВОВАНИЕ ПРАВА ЕАЭС В ОБЛАСТИ ОБЕСПЕЧЕНИЯ ЕДИНСТВА ИЗМЕРЕНИЙ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9230228" y="1193317"/>
            <a:ext cx="2520280" cy="474529"/>
          </a:xfrm>
          <a:prstGeom prst="rect">
            <a:avLst/>
          </a:prstGeom>
          <a:solidFill>
            <a:schemeClr val="accent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spc="2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ЗАДАЧИ:</a:t>
            </a:r>
            <a:endParaRPr lang="ru-RU" sz="1600" b="1" spc="2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137616" y="1700808"/>
            <a:ext cx="2641315" cy="32470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i="1" dirty="0" smtClean="0"/>
              <a:t>на </a:t>
            </a:r>
            <a:r>
              <a:rPr lang="ru-RU" i="1" dirty="0"/>
              <a:t>основе единых подходов к метрологическому обеспечению измерений </a:t>
            </a:r>
            <a:r>
              <a:rPr lang="ru-RU" i="1" dirty="0" smtClean="0"/>
              <a:t>усовершенствовать существующие </a:t>
            </a:r>
            <a:r>
              <a:rPr lang="ru-RU" i="1" dirty="0"/>
              <a:t>(действующие) процедуры проведения метрологических работ</a:t>
            </a:r>
            <a:r>
              <a:rPr lang="ru-RU" i="1" dirty="0" smtClean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i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i="1" dirty="0" smtClean="0"/>
              <a:t>выработать </a:t>
            </a:r>
            <a:r>
              <a:rPr lang="ru-RU" i="1" dirty="0"/>
              <a:t>совместно такие правовые механизмы, которые позволят перейти в рамках </a:t>
            </a:r>
            <a:r>
              <a:rPr lang="ru-RU" i="1" dirty="0" smtClean="0"/>
              <a:t>ЕАЭС к </a:t>
            </a:r>
            <a:r>
              <a:rPr lang="ru-RU" i="1" dirty="0"/>
              <a:t>процедурам взаимного признания результатов метрологических работ без проведения дополнительных процедур экспертиз и перепроверки</a:t>
            </a:r>
            <a:r>
              <a:rPr lang="ru-RU" i="1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1300" i="1" dirty="0"/>
          </a:p>
        </p:txBody>
      </p:sp>
      <p:pic>
        <p:nvPicPr>
          <p:cNvPr id="75" name="Рисунок 7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277" y="5947196"/>
            <a:ext cx="829905" cy="605696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154" y="5871961"/>
            <a:ext cx="955307" cy="697902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784" y="5997981"/>
            <a:ext cx="726156" cy="504126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666" y="5942764"/>
            <a:ext cx="777762" cy="591172"/>
          </a:xfrm>
          <a:prstGeom prst="rect">
            <a:avLst/>
          </a:prstGeom>
        </p:spPr>
      </p:pic>
      <p:sp>
        <p:nvSpPr>
          <p:cNvPr id="7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820678" y="17793"/>
            <a:ext cx="360040" cy="362583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6</a:t>
            </a:r>
            <a:endParaRPr 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11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47549" y="5213815"/>
            <a:ext cx="11786873" cy="151430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3071664" y="173173"/>
            <a:ext cx="7985860" cy="519523"/>
          </a:xfrm>
        </p:spPr>
        <p:txBody>
          <a:bodyPr>
            <a:noAutofit/>
          </a:bodyPr>
          <a:lstStyle/>
          <a:p>
            <a:pPr lvl="0" algn="l" defTabSz="889000"/>
            <a:r>
              <a:rPr lang="ru-RU" sz="18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РАЗВИТИЕ  ИНФОРМАЦИОННОГО РЕСУРСА ЕАЭС </a:t>
            </a:r>
            <a:r>
              <a:rPr lang="ru-RU" sz="1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bg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СФЕРЕ ОБЕСПЕЧЕНИЯ ЕДИНСТВА ИЗМЕРЕНИЙ</a:t>
            </a:r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20336" y="258105"/>
            <a:ext cx="2808312" cy="362583"/>
          </a:xfrm>
        </p:spPr>
        <p:txBody>
          <a:bodyPr vert="horz" lIns="91440" tIns="45720" rIns="91440" bIns="45720" rtlCol="0" anchor="ctr"/>
          <a:lstStyle/>
          <a:p>
            <a:r>
              <a:rPr lang="ru-RU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9698" y="5970967"/>
            <a:ext cx="1302079" cy="43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СТАДИЯ</a:t>
            </a:r>
          </a:p>
          <a:p>
            <a:pPr algn="ctr">
              <a:lnSpc>
                <a:spcPct val="80000"/>
              </a:lnSpc>
            </a:pPr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 РЕАЛИЗАЦИИ:</a:t>
            </a:r>
          </a:p>
        </p:txBody>
      </p:sp>
      <p:sp>
        <p:nvSpPr>
          <p:cNvPr id="19" name="Номер слайда 3"/>
          <p:cNvSpPr txBox="1">
            <a:spLocks/>
          </p:cNvSpPr>
          <p:nvPr/>
        </p:nvSpPr>
        <p:spPr>
          <a:xfrm>
            <a:off x="11820678" y="17793"/>
            <a:ext cx="360040" cy="362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7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6187" y="1718056"/>
            <a:ext cx="3512908" cy="2823974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24" y="2421548"/>
            <a:ext cx="8413264" cy="162309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5" name="Прямоугольник 24"/>
          <p:cNvSpPr/>
          <p:nvPr/>
        </p:nvSpPr>
        <p:spPr>
          <a:xfrm>
            <a:off x="1127448" y="1196752"/>
            <a:ext cx="9865096" cy="5213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latin typeface="Arial Narrow" panose="020B0606020202030204" pitchFamily="34" charset="0"/>
              </a:rPr>
              <a:t>         </a:t>
            </a:r>
            <a:r>
              <a:rPr lang="ru-RU" sz="1600" b="1" dirty="0" smtClean="0">
                <a:latin typeface="Arial Narrow" panose="020B0606020202030204" pitchFamily="34" charset="0"/>
              </a:rPr>
              <a:t>ПОРТАЛ  ОБЩИХ  ИНФОРМАЦИОННЫХ  РЕСУРСОВ  И  ОТКРЫТЫХ  ДАННЫХ  В  ЕАЭС: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1411715" y="1088922"/>
            <a:ext cx="985430" cy="820193"/>
            <a:chOff x="9281047" y="113212"/>
            <a:chExt cx="2501650" cy="2595154"/>
          </a:xfrm>
        </p:grpSpPr>
        <p:sp>
          <p:nvSpPr>
            <p:cNvPr id="21" name="Овал 20"/>
            <p:cNvSpPr/>
            <p:nvPr/>
          </p:nvSpPr>
          <p:spPr>
            <a:xfrm>
              <a:off x="9281047" y="113212"/>
              <a:ext cx="2501650" cy="259515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10" descr="Презентация PowerPoint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1" r="3082"/>
            <a:stretch/>
          </p:blipFill>
          <p:spPr bwMode="auto">
            <a:xfrm>
              <a:off x="9325703" y="586876"/>
              <a:ext cx="2412338" cy="1647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>
            <a:off x="255780" y="4082405"/>
            <a:ext cx="6325032" cy="5468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>
            <a:defPPr>
              <a:defRPr lang="ru-RU"/>
            </a:defPPr>
            <a:lvl1pPr algn="ctr">
              <a:defRPr sz="1400" b="1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algn="l"/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ОБЩИЙ ПРОЦЕСС № 38 «ОБЕСПЕЧЕНИЕ ОБМЕНА СВЕДЕНИЯМИ В ОБЛАСТИ ОБЕСПЕЧЕНИЯ ЕДИНСТВА ИЗМЕРЕНИЙ, СОДЕРЖАЩИМИСЯ В ИНФОРМАЦИОННЫХ ФОНДАХ </a:t>
            </a:r>
            <a:br>
              <a:rPr lang="ru-RU" sz="1200" dirty="0" smtClean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2">
                    <a:lumMod val="50000"/>
                  </a:schemeClr>
                </a:solidFill>
                <a:cs typeface="Arial" panose="020B0604020202020204" pitchFamily="34" charset="0"/>
              </a:rPr>
              <a:t>ГОСУДАРСТВ – ЧЛЕНОВ ЕАЭС» :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54986" y="4725145"/>
            <a:ext cx="6921134" cy="864096"/>
          </a:xfrm>
          <a:prstGeom prst="rect">
            <a:avLst/>
          </a:prstGeom>
          <a:solidFill>
            <a:schemeClr val="accent3">
              <a:lumMod val="75000"/>
              <a:alpha val="16000"/>
            </a:schemeClr>
          </a:solidFill>
        </p:spPr>
        <p:txBody>
          <a:bodyPr wrap="square" rtlCol="0">
            <a:no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Межгосударственное тестирование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проведено в 2024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г 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Присоединились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Республика Армения, Республика Беларусь, Кыргызская Республика, Российская Федерация.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Республика Казахстан принимал участие в качестве наблюдателя.</a:t>
            </a:r>
            <a:endParaRPr lang="ru-RU" sz="1300" dirty="0" smtClean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Скругленная прямоугольная выноска 31"/>
          <p:cNvSpPr/>
          <p:nvPr/>
        </p:nvSpPr>
        <p:spPr>
          <a:xfrm>
            <a:off x="8082791" y="4519857"/>
            <a:ext cx="3341801" cy="1069383"/>
          </a:xfrm>
          <a:prstGeom prst="wedgeRoundRectCallout">
            <a:avLst>
              <a:gd name="adj1" fmla="val -82458"/>
              <a:gd name="adj2" fmla="val 1911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с двумя вырезанными противолежащими углами 4"/>
          <p:cNvSpPr/>
          <p:nvPr/>
        </p:nvSpPr>
        <p:spPr>
          <a:xfrm>
            <a:off x="2492086" y="728697"/>
            <a:ext cx="9145016" cy="417337"/>
          </a:xfrm>
          <a:prstGeom prst="snip2DiagRect">
            <a:avLst>
              <a:gd name="adj1" fmla="val 0"/>
              <a:gd name="adj2" fmla="val 30279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003">
            <a:schemeClr val="dk2"/>
          </a:fillRef>
          <a:effectRef idx="0">
            <a:schemeClr val="accent2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36000" rIns="142240" bIns="72000" numCol="1" spcCol="1270" anchor="ctr" anchorCtr="0">
            <a:noAutofit/>
          </a:bodyPr>
          <a:lstStyle/>
          <a:p>
            <a:pPr marL="396000" lvl="0" algn="ctr" defTabSz="889000">
              <a:spcBef>
                <a:spcPct val="0"/>
              </a:spcBef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3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. РАЗВИТИЕ  ИНФОРМАЦИОННОГО РЕСУРСА ЕАЭС В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СФЕРЕ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ОЕИ  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12901" y="155258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77">
              <a:lnSpc>
                <a:spcPct val="80000"/>
              </a:lnSpc>
              <a:spcBef>
                <a:spcPct val="0"/>
              </a:spcBef>
            </a:pP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АКТУАЛЬНЫЕ ЗАДАЧИ СОГЛАСОВАННОЙ ПОЛИТИКИ ПО ОБЕСПЕЧЕНИЮ </a:t>
            </a:r>
          </a:p>
          <a:p>
            <a:pPr algn="ctr" defTabSz="914377">
              <a:lnSpc>
                <a:spcPct val="80000"/>
              </a:lnSpc>
              <a:spcBef>
                <a:spcPct val="0"/>
              </a:spcBef>
            </a:pP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ЕДИНСТВА </a:t>
            </a:r>
            <a:r>
              <a:rPr lang="ru-RU" altLang="ru-RU" sz="2000" b="1" spc="20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ИЗМЕРЕНИЙ </a:t>
            </a:r>
            <a:r>
              <a:rPr lang="ru-RU" altLang="ru-RU" sz="2000" b="1" spc="20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ЕАЭС</a:t>
            </a:r>
            <a:endParaRPr lang="ru-RU" altLang="ru-RU" sz="2000" b="1" spc="20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256239" y="4723278"/>
            <a:ext cx="2994903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Aft>
                <a:spcPts val="600"/>
              </a:spcAft>
            </a:pPr>
            <a:r>
              <a:rPr lang="ru-RU" sz="1500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Стороны рассматривают предложение </a:t>
            </a:r>
            <a:r>
              <a:rPr lang="ru-RU" sz="1500" i="1" dirty="0" err="1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Росстандарта</a:t>
            </a:r>
            <a:r>
              <a:rPr lang="ru-RU" sz="1500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по </a:t>
            </a:r>
            <a:r>
              <a:rPr lang="ru-RU" sz="1500" i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актуализации </a:t>
            </a:r>
            <a:r>
              <a:rPr lang="ru-RU" sz="1500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атрибутивного </a:t>
            </a:r>
            <a:r>
              <a:rPr lang="ru-RU" sz="1500" i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состава сведений </a:t>
            </a:r>
            <a:r>
              <a:rPr lang="ru-RU" sz="1500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(Порядок </a:t>
            </a:r>
            <a:r>
              <a:rPr lang="ru-RU" sz="1500" i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№ </a:t>
            </a:r>
            <a:r>
              <a:rPr lang="ru-RU" sz="1500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161) </a:t>
            </a:r>
            <a:endParaRPr lang="ru-RU" sz="1500" i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27448" y="1844824"/>
            <a:ext cx="95604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в области обеспечения единства измерений, содержащиеся в информационных </a:t>
            </a:r>
          </a:p>
          <a:p>
            <a:pPr algn="just"/>
            <a:r>
              <a:rPr lang="ru-RU" sz="16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фондах государств – членов ЕАЭС: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7462" y="5968600"/>
            <a:ext cx="1766508" cy="70738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актуализация </a:t>
            </a:r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проекта </a:t>
            </a:r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правил</a:t>
            </a:r>
            <a:endParaRPr lang="ru-RU" sz="1400" i="1" dirty="0">
              <a:solidFill>
                <a:srgbClr val="A5002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423209" y="5968600"/>
            <a:ext cx="2065566" cy="70738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доработка технологических документов ОП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766334" y="5961971"/>
            <a:ext cx="2489906" cy="70738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м</a:t>
            </a:r>
            <a:r>
              <a:rPr lang="ru-RU" sz="1400" i="1" smtClean="0">
                <a:solidFill>
                  <a:srgbClr val="A50021"/>
                </a:solidFill>
                <a:latin typeface="Arial Narrow" panose="020B0606020202030204" pitchFamily="34" charset="0"/>
              </a:rPr>
              <a:t>одернизация </a:t>
            </a:r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и </a:t>
            </a:r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развитие программного обеспечения в интеграционном сегменте </a:t>
            </a:r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ЕЭК</a:t>
            </a:r>
            <a:endParaRPr lang="ru-RU" sz="1400" i="1" dirty="0">
              <a:solidFill>
                <a:srgbClr val="A5002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457481" y="5955500"/>
            <a:ext cx="3615183" cy="70738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создание программного обеспечения </a:t>
            </a:r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КБР для </a:t>
            </a:r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использования в </a:t>
            </a:r>
            <a:r>
              <a:rPr lang="ru-RU" sz="1400" i="1" dirty="0" err="1" smtClean="0">
                <a:solidFill>
                  <a:srgbClr val="A50021"/>
                </a:solidFill>
                <a:latin typeface="Arial Narrow" panose="020B0606020202030204" pitchFamily="34" charset="0"/>
              </a:rPr>
              <a:t>нац.сегментах</a:t>
            </a:r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 </a:t>
            </a:r>
            <a:r>
              <a:rPr lang="ru-RU" sz="1400" i="1" dirty="0">
                <a:solidFill>
                  <a:srgbClr val="A50021"/>
                </a:solidFill>
                <a:latin typeface="Arial Narrow" panose="020B0606020202030204" pitchFamily="34" charset="0"/>
              </a:rPr>
              <a:t>интегрированной </a:t>
            </a:r>
            <a:r>
              <a:rPr lang="ru-RU" sz="1400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системы</a:t>
            </a:r>
            <a:endParaRPr lang="ru-RU" sz="1400" i="1" dirty="0">
              <a:solidFill>
                <a:srgbClr val="A50021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Правая фигурная скобка 35"/>
          <p:cNvSpPr/>
          <p:nvPr/>
        </p:nvSpPr>
        <p:spPr>
          <a:xfrm rot="5400000">
            <a:off x="5871290" y="720159"/>
            <a:ext cx="259488" cy="10105654"/>
          </a:xfrm>
          <a:prstGeom prst="rightBrace">
            <a:avLst>
              <a:gd name="adj1" fmla="val 58297"/>
              <a:gd name="adj2" fmla="val 50000"/>
            </a:avLst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8" rIns="91436" bIns="45718" anchor="ctr"/>
          <a:lstStyle/>
          <a:p>
            <a:pPr algn="ctr" defTabSz="914354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18943" y="5968600"/>
            <a:ext cx="1212431" cy="70738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spc="2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ПЛАНЫ </a:t>
            </a:r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для </a:t>
            </a:r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реализации </a:t>
            </a:r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ОП:</a:t>
            </a:r>
            <a:endParaRPr lang="ru-RU" sz="1400" b="1" spc="2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220522" y="6192502"/>
            <a:ext cx="181767" cy="27931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5555546" y="6143543"/>
            <a:ext cx="144016" cy="27931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8289999" y="6162567"/>
            <a:ext cx="174690" cy="279311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09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733D2D36-4752-48CE-842A-2B4CE0E568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0" r="53795"/>
          <a:stretch/>
        </p:blipFill>
        <p:spPr bwMode="auto">
          <a:xfrm rot="5400000">
            <a:off x="4915028" y="-383364"/>
            <a:ext cx="2362121" cy="1216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9656" y="110019"/>
            <a:ext cx="8712968" cy="57944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ct val="8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СОВЕРШЕНСТВОВАНИЕ  СФЕРЫ  ОБЕСПЕЧЕНИЯ  ЕДИНСТВА  ИЗМЕРЕНИЙ В  ЕАЭС.</a:t>
            </a:r>
            <a:br>
              <a:rPr lang="ru-RU" sz="18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ПИЛОТНЫЙ ПРОЕКТ</a:t>
            </a:r>
            <a:endParaRPr lang="ru-RU" sz="1800" b="1" dirty="0">
              <a:solidFill>
                <a:schemeClr val="bg1"/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75520" y="2641351"/>
            <a:ext cx="8474886" cy="1387105"/>
          </a:xfrm>
          <a:prstGeom prst="roundRect">
            <a:avLst/>
          </a:prstGeom>
          <a:solidFill>
            <a:srgbClr val="F0ECF4"/>
          </a:solidFill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lIns="91436" tIns="45718" rIns="91436" bIns="45718" anchor="ctr"/>
          <a:lstStyle/>
          <a:p>
            <a:pPr marL="1074738" lvl="1" indent="-271463" defTabSz="914354">
              <a:lnSpc>
                <a:spcPts val="1400"/>
              </a:lnSpc>
              <a:spcAft>
                <a:spcPts val="500"/>
              </a:spcAft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изучить национальные требования, устанавливаемые к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средствам измерений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074738" lvl="1" indent="-271463" defTabSz="914354">
              <a:lnSpc>
                <a:spcPts val="1400"/>
              </a:lnSpc>
              <a:spcAft>
                <a:spcPts val="500"/>
              </a:spcAft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выявить отличия в требованиях, установленных в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государствах-членах</a:t>
            </a:r>
            <a:endParaRPr lang="ru-RU" sz="1600" b="1" dirty="0">
              <a:solidFill>
                <a:schemeClr val="accent4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1074738" lvl="1" indent="-271463" defTabSz="914354">
              <a:lnSpc>
                <a:spcPts val="1400"/>
              </a:lnSpc>
              <a:spcAft>
                <a:spcPts val="500"/>
              </a:spcAft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аналогии с подходами МОЗМ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подготовить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предложения по гармонизации метрологических требований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 средствам измерений</a:t>
            </a:r>
          </a:p>
          <a:p>
            <a:pPr marL="1074738" lvl="1" indent="-271463" defTabSz="914354">
              <a:lnSpc>
                <a:spcPts val="1400"/>
              </a:lnSpc>
              <a:spcAft>
                <a:spcPts val="500"/>
              </a:spcAft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рекомендовать государствам-членам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 присоединиться к 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гармонизированным требованиям 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775520" y="940660"/>
            <a:ext cx="7727716" cy="14568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lIns="91436" tIns="45718" rIns="91436" bIns="45718" anchor="ctr"/>
          <a:lstStyle/>
          <a:p>
            <a:pPr algn="r"/>
            <a:r>
              <a:rPr lang="ru-RU" sz="1600" b="1" dirty="0">
                <a:latin typeface="Arial Narrow" panose="020B0606020202030204" pitchFamily="34" charset="0"/>
              </a:rPr>
              <a:t>ПИЛОТНЫЙ ПРОЕКТ ПО ОТРАБОТКЕ МЕХАНИЗМА ДОПУСКА СИ </a:t>
            </a:r>
            <a:endParaRPr lang="ru-RU" sz="1600" b="1" dirty="0" smtClean="0">
              <a:latin typeface="Arial Narrow" panose="020B0606020202030204" pitchFamily="34" charset="0"/>
            </a:endParaRPr>
          </a:p>
          <a:p>
            <a:pPr algn="r"/>
            <a:r>
              <a:rPr lang="ru-RU" sz="1600" b="1" dirty="0" smtClean="0">
                <a:latin typeface="Arial Narrow" panose="020B0606020202030204" pitchFamily="34" charset="0"/>
              </a:rPr>
              <a:t>К ПРИМЕНЕНИЮ В РАМКАХ ЕАЭС  </a:t>
            </a:r>
            <a:r>
              <a:rPr lang="ru-RU" sz="12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(Распоряжение </a:t>
            </a:r>
            <a:r>
              <a:rPr lang="ru-RU" sz="1200" b="1" dirty="0">
                <a:solidFill>
                  <a:srgbClr val="01815F"/>
                </a:solidFill>
                <a:latin typeface="Arial Narrow" panose="020B0606020202030204" pitchFamily="34" charset="0"/>
              </a:rPr>
              <a:t>Коллегии ЕЭК от 11 апреля 2023 № </a:t>
            </a:r>
            <a:r>
              <a:rPr lang="ru-RU" sz="12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43) </a:t>
            </a:r>
            <a:endParaRPr lang="ru-RU" sz="1200" b="1" dirty="0">
              <a:solidFill>
                <a:srgbClr val="01815F"/>
              </a:solidFill>
              <a:latin typeface="Arial Narrow" panose="020B0606020202030204" pitchFamily="34" charset="0"/>
            </a:endParaRPr>
          </a:p>
          <a:p>
            <a:pPr marL="828000" lvl="1" indent="-271463" algn="just" defTabSz="914354">
              <a:lnSpc>
                <a:spcPct val="90000"/>
              </a:lnSpc>
              <a:tabLst>
                <a:tab pos="355600" algn="l"/>
              </a:tabLst>
            </a:pP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Выявлена системная проблема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процедурах утверждения типа </a:t>
            </a: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 измерений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взаимного признания результатов работ по обеспечению единства </a:t>
            </a: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измерений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 </a:t>
            </a:r>
            <a:r>
              <a:rPr lang="ru-RU" sz="1600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различия в метрологических </a:t>
            </a:r>
            <a:r>
              <a:rPr lang="ru-RU" sz="1600" b="1" u="sng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 технических </a:t>
            </a:r>
            <a:r>
              <a:rPr lang="ru-RU" sz="1600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требованиях </a:t>
            </a:r>
            <a:r>
              <a:rPr lang="ru-RU" sz="1600" b="1" u="sng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 средствам </a:t>
            </a:r>
            <a:r>
              <a:rPr lang="ru-RU" sz="1600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измерений в </a:t>
            </a:r>
            <a:r>
              <a:rPr lang="ru-RU" sz="1600" b="1" u="sng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нормативных документах </a:t>
            </a:r>
            <a:r>
              <a:rPr lang="ru-RU" sz="1600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государств-членов</a:t>
            </a:r>
            <a:r>
              <a:rPr lang="ru-RU" sz="1600" b="1" u="sng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ЕАЭС</a:t>
            </a:r>
            <a:endParaRPr lang="ru-RU" sz="1600" b="1" u="sng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0043" y="1221489"/>
            <a:ext cx="1504282" cy="47452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spc="2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ПРОБЛЕМА</a:t>
            </a:r>
            <a:endParaRPr lang="ru-RU" sz="1600" b="1" spc="2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374634" y="133619"/>
            <a:ext cx="9356442" cy="720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914377">
              <a:lnSpc>
                <a:spcPct val="80000"/>
              </a:lnSpc>
              <a:spcBef>
                <a:spcPct val="0"/>
              </a:spcBef>
              <a:defRPr sz="2000" b="1" spc="20">
                <a:solidFill>
                  <a:schemeClr val="tx2"/>
                </a:solidFill>
                <a:latin typeface="Arial Narrow" panose="020B0606020202030204" pitchFamily="34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ПЕРЕХОД К ПРОЦЕДУРЕ ДОПУСКА СРЕДСТВ ИЗМЕРЕНИЙ  К </a:t>
            </a:r>
            <a:r>
              <a:rPr lang="ru-RU" dirty="0" smtClean="0"/>
              <a:t>ПРИМЕНЕНИЮ</a:t>
            </a:r>
            <a:br>
              <a:rPr lang="ru-RU" dirty="0" smtClean="0"/>
            </a:br>
            <a:r>
              <a:rPr lang="ru-RU" dirty="0" smtClean="0"/>
              <a:t>В   ГОСУДАРСТВАХ-ЧЛЕНАХ  </a:t>
            </a:r>
            <a:r>
              <a:rPr lang="ru-RU" dirty="0"/>
              <a:t>БЕЗ  ДОПОЛНИТЕЛЬНЫХ ПРОЦЕДУР ПРИЗНАНИЯ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3432" y="4148821"/>
            <a:ext cx="10979810" cy="2628662"/>
          </a:xfrm>
          <a:prstGeom prst="roundRect">
            <a:avLst>
              <a:gd name="adj" fmla="val 6237"/>
            </a:avLst>
          </a:prstGeom>
          <a:solidFill>
            <a:srgbClr val="FDFFFB"/>
          </a:solidFill>
          <a:ln w="19050">
            <a:solidFill>
              <a:srgbClr val="016F5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latin typeface="Arial Narrow" panose="020B0606020202030204" pitchFamily="34" charset="0"/>
              </a:rPr>
              <a:t>ВНЕСЕНИЕ </a:t>
            </a:r>
            <a:r>
              <a:rPr lang="ru-RU" sz="1600" b="1" dirty="0">
                <a:latin typeface="Arial Narrow" panose="020B0606020202030204" pitchFamily="34" charset="0"/>
              </a:rPr>
              <a:t>ИЗМЕНЕНИЙ </a:t>
            </a:r>
            <a:r>
              <a:rPr lang="ru-RU" sz="1600" b="1" dirty="0" smtClean="0">
                <a:latin typeface="Arial Narrow" panose="020B0606020202030204" pitchFamily="34" charset="0"/>
              </a:rPr>
              <a:t>В ПРАВИЛА ВЗАИМНОГО ПРИЗНАНИЯ В </a:t>
            </a:r>
            <a:r>
              <a:rPr lang="ru-RU" sz="1600" b="1" dirty="0">
                <a:latin typeface="Arial Narrow" panose="020B0606020202030204" pitchFamily="34" charset="0"/>
              </a:rPr>
              <a:t>ЧАСТИ:</a:t>
            </a:r>
          </a:p>
          <a:p>
            <a:pPr algn="r"/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• состава документов для признания (акт испытаний, программа испытаний, копия решения УО об УТ, методика поверки, проект описания типа, эксплуатационные документы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) •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проведение метрологической экспертизы на договорной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основе •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возможность представления документов для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признания в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электронном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виде</a:t>
            </a:r>
          </a:p>
          <a:p>
            <a:pPr algn="r"/>
            <a:endParaRPr lang="ru-RU" sz="1600" dirty="0">
              <a:solidFill>
                <a:srgbClr val="01815F"/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b="1" dirty="0">
                <a:latin typeface="Arial Narrow" panose="020B0606020202030204" pitchFamily="34" charset="0"/>
              </a:rPr>
              <a:t>ВНЕСЕНИЕ ИЗМЕНЕНИЙ </a:t>
            </a:r>
            <a:r>
              <a:rPr lang="ru-RU" sz="1600" b="1" dirty="0" smtClean="0">
                <a:latin typeface="Arial Narrow" panose="020B0606020202030204" pitchFamily="34" charset="0"/>
              </a:rPr>
              <a:t>в ПОРЯДКИ МЕТРОЛОГИЧЕСКИХ РАБОТ В </a:t>
            </a:r>
            <a:r>
              <a:rPr lang="ru-RU" sz="1600" b="1" dirty="0">
                <a:latin typeface="Arial Narrow" panose="020B0606020202030204" pitchFamily="34" charset="0"/>
              </a:rPr>
              <a:t>ЧАСТИ:</a:t>
            </a:r>
          </a:p>
          <a:p>
            <a:pPr algn="r"/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•изменения порядка выдачи сертификата об утверждении типа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СИ •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установления МПИ в каждом государстве-члене в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соответствии с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его национальным законодательством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ОЕИ •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порядок действий и предоставления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документов в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случае продления сертификата УТ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СИ • </a:t>
            </a:r>
            <a:r>
              <a:rPr lang="ru-RU" sz="1600" b="1" dirty="0">
                <a:solidFill>
                  <a:srgbClr val="01815F"/>
                </a:solidFill>
                <a:latin typeface="Arial Narrow" panose="020B0606020202030204" pitchFamily="34" charset="0"/>
              </a:rPr>
              <a:t>внесение в сертификат УТ СИ и свидетельство о поверке отметки о государстве, присоединившемся к </a:t>
            </a:r>
            <a:r>
              <a:rPr lang="ru-RU" sz="1600" b="1" dirty="0" smtClean="0">
                <a:solidFill>
                  <a:srgbClr val="01815F"/>
                </a:solidFill>
                <a:latin typeface="Arial Narrow" panose="020B0606020202030204" pitchFamily="34" charset="0"/>
              </a:rPr>
              <a:t>признанию</a:t>
            </a:r>
            <a:endParaRPr lang="ru-RU" sz="1500" b="1" dirty="0">
              <a:solidFill>
                <a:srgbClr val="013D2D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3"/>
          <p:cNvSpPr txBox="1">
            <a:spLocks/>
          </p:cNvSpPr>
          <p:nvPr/>
        </p:nvSpPr>
        <p:spPr>
          <a:xfrm>
            <a:off x="11820678" y="17793"/>
            <a:ext cx="360040" cy="362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8</a:t>
            </a:r>
            <a:endParaRPr 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46575" y="2746286"/>
            <a:ext cx="1509090" cy="4745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spc="2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ЗАДАЧА</a:t>
            </a:r>
            <a:endParaRPr lang="ru-RU" sz="1600" b="1" spc="2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9802960" y="1102204"/>
            <a:ext cx="2232290" cy="1520976"/>
          </a:xfrm>
          <a:prstGeom prst="wedgeRoundRectCallout">
            <a:avLst>
              <a:gd name="adj1" fmla="val -68718"/>
              <a:gd name="adj2" fmla="val -12415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874968" y="903926"/>
            <a:ext cx="2088274" cy="1670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300"/>
              </a:lnSpc>
              <a:spcAft>
                <a:spcPts val="600"/>
              </a:spcAft>
            </a:pPr>
            <a:endParaRPr lang="ru-RU" sz="1500" b="1" i="1" dirty="0" smtClean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300"/>
              </a:lnSpc>
              <a:spcAft>
                <a:spcPts val="600"/>
              </a:spcAft>
            </a:pPr>
            <a:r>
              <a:rPr lang="ru-RU" sz="1500" b="1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 дает возможности перейти к </a:t>
            </a:r>
            <a:r>
              <a:rPr lang="ru-RU" sz="1500" b="1" i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процедуре допуска средств измерений на общий рынок Союза без </a:t>
            </a:r>
            <a:r>
              <a:rPr lang="ru-RU" sz="1500" b="1" i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дополнительных процедур </a:t>
            </a:r>
            <a:r>
              <a:rPr lang="ru-RU" sz="1500" b="1" i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взаимного признания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0043" y="4017929"/>
            <a:ext cx="1504282" cy="4745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spc="2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РЕШЕНИЕ</a:t>
            </a:r>
            <a:endParaRPr lang="ru-RU" sz="1600" b="1" spc="2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8254" y="5154284"/>
            <a:ext cx="4372759" cy="46239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i="1" dirty="0" smtClean="0">
                <a:solidFill>
                  <a:srgbClr val="A50021"/>
                </a:solidFill>
                <a:latin typeface="Arial Narrow" panose="020B0606020202030204" pitchFamily="34" charset="0"/>
              </a:rPr>
              <a:t>Согласовано членами Рабочей группы по ОЕИ </a:t>
            </a:r>
            <a:endParaRPr lang="ru-RU" sz="1500" b="1" i="1" dirty="0">
              <a:solidFill>
                <a:srgbClr val="A5002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969316" y="2397466"/>
            <a:ext cx="1755987" cy="243885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47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067279" y="6356351"/>
            <a:ext cx="561975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блачко с текстом: прямоугольное 42">
            <a:extLst>
              <a:ext uri="{FF2B5EF4-FFF2-40B4-BE49-F238E27FC236}">
                <a16:creationId xmlns="" xmlns:a16="http://schemas.microsoft.com/office/drawing/2014/main" id="{8CF7ECF6-F6F3-460F-A8E8-B90578BED055}"/>
              </a:ext>
            </a:extLst>
          </p:cNvPr>
          <p:cNvSpPr/>
          <p:nvPr/>
        </p:nvSpPr>
        <p:spPr>
          <a:xfrm>
            <a:off x="5244961" y="4540827"/>
            <a:ext cx="4965834" cy="572685"/>
          </a:xfrm>
          <a:prstGeom prst="wedgeRectCallout">
            <a:avLst>
              <a:gd name="adj1" fmla="val -58260"/>
              <a:gd name="adj2" fmla="val -8712"/>
            </a:avLst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r>
              <a:rPr lang="ru-RU" sz="1600" b="1" dirty="0">
                <a:solidFill>
                  <a:srgbClr val="FF0000"/>
                </a:solidFill>
              </a:rPr>
              <a:t>Метрологическая     </a:t>
            </a:r>
            <a:r>
              <a:rPr lang="ru-RU" sz="1600" b="1" dirty="0" err="1">
                <a:solidFill>
                  <a:srgbClr val="FF0000"/>
                </a:solidFill>
              </a:rPr>
              <a:t>прослеживаемость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</a:p>
          <a:p>
            <a:pPr lvl="0" algn="ctr"/>
            <a:r>
              <a:rPr lang="ru-RU" sz="1400" b="1" dirty="0">
                <a:solidFill>
                  <a:schemeClr val="tx1"/>
                </a:solidFill>
              </a:rPr>
              <a:t>для точных достоверных измерений и взаимного признания</a:t>
            </a: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59495" y="1274766"/>
            <a:ext cx="2016225" cy="1216987"/>
          </a:xfrm>
          <a:prstGeom prst="rect">
            <a:avLst/>
          </a:prstGeom>
          <a:solidFill>
            <a:schemeClr val="tx2">
              <a:alpha val="59000"/>
            </a:schemeClr>
          </a:solidFill>
          <a:scene3d>
            <a:camera prst="orthographicFront"/>
            <a:lightRig rig="threePt" dir="t"/>
          </a:scene3d>
          <a:sp3d prstMaterial="flat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Общий рынок электрической энергии ЕАЭС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Облачко с текстом: прямоугольное 42">
            <a:extLst>
              <a:ext uri="{FF2B5EF4-FFF2-40B4-BE49-F238E27FC236}">
                <a16:creationId xmlns="" xmlns:a16="http://schemas.microsoft.com/office/drawing/2014/main" id="{8CF7ECF6-F6F3-460F-A8E8-B90578BED055}"/>
              </a:ext>
            </a:extLst>
          </p:cNvPr>
          <p:cNvSpPr/>
          <p:nvPr/>
        </p:nvSpPr>
        <p:spPr>
          <a:xfrm>
            <a:off x="3958766" y="1268480"/>
            <a:ext cx="7753858" cy="1966931"/>
          </a:xfrm>
          <a:prstGeom prst="wedgeRectCallout">
            <a:avLst>
              <a:gd name="adj1" fmla="val -54731"/>
              <a:gd name="adj2" fmla="val -19886"/>
            </a:avLst>
          </a:prstGeom>
          <a:solidFill>
            <a:schemeClr val="bg2">
              <a:lumMod val="90000"/>
              <a:alpha val="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/>
            <a:r>
              <a:rPr lang="ru-RU" sz="1500" b="1" dirty="0">
                <a:solidFill>
                  <a:srgbClr val="FF0000"/>
                </a:solidFill>
              </a:rPr>
              <a:t>     </a:t>
            </a:r>
          </a:p>
          <a:p>
            <a:pPr lvl="0"/>
            <a:endParaRPr lang="ru-RU" sz="1500" b="1" dirty="0">
              <a:solidFill>
                <a:srgbClr val="FF0000"/>
              </a:solidFill>
            </a:endParaRPr>
          </a:p>
          <a:p>
            <a:pPr lvl="0"/>
            <a:endParaRPr lang="ru-RU" sz="1500" b="1" dirty="0">
              <a:solidFill>
                <a:srgbClr val="FF0000"/>
              </a:solidFill>
            </a:endParaRPr>
          </a:p>
          <a:p>
            <a:pPr lvl="0"/>
            <a:endParaRPr lang="ru-RU" sz="1600" b="1" dirty="0">
              <a:solidFill>
                <a:srgbClr val="FF0000"/>
              </a:solidFill>
            </a:endParaRPr>
          </a:p>
          <a:p>
            <a:pPr lvl="0"/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П.4.8 Стратегических направлений развития евразийской экономической интеграции</a:t>
            </a:r>
          </a:p>
          <a:p>
            <a:pPr lvl="0"/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 </a:t>
            </a:r>
            <a:r>
              <a:rPr lang="ru-RU" sz="14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Установление </a:t>
            </a:r>
            <a:r>
              <a:rPr lang="ru-RU" sz="1400" b="1" dirty="0">
                <a:solidFill>
                  <a:srgbClr val="333333"/>
                </a:solidFill>
                <a:latin typeface="Arial Narrow" panose="020B0606020202030204" pitchFamily="34" charset="0"/>
              </a:rPr>
              <a:t>единых принципов метрологического обеспечения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 при формировании общих рынков энергетических ресурсов Союза на основе унификации (гармонизации) метрологических требований к измерениям количества и параметров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качества.</a:t>
            </a:r>
          </a:p>
          <a:p>
            <a:pPr lvl="0"/>
            <a:r>
              <a:rPr lang="ru-RU" sz="1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Мероприятие 4.8.1</a:t>
            </a:r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. У</a:t>
            </a:r>
            <a:r>
              <a:rPr lang="ru-RU" sz="1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становление требований </a:t>
            </a:r>
            <a:r>
              <a:rPr lang="ru-RU" sz="1400" dirty="0">
                <a:solidFill>
                  <a:srgbClr val="FF0000"/>
                </a:solidFill>
                <a:latin typeface="Arial Narrow" panose="020B0606020202030204" pitchFamily="34" charset="0"/>
              </a:rPr>
              <a:t>к показателям электрической энергии при осуществлении торговли электрической энергией на общем электроэнергетическом рынке Союза на межгосударственных сечениях на государственных границах государств-членов</a:t>
            </a:r>
          </a:p>
          <a:p>
            <a:pPr lvl="0"/>
            <a:r>
              <a:rPr lang="ru-RU" sz="1000" i="1" dirty="0">
                <a:solidFill>
                  <a:srgbClr val="333333"/>
                </a:solidFill>
                <a:latin typeface="Arial Narrow" panose="020B0606020202030204" pitchFamily="34" charset="0"/>
              </a:rPr>
              <a:t>Распоряжение Совета Евразийской экономической комиссии от 05.04.2021 №4 (ред. от 12.09.2025) «О плане мероприятий по реализации Стратегических направлений развития евразийской экономической интеграции до 2025 года».</a:t>
            </a:r>
            <a:endParaRPr lang="ru-RU" sz="1000" b="1" i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0"/>
            <a:r>
              <a:rPr lang="ru-RU" sz="1600" b="1" dirty="0">
                <a:solidFill>
                  <a:srgbClr val="FF0000"/>
                </a:solidFill>
              </a:rPr>
              <a:t>    </a:t>
            </a:r>
          </a:p>
          <a:p>
            <a:pPr lvl="0"/>
            <a:endParaRPr lang="ru-RU" sz="1400" b="1" dirty="0">
              <a:solidFill>
                <a:srgbClr val="FF0000"/>
              </a:solidFill>
            </a:endParaRPr>
          </a:p>
          <a:p>
            <a:pPr lvl="0"/>
            <a:endParaRPr lang="ru-RU" sz="1400" b="1" dirty="0">
              <a:solidFill>
                <a:srgbClr val="FF0000"/>
              </a:solidFill>
            </a:endParaRPr>
          </a:p>
          <a:p>
            <a:pPr lvl="0"/>
            <a:endParaRPr lang="ru-RU" sz="1400" b="1" dirty="0">
              <a:solidFill>
                <a:srgbClr val="FF0000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80373" y="3219117"/>
            <a:ext cx="1995347" cy="1247899"/>
          </a:xfrm>
          <a:prstGeom prst="rect">
            <a:avLst/>
          </a:prstGeom>
          <a:solidFill>
            <a:schemeClr val="tx2">
              <a:alpha val="59000"/>
            </a:schemeClr>
          </a:solidFill>
          <a:scene3d>
            <a:camera prst="orthographicFront"/>
            <a:lightRig rig="threePt" dir="t"/>
          </a:scene3d>
          <a:sp3d prstMaterial="flat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Общие рынки нефти и нефтепродуктов ЕАЭС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Облачко с текстом: прямоугольное 42">
            <a:extLst>
              <a:ext uri="{FF2B5EF4-FFF2-40B4-BE49-F238E27FC236}">
                <a16:creationId xmlns="" xmlns:a16="http://schemas.microsoft.com/office/drawing/2014/main" id="{8CF7ECF6-F6F3-460F-A8E8-B90578BED055}"/>
              </a:ext>
            </a:extLst>
          </p:cNvPr>
          <p:cNvSpPr/>
          <p:nvPr/>
        </p:nvSpPr>
        <p:spPr>
          <a:xfrm>
            <a:off x="5342700" y="4067697"/>
            <a:ext cx="5225480" cy="506268"/>
          </a:xfrm>
          <a:prstGeom prst="wedgeRectCallout">
            <a:avLst>
              <a:gd name="adj1" fmla="val -50306"/>
              <a:gd name="adj2" fmla="val 3603"/>
            </a:avLst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ОЕИ </a:t>
            </a:r>
            <a:r>
              <a:rPr lang="ru-RU" sz="2400" b="1" dirty="0">
                <a:solidFill>
                  <a:schemeClr val="tx1"/>
                </a:solidFill>
              </a:rPr>
              <a:t>для целей торговли</a:t>
            </a: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117" y="3312842"/>
            <a:ext cx="5540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711624" y="93729"/>
            <a:ext cx="7956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9613B"/>
                </a:solidFill>
                <a:latin typeface="Arial Narrow" panose="020B0606020202030204" pitchFamily="34" charset="0"/>
                <a:cs typeface="Arial" pitchFamily="34" charset="0"/>
              </a:rPr>
              <a:t>ОБЕСПЕЧЕНИЕ ЕДИНСТВА ИЗМЕРЕНИЙ – </a:t>
            </a:r>
          </a:p>
          <a:p>
            <a:pPr algn="ctr"/>
            <a:r>
              <a:rPr lang="ru-RU" sz="2000" b="1" dirty="0" smtClean="0">
                <a:solidFill>
                  <a:srgbClr val="69613B"/>
                </a:solidFill>
                <a:latin typeface="Arial Narrow" panose="020B0606020202030204" pitchFamily="34" charset="0"/>
                <a:cs typeface="Arial" pitchFamily="34" charset="0"/>
              </a:rPr>
              <a:t>ДЛЯ ЦЕЛЕЙ ТОРГОВЛИ НА ОБЩИХ РЫНКАХ ЭНЕРГОРЕСУРСОВ СОЮЗА</a:t>
            </a:r>
            <a:endParaRPr lang="ru-RU" sz="2000" b="1" dirty="0">
              <a:solidFill>
                <a:srgbClr val="69613B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7" name="Облачко с текстом: прямоугольное 42">
            <a:extLst>
              <a:ext uri="{FF2B5EF4-FFF2-40B4-BE49-F238E27FC236}">
                <a16:creationId xmlns="" xmlns:a16="http://schemas.microsoft.com/office/drawing/2014/main" id="{8CF7ECF6-F6F3-460F-A8E8-B90578BED055}"/>
              </a:ext>
            </a:extLst>
          </p:cNvPr>
          <p:cNvSpPr/>
          <p:nvPr/>
        </p:nvSpPr>
        <p:spPr>
          <a:xfrm>
            <a:off x="3944093" y="3318720"/>
            <a:ext cx="7768531" cy="1794792"/>
          </a:xfrm>
          <a:prstGeom prst="wedgeRectCallout">
            <a:avLst>
              <a:gd name="adj1" fmla="val -54293"/>
              <a:gd name="adj2" fmla="val -18235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just"/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Программа формирования общих рынков нефти и нефтепродуктов ЕАЭС, п.15</a:t>
            </a:r>
          </a:p>
          <a:p>
            <a:pPr algn="just"/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15. Унификация норм, стандартов на нефть и нефтепродукты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и нормативно-технических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документов,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регламентирующих функционирование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систем транспортировки нефти и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нефтепродуктов, а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также выработка рекомендаций по обеспечению точности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измерений количества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и контроля качества нефти и нефтепродуктов с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учетом мировых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практик, по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 реализации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метрологического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обеспечения измерений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в рамках национальных систем стандартизации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государств-членов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и по гармонизации метрологических требований к измерениям</a:t>
            </a:r>
          </a:p>
          <a:p>
            <a:pPr algn="just"/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количества и параметров качества нефти и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нефтепродуктов осуществляется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в соответствии с разделом X Договора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.   (</a:t>
            </a:r>
            <a:r>
              <a:rPr lang="ru-RU" sz="1000" i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Решение Высшего Евразийского экономического совета от 6.12.2018 № 23)</a:t>
            </a:r>
            <a:endParaRPr lang="ru-RU" sz="10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/>
            <a:endParaRPr lang="ru-RU" sz="10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18" r="11053"/>
          <a:stretch/>
        </p:blipFill>
        <p:spPr>
          <a:xfrm>
            <a:off x="459758" y="2401714"/>
            <a:ext cx="1099737" cy="1003523"/>
          </a:xfrm>
          <a:prstGeom prst="rect">
            <a:avLst/>
          </a:prstGeom>
        </p:spPr>
      </p:pic>
      <p:sp>
        <p:nvSpPr>
          <p:cNvPr id="26" name="Номер слайда 1"/>
          <p:cNvSpPr txBox="1">
            <a:spLocks/>
          </p:cNvSpPr>
          <p:nvPr/>
        </p:nvSpPr>
        <p:spPr>
          <a:xfrm>
            <a:off x="9120336" y="258105"/>
            <a:ext cx="2808312" cy="362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ru-RU" dirty="0" smtClean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627310" y="5196886"/>
            <a:ext cx="1995347" cy="1247899"/>
          </a:xfrm>
          <a:prstGeom prst="rect">
            <a:avLst/>
          </a:prstGeom>
          <a:solidFill>
            <a:schemeClr val="tx2">
              <a:alpha val="59000"/>
            </a:schemeClr>
          </a:solidFill>
          <a:scene3d>
            <a:camera prst="orthographicFront"/>
            <a:lightRig rig="threePt" dir="t"/>
          </a:scene3d>
          <a:sp3d prstMaterial="flat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Общий рынок газа ЕАЭС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Облачко с текстом: прямоугольное 42">
            <a:extLst>
              <a:ext uri="{FF2B5EF4-FFF2-40B4-BE49-F238E27FC236}">
                <a16:creationId xmlns="" xmlns:a16="http://schemas.microsoft.com/office/drawing/2014/main" id="{8CF7ECF6-F6F3-460F-A8E8-B90578BED055}"/>
              </a:ext>
            </a:extLst>
          </p:cNvPr>
          <p:cNvSpPr/>
          <p:nvPr/>
        </p:nvSpPr>
        <p:spPr>
          <a:xfrm>
            <a:off x="3944093" y="5205138"/>
            <a:ext cx="7768530" cy="1247964"/>
          </a:xfrm>
          <a:prstGeom prst="wedgeRectCallout">
            <a:avLst>
              <a:gd name="adj1" fmla="val -54293"/>
              <a:gd name="adj2" fmla="val -18235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just"/>
            <a:r>
              <a:rPr lang="ru-RU" sz="1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Программа формирования общего рынка газа ЕАЭС, п.38</a:t>
            </a:r>
          </a:p>
          <a:p>
            <a:pPr algn="just"/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38. </a:t>
            </a:r>
            <a:r>
              <a:rPr lang="ru-RU" sz="1400" dirty="0" smtClean="0">
                <a:solidFill>
                  <a:srgbClr val="444444"/>
                </a:solidFill>
                <a:latin typeface="Arial Narrow" panose="020B0606020202030204" pitchFamily="34" charset="0"/>
              </a:rPr>
              <a:t>Унификация </a:t>
            </a:r>
            <a:r>
              <a:rPr lang="ru-RU" sz="1400" dirty="0">
                <a:solidFill>
                  <a:srgbClr val="444444"/>
                </a:solidFill>
                <a:latin typeface="Arial Narrow" panose="020B0606020202030204" pitchFamily="34" charset="0"/>
              </a:rPr>
              <a:t>норм и стандартов на газ и нормативно-технических документов, регламентирующих функционирование газотранспортных систем (включая разработку и принятие соответствующих технических регламентов Союза), 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rgbClr val="333333"/>
                </a:solidFill>
                <a:latin typeface="Arial Narrow" panose="020B0606020202030204" pitchFamily="34" charset="0"/>
              </a:rPr>
              <a:t>соответствии с разделом X Договора</a:t>
            </a:r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.  </a:t>
            </a:r>
          </a:p>
          <a:p>
            <a:pPr algn="just"/>
            <a:r>
              <a:rPr lang="ru-RU" sz="14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 (</a:t>
            </a:r>
            <a:r>
              <a:rPr lang="ru-RU" sz="1000" i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Решение Высшего Евразийского экономического совета от 6.12.2018 № 18)</a:t>
            </a:r>
            <a:endParaRPr lang="ru-RU" sz="10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/>
            <a:endParaRPr lang="ru-RU" sz="1000" b="1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  <a:p>
            <a:pPr lvl="0" algn="ctr"/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02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52231</TotalTime>
  <Words>1589</Words>
  <Application>Microsoft Office PowerPoint</Application>
  <PresentationFormat>Широкоэкранный</PresentationFormat>
  <Paragraphs>271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Aharoni</vt:lpstr>
      <vt:lpstr>Arial</vt:lpstr>
      <vt:lpstr>Arial Narrow</vt:lpstr>
      <vt:lpstr>Calibri</vt:lpstr>
      <vt:lpstr>Candara</vt:lpstr>
      <vt:lpstr>Times</vt:lpstr>
      <vt:lpstr>Times New Roman</vt:lpstr>
      <vt:lpstr>Wingdings</vt:lpstr>
      <vt:lpstr>17_Тема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 ИНФОРМАЦИОННОГО РЕСУРСА ЕАЭС  В СФЕРЕ ОБЕСПЕЧЕНИЯ ЕДИНСТВА ИЗМЕРЕНИЙ</vt:lpstr>
      <vt:lpstr>СОВЕРШЕНСТВОВАНИЕ  СФЕРЫ  ОБЕСПЕЧЕНИЯ  ЕДИНСТВА  ИЗМЕРЕНИЙ В  ЕАЭС. ПИЛОТНЫЙ ПРОЕКТ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Исмадиева Батима Амангельдиновна</dc:creator>
  <cp:lastModifiedBy>Разикова Нина Владимировна</cp:lastModifiedBy>
  <cp:revision>2484</cp:revision>
  <cp:lastPrinted>2026-03-27T11:11:01Z</cp:lastPrinted>
  <dcterms:created xsi:type="dcterms:W3CDTF">2019-02-15T05:54:00Z</dcterms:created>
  <dcterms:modified xsi:type="dcterms:W3CDTF">2026-03-30T09:05:55Z</dcterms:modified>
</cp:coreProperties>
</file>