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322" r:id="rId3"/>
    <p:sldId id="335" r:id="rId4"/>
    <p:sldId id="327" r:id="rId5"/>
    <p:sldId id="332" r:id="rId6"/>
    <p:sldId id="328" r:id="rId7"/>
    <p:sldId id="329" r:id="rId8"/>
    <p:sldId id="325" r:id="rId9"/>
    <p:sldId id="287" r:id="rId10"/>
  </p:sldIdLst>
  <p:sldSz cx="9144000" cy="5143500" type="screen16x9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CCFFFF"/>
    <a:srgbClr val="FFFFCC"/>
    <a:srgbClr val="FFFF99"/>
    <a:srgbClr val="F2E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57" d="100"/>
          <a:sy n="157" d="100"/>
        </p:scale>
        <p:origin x="-29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86089971484649"/>
          <c:y val="8.4500276432131075E-4"/>
          <c:w val="0.71992753120023711"/>
          <c:h val="0.939108815671962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Лист1!$B$1:$B$14</c:f>
              <c:strCache>
                <c:ptCount val="1"/>
                <c:pt idx="0">
                  <c:v>инженеры врачи-специалисты разработчики ПО экономисты учителя медицинские сестры фармацевты фельдшеры тестировщики ПО монтажники оборудования электромеханики и электромонтеры станочники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68F-4596-81E0-B2FDDDCD91E4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68F-4596-81E0-B2FDDDCD91E4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68F-4596-81E0-B2FDDDCD91E4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68F-4596-81E0-B2FDDDCD91E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68F-4596-81E0-B2FDDDCD91E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68F-4596-81E0-B2FDDDCD91E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68F-4596-81E0-B2FDDDCD91E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68F-4596-81E0-B2FDDDCD91E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68F-4596-81E0-B2FDDDCD91E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B68F-4596-81E0-B2FDDDCD91E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B68F-4596-81E0-B2FDDDCD91E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B68F-4596-81E0-B2FDDDCD91E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B68F-4596-81E0-B2FDDDCD91E4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B68F-4596-81E0-B2FDDDCD91E4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B68F-4596-81E0-B2FDDDCD91E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B68F-4596-81E0-B2FDDDCD91E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B68F-4596-81E0-B2FDDDCD91E4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B68F-4596-81E0-B2FDDDCD91E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B68F-4596-81E0-B2FDDDCD91E4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B68F-4596-81E0-B2FDDDCD91E4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B68F-4596-81E0-B2FDDDCD91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Лист1!$B$1:$B$14</c:f>
              <c:strCache>
                <c:ptCount val="14"/>
                <c:pt idx="0">
                  <c:v>инженеры</c:v>
                </c:pt>
                <c:pt idx="1">
                  <c:v>врачи-специалисты</c:v>
                </c:pt>
                <c:pt idx="2">
                  <c:v>разработчики ПО</c:v>
                </c:pt>
                <c:pt idx="3">
                  <c:v>экономисты</c:v>
                </c:pt>
                <c:pt idx="4">
                  <c:v>учителя</c:v>
                </c:pt>
                <c:pt idx="6">
                  <c:v>медицинские сестры</c:v>
                </c:pt>
                <c:pt idx="7">
                  <c:v>фармацевты</c:v>
                </c:pt>
                <c:pt idx="8">
                  <c:v>фельдшеры</c:v>
                </c:pt>
                <c:pt idx="9">
                  <c:v>тестировщики ПО</c:v>
                </c:pt>
                <c:pt idx="11">
                  <c:v>монтажники оборудования</c:v>
                </c:pt>
                <c:pt idx="12">
                  <c:v>электромеханики и электромонтеры</c:v>
                </c:pt>
                <c:pt idx="13">
                  <c:v>станочники </c:v>
                </c:pt>
              </c:strCache>
            </c:strRef>
          </c:cat>
          <c:val>
            <c:numRef>
              <c:f>Лист1!$D$1:$D$14</c:f>
              <c:numCache>
                <c:formatCode>0.0%</c:formatCode>
                <c:ptCount val="14"/>
                <c:pt idx="0">
                  <c:v>0.14699999999999999</c:v>
                </c:pt>
                <c:pt idx="1">
                  <c:v>8.8999999999999996E-2</c:v>
                </c:pt>
                <c:pt idx="2">
                  <c:v>6.5000000000000002E-2</c:v>
                </c:pt>
                <c:pt idx="3">
                  <c:v>5.8000000000000003E-2</c:v>
                </c:pt>
                <c:pt idx="4">
                  <c:v>0.05</c:v>
                </c:pt>
                <c:pt idx="6">
                  <c:v>0.23699999999999999</c:v>
                </c:pt>
                <c:pt idx="7">
                  <c:v>0.185</c:v>
                </c:pt>
                <c:pt idx="8">
                  <c:v>9.1999999999999998E-2</c:v>
                </c:pt>
                <c:pt idx="9">
                  <c:v>3.7999999999999999E-2</c:v>
                </c:pt>
                <c:pt idx="11">
                  <c:v>0.16400000000000001</c:v>
                </c:pt>
                <c:pt idx="12">
                  <c:v>0.151</c:v>
                </c:pt>
                <c:pt idx="13">
                  <c:v>0.123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B68F-4596-81E0-B2FDDDCD9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65850368"/>
        <c:axId val="57954240"/>
      </c:barChart>
      <c:catAx>
        <c:axId val="658503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 kern="9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57954240"/>
        <c:crosses val="autoZero"/>
        <c:auto val="1"/>
        <c:lblAlgn val="ctr"/>
        <c:lblOffset val="100"/>
        <c:noMultiLvlLbl val="0"/>
      </c:catAx>
      <c:valAx>
        <c:axId val="57954240"/>
        <c:scaling>
          <c:orientation val="minMax"/>
          <c:max val="0.5"/>
        </c:scaling>
        <c:delete val="0"/>
        <c:axPos val="b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solidFill>
                  <a:schemeClr val="bg1"/>
                </a:solidFill>
              </a:defRPr>
            </a:pPr>
            <a:endParaRPr lang="ru-RU"/>
          </a:p>
        </c:txPr>
        <c:crossAx val="65850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4CFBB-7FEE-46AE-A8A8-0EDB634BA3EB}" type="doc">
      <dgm:prSet loTypeId="urn:microsoft.com/office/officeart/2005/8/layout/hierarchy3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306EC39-3AC4-43F3-A021-19EB5A701293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ТЕСТИРОВАНИЕ</a:t>
          </a:r>
        </a:p>
        <a:p>
          <a:r>
            <a: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Диагностическая и профилактическая функция</a:t>
          </a:r>
          <a:endParaRPr lang="ru-RU" sz="1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EF90554-7200-4132-B5A3-2F9F6C31D166}" type="parTrans" cxnId="{FBBD7E36-C870-4BF4-B591-EE4058EB69B9}">
      <dgm:prSet/>
      <dgm:spPr/>
      <dgm:t>
        <a:bodyPr/>
        <a:lstStyle/>
        <a:p>
          <a:endParaRPr lang="ru-RU"/>
        </a:p>
      </dgm:t>
    </dgm:pt>
    <dgm:pt modelId="{931E3A6D-7575-4F33-9AF3-F6F3BC29E312}" type="sibTrans" cxnId="{FBBD7E36-C870-4BF4-B591-EE4058EB69B9}">
      <dgm:prSet/>
      <dgm:spPr/>
      <dgm:t>
        <a:bodyPr/>
        <a:lstStyle/>
        <a:p>
          <a:endParaRPr lang="ru-RU"/>
        </a:p>
      </dgm:t>
    </dgm:pt>
    <dgm:pt modelId="{1D53EBA0-FC2B-41B8-B263-503B0C831CA5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marL="0" indent="4572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ПРОФОРИЕНТАЦИЯ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E16F5112-D9B5-4092-B527-A4F9F5124D70}" type="parTrans" cxnId="{BC3A840B-3B57-49CD-8270-BD43E38B01A8}">
      <dgm:prSet/>
      <dgm:spPr>
        <a:ln w="571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4087FE6D-3AC6-4DA4-B904-1A1DB8427011}" type="sibTrans" cxnId="{BC3A840B-3B57-49CD-8270-BD43E38B01A8}">
      <dgm:prSet/>
      <dgm:spPr/>
      <dgm:t>
        <a:bodyPr/>
        <a:lstStyle/>
        <a:p>
          <a:endParaRPr lang="ru-RU"/>
        </a:p>
      </dgm:t>
    </dgm:pt>
    <dgm:pt modelId="{5BF6F79F-F399-479D-8E37-33CEE6F589EC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indent="4572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ПРОФОТБОР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CA13B5E1-2123-4456-806B-71D0BA54233C}" type="parTrans" cxnId="{ADA40CDE-3109-4031-BB36-7E3022ACE982}">
      <dgm:prSet/>
      <dgm:spPr>
        <a:ln w="571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E921CF4F-D25C-4745-B608-27ED6077E89D}" type="sibTrans" cxnId="{ADA40CDE-3109-4031-BB36-7E3022ACE982}">
      <dgm:prSet/>
      <dgm:spPr/>
      <dgm:t>
        <a:bodyPr/>
        <a:lstStyle/>
        <a:p>
          <a:endParaRPr lang="ru-RU"/>
        </a:p>
      </dgm:t>
    </dgm:pt>
    <dgm:pt modelId="{A15F306A-6921-441C-93F8-69031F45C8A1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ПРОФЕССИОГРАММЫ</a:t>
          </a:r>
          <a:endParaRPr lang="ru-RU" sz="18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gm:t>
    </dgm:pt>
    <dgm:pt modelId="{5F678DA0-59DE-42F9-B770-ED089B59E804}" type="parTrans" cxnId="{4D3B3D50-BEF0-40EA-BB3D-77CFF8D72932}">
      <dgm:prSet/>
      <dgm:spPr/>
      <dgm:t>
        <a:bodyPr/>
        <a:lstStyle/>
        <a:p>
          <a:endParaRPr lang="ru-RU"/>
        </a:p>
      </dgm:t>
    </dgm:pt>
    <dgm:pt modelId="{2337425D-F878-4CD1-8EB6-D75A6EF8103B}" type="sibTrans" cxnId="{4D3B3D50-BEF0-40EA-BB3D-77CFF8D72932}">
      <dgm:prSet/>
      <dgm:spPr/>
      <dgm:t>
        <a:bodyPr/>
        <a:lstStyle/>
        <a:p>
          <a:endParaRPr lang="ru-RU"/>
        </a:p>
      </dgm:t>
    </dgm:pt>
    <dgm:pt modelId="{A182FA65-0528-46C9-BAF0-C69544E834E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indent="3600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ОПИСАНИЕ ПРОФЕССИИ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CD448DAE-583E-47B9-9232-9DFBE8CCEB77}" type="parTrans" cxnId="{DDBDD7D6-AC5A-44B6-B30A-8E73E017C479}">
      <dgm:prSet/>
      <dgm:spPr>
        <a:ln w="571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D50425A1-1C4F-4CA3-9F6C-2610DAA8E8DA}" type="sibTrans" cxnId="{DDBDD7D6-AC5A-44B6-B30A-8E73E017C479}">
      <dgm:prSet/>
      <dgm:spPr/>
      <dgm:t>
        <a:bodyPr/>
        <a:lstStyle/>
        <a:p>
          <a:endParaRPr lang="ru-RU"/>
        </a:p>
      </dgm:t>
    </dgm:pt>
    <dgm:pt modelId="{6054BAC8-4505-4D57-8839-2D60D394EEB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indent="3600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ТРЕБОВАНИЯ К РАБОТНИКУ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EFEE639E-C30B-4D28-AD3D-6D9FB0DD230F}" type="parTrans" cxnId="{B12C0668-7D9A-4D31-BC92-DF9F5D1545CC}">
      <dgm:prSet/>
      <dgm:spPr>
        <a:ln w="571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912B1561-44F3-4D3E-9CF7-EC06B67ABC3E}" type="sibTrans" cxnId="{B12C0668-7D9A-4D31-BC92-DF9F5D1545CC}">
      <dgm:prSet/>
      <dgm:spPr/>
      <dgm:t>
        <a:bodyPr/>
        <a:lstStyle/>
        <a:p>
          <a:endParaRPr lang="ru-RU"/>
        </a:p>
      </dgm:t>
    </dgm:pt>
    <dgm:pt modelId="{433F9B2E-D77D-4C5B-9C09-60B9E8257E95}">
      <dgm:prSet custT="1"/>
      <dgm:spPr>
        <a:solidFill>
          <a:schemeClr val="accent6">
            <a:lumMod val="20000"/>
            <a:lumOff val="80000"/>
            <a:alpha val="9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indent="4572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КОМПЛЕКСНОЕ</a:t>
          </a:r>
        </a:p>
        <a:p>
          <a:pPr indent="4572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 ТЕСТИРОВАНИЕ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B8643CDC-E632-446B-8123-F3256AEE1D79}" type="parTrans" cxnId="{54FBFDA2-D06A-4D84-ADE4-A3C2198E664F}">
      <dgm:prSet/>
      <dgm:spPr>
        <a:ln w="5715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endParaRPr lang="ru-RU"/>
        </a:p>
      </dgm:t>
    </dgm:pt>
    <dgm:pt modelId="{A8ADFF6A-15F8-48A1-B392-19905A7916B6}" type="sibTrans" cxnId="{54FBFDA2-D06A-4D84-ADE4-A3C2198E664F}">
      <dgm:prSet/>
      <dgm:spPr/>
      <dgm:t>
        <a:bodyPr/>
        <a:lstStyle/>
        <a:p>
          <a:endParaRPr lang="ru-RU"/>
        </a:p>
      </dgm:t>
    </dgm:pt>
    <dgm:pt modelId="{DD57E1C2-4901-411B-8205-83B646F8A867}">
      <dgm:prSet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indent="0" algn="ctr"/>
          <a:r>
            <a:rPr lang="ru-RU" sz="1400" b="1" dirty="0" smtClean="0">
              <a:latin typeface="Arial" pitchFamily="34" charset="0"/>
              <a:cs typeface="Arial" pitchFamily="34" charset="0"/>
            </a:rPr>
            <a:t>ОБРАЗОВАТЕЛЬНЫЕ ТРАЕКТОРИИ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D28817C1-92E4-4458-8EB1-E5B4E2D4861E}" type="parTrans" cxnId="{0B82DED5-04AD-420D-8DC4-D29510E861E3}">
      <dgm:prSet/>
      <dgm:spPr>
        <a:ln w="571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3FF8754F-32D2-4781-8767-33EE52EFC27F}" type="sibTrans" cxnId="{0B82DED5-04AD-420D-8DC4-D29510E861E3}">
      <dgm:prSet/>
      <dgm:spPr/>
      <dgm:t>
        <a:bodyPr/>
        <a:lstStyle/>
        <a:p>
          <a:endParaRPr lang="ru-RU"/>
        </a:p>
      </dgm:t>
    </dgm:pt>
    <dgm:pt modelId="{E0C7B996-281D-46A9-91DD-6968D42D64B7}">
      <dgm:prSet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indent="360000" algn="l"/>
          <a:r>
            <a:rPr lang="ru-RU" sz="1400" b="1" dirty="0" smtClean="0">
              <a:latin typeface="Arial" pitchFamily="34" charset="0"/>
              <a:cs typeface="Arial" pitchFamily="34" charset="0"/>
            </a:rPr>
            <a:t>КАРЬЕРНЫЙ РОСТ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556227C9-61D1-4E42-998E-112B169CD68C}" type="parTrans" cxnId="{8C66B9D4-6FF8-4C64-8EDD-8D67E12FEF88}">
      <dgm:prSet/>
      <dgm:spPr>
        <a:solidFill>
          <a:schemeClr val="accent3">
            <a:lumMod val="75000"/>
          </a:schemeClr>
        </a:solidFill>
        <a:ln w="57150"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840A5B56-377F-4000-B501-829A3C231E28}" type="sibTrans" cxnId="{8C66B9D4-6FF8-4C64-8EDD-8D67E12FEF88}">
      <dgm:prSet/>
      <dgm:spPr/>
      <dgm:t>
        <a:bodyPr/>
        <a:lstStyle/>
        <a:p>
          <a:endParaRPr lang="ru-RU"/>
        </a:p>
      </dgm:t>
    </dgm:pt>
    <dgm:pt modelId="{820A1D9E-D140-455B-B377-A64D4164E8BD}" type="pres">
      <dgm:prSet presAssocID="{5764CFBB-7FEE-46AE-A8A8-0EDB634BA3E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0F0366D-F763-49A0-A0B4-8062B79A2318}" type="pres">
      <dgm:prSet presAssocID="{7306EC39-3AC4-43F3-A021-19EB5A701293}" presName="root" presStyleCnt="0"/>
      <dgm:spPr/>
    </dgm:pt>
    <dgm:pt modelId="{051026C2-4FCB-41C5-B057-2EFB66F9566F}" type="pres">
      <dgm:prSet presAssocID="{7306EC39-3AC4-43F3-A021-19EB5A701293}" presName="rootComposite" presStyleCnt="0"/>
      <dgm:spPr/>
    </dgm:pt>
    <dgm:pt modelId="{67E953B7-7295-4D3A-A1B9-B2BD95D8EDDA}" type="pres">
      <dgm:prSet presAssocID="{7306EC39-3AC4-43F3-A021-19EB5A701293}" presName="rootText" presStyleLbl="node1" presStyleIdx="0" presStyleCnt="2" custScaleX="212869" custScaleY="120195"/>
      <dgm:spPr/>
      <dgm:t>
        <a:bodyPr/>
        <a:lstStyle/>
        <a:p>
          <a:endParaRPr lang="ru-RU"/>
        </a:p>
      </dgm:t>
    </dgm:pt>
    <dgm:pt modelId="{358C4EB2-7573-4CD6-8507-3A60DFE8D263}" type="pres">
      <dgm:prSet presAssocID="{7306EC39-3AC4-43F3-A021-19EB5A701293}" presName="rootConnector" presStyleLbl="node1" presStyleIdx="0" presStyleCnt="2"/>
      <dgm:spPr/>
      <dgm:t>
        <a:bodyPr/>
        <a:lstStyle/>
        <a:p>
          <a:endParaRPr lang="ru-RU"/>
        </a:p>
      </dgm:t>
    </dgm:pt>
    <dgm:pt modelId="{D09DA32F-EF98-4A66-AC09-D4A3D0BA34B4}" type="pres">
      <dgm:prSet presAssocID="{7306EC39-3AC4-43F3-A021-19EB5A701293}" presName="childShape" presStyleCnt="0"/>
      <dgm:spPr/>
    </dgm:pt>
    <dgm:pt modelId="{DFEFE05C-BCE2-4FDF-AC42-89F7C1ADF4AC}" type="pres">
      <dgm:prSet presAssocID="{E16F5112-D9B5-4092-B527-A4F9F5124D70}" presName="Name13" presStyleLbl="parChTrans1D2" presStyleIdx="0" presStyleCnt="7"/>
      <dgm:spPr/>
      <dgm:t>
        <a:bodyPr/>
        <a:lstStyle/>
        <a:p>
          <a:endParaRPr lang="ru-RU"/>
        </a:p>
      </dgm:t>
    </dgm:pt>
    <dgm:pt modelId="{08D7E212-0288-4557-8EA6-1DE826B763C3}" type="pres">
      <dgm:prSet presAssocID="{1D53EBA0-FC2B-41B8-B263-503B0C831CA5}" presName="childText" presStyleLbl="bgAcc1" presStyleIdx="0" presStyleCnt="7" custScaleX="190263" custScaleY="69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E2C9F-2FD2-4C8D-9CFB-B878192E66EE}" type="pres">
      <dgm:prSet presAssocID="{CA13B5E1-2123-4456-806B-71D0BA54233C}" presName="Name13" presStyleLbl="parChTrans1D2" presStyleIdx="1" presStyleCnt="7"/>
      <dgm:spPr/>
      <dgm:t>
        <a:bodyPr/>
        <a:lstStyle/>
        <a:p>
          <a:endParaRPr lang="ru-RU"/>
        </a:p>
      </dgm:t>
    </dgm:pt>
    <dgm:pt modelId="{41F54660-2FED-4A91-92FC-E424B29ADFC7}" type="pres">
      <dgm:prSet presAssocID="{5BF6F79F-F399-479D-8E37-33CEE6F589EC}" presName="childText" presStyleLbl="bgAcc1" presStyleIdx="1" presStyleCnt="7" custScaleX="187185" custScaleY="60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733F81-C7E7-404A-973B-87BA65D49A27}" type="pres">
      <dgm:prSet presAssocID="{B8643CDC-E632-446B-8123-F3256AEE1D79}" presName="Name13" presStyleLbl="parChTrans1D2" presStyleIdx="2" presStyleCnt="7"/>
      <dgm:spPr/>
      <dgm:t>
        <a:bodyPr/>
        <a:lstStyle/>
        <a:p>
          <a:endParaRPr lang="ru-RU"/>
        </a:p>
      </dgm:t>
    </dgm:pt>
    <dgm:pt modelId="{E2C815A5-0F8A-4EEF-873C-9C5DC881BBA9}" type="pres">
      <dgm:prSet presAssocID="{433F9B2E-D77D-4C5B-9C09-60B9E8257E95}" presName="childText" presStyleLbl="bgAcc1" presStyleIdx="2" presStyleCnt="7" custScaleX="186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A1CB0-9B3D-429C-8E18-6DFE262AA17E}" type="pres">
      <dgm:prSet presAssocID="{A15F306A-6921-441C-93F8-69031F45C8A1}" presName="root" presStyleCnt="0"/>
      <dgm:spPr/>
    </dgm:pt>
    <dgm:pt modelId="{674CED36-2A25-495E-9BF8-C58F22C22E4C}" type="pres">
      <dgm:prSet presAssocID="{A15F306A-6921-441C-93F8-69031F45C8A1}" presName="rootComposite" presStyleCnt="0"/>
      <dgm:spPr/>
    </dgm:pt>
    <dgm:pt modelId="{5EABA051-9186-4909-AFAA-97ABC3F4DEE7}" type="pres">
      <dgm:prSet presAssocID="{A15F306A-6921-441C-93F8-69031F45C8A1}" presName="rootText" presStyleLbl="node1" presStyleIdx="1" presStyleCnt="2" custScaleX="224198" custScaleY="81585"/>
      <dgm:spPr/>
      <dgm:t>
        <a:bodyPr/>
        <a:lstStyle/>
        <a:p>
          <a:endParaRPr lang="ru-RU"/>
        </a:p>
      </dgm:t>
    </dgm:pt>
    <dgm:pt modelId="{65838BA0-0A87-48F0-98A1-979A0EB283C4}" type="pres">
      <dgm:prSet presAssocID="{A15F306A-6921-441C-93F8-69031F45C8A1}" presName="rootConnector" presStyleLbl="node1" presStyleIdx="1" presStyleCnt="2"/>
      <dgm:spPr/>
      <dgm:t>
        <a:bodyPr/>
        <a:lstStyle/>
        <a:p>
          <a:endParaRPr lang="ru-RU"/>
        </a:p>
      </dgm:t>
    </dgm:pt>
    <dgm:pt modelId="{A163378E-C4CD-4E8D-AC33-5B8012C05AA5}" type="pres">
      <dgm:prSet presAssocID="{A15F306A-6921-441C-93F8-69031F45C8A1}" presName="childShape" presStyleCnt="0"/>
      <dgm:spPr/>
    </dgm:pt>
    <dgm:pt modelId="{600AB602-E3DB-4237-A748-1F6EB9917295}" type="pres">
      <dgm:prSet presAssocID="{CD448DAE-583E-47B9-9232-9DFBE8CCEB77}" presName="Name13" presStyleLbl="parChTrans1D2" presStyleIdx="3" presStyleCnt="7"/>
      <dgm:spPr/>
      <dgm:t>
        <a:bodyPr/>
        <a:lstStyle/>
        <a:p>
          <a:endParaRPr lang="ru-RU"/>
        </a:p>
      </dgm:t>
    </dgm:pt>
    <dgm:pt modelId="{3835146A-49DE-4938-BB00-49C3D2F77611}" type="pres">
      <dgm:prSet presAssocID="{A182FA65-0528-46C9-BAF0-C69544E834E4}" presName="childText" presStyleLbl="bgAcc1" presStyleIdx="3" presStyleCnt="7" custScaleX="252018" custScaleY="69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5A651-2036-4306-B1E3-87E6E1CCB859}" type="pres">
      <dgm:prSet presAssocID="{EFEE639E-C30B-4D28-AD3D-6D9FB0DD230F}" presName="Name13" presStyleLbl="parChTrans1D2" presStyleIdx="4" presStyleCnt="7"/>
      <dgm:spPr/>
      <dgm:t>
        <a:bodyPr/>
        <a:lstStyle/>
        <a:p>
          <a:endParaRPr lang="ru-RU"/>
        </a:p>
      </dgm:t>
    </dgm:pt>
    <dgm:pt modelId="{E0F4B957-1292-4E6B-A536-BC15CA720707}" type="pres">
      <dgm:prSet presAssocID="{6054BAC8-4505-4D57-8839-2D60D394EEB5}" presName="childText" presStyleLbl="bgAcc1" presStyleIdx="4" presStyleCnt="7" custScaleX="253585" custScaleY="650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66B02-CFB4-4B25-AD54-79529B42E199}" type="pres">
      <dgm:prSet presAssocID="{D28817C1-92E4-4458-8EB1-E5B4E2D4861E}" presName="Name13" presStyleLbl="parChTrans1D2" presStyleIdx="5" presStyleCnt="7"/>
      <dgm:spPr/>
      <dgm:t>
        <a:bodyPr/>
        <a:lstStyle/>
        <a:p>
          <a:endParaRPr lang="ru-RU"/>
        </a:p>
      </dgm:t>
    </dgm:pt>
    <dgm:pt modelId="{BE3B67DC-E404-4EE9-903F-CD0ABED4BFA0}" type="pres">
      <dgm:prSet presAssocID="{DD57E1C2-4901-411B-8205-83B646F8A867}" presName="childText" presStyleLbl="bgAcc1" presStyleIdx="5" presStyleCnt="7" custScaleX="256864" custScaleY="53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5E072-47A9-45C7-B37A-88E29C54EB62}" type="pres">
      <dgm:prSet presAssocID="{556227C9-61D1-4E42-998E-112B169CD68C}" presName="Name13" presStyleLbl="parChTrans1D2" presStyleIdx="6" presStyleCnt="7"/>
      <dgm:spPr/>
      <dgm:t>
        <a:bodyPr/>
        <a:lstStyle/>
        <a:p>
          <a:endParaRPr lang="ru-RU"/>
        </a:p>
      </dgm:t>
    </dgm:pt>
    <dgm:pt modelId="{95D53C78-20AB-40F6-929C-41F1B1ED193B}" type="pres">
      <dgm:prSet presAssocID="{E0C7B996-281D-46A9-91DD-6968D42D64B7}" presName="childText" presStyleLbl="bgAcc1" presStyleIdx="6" presStyleCnt="7" custScaleX="256011" custScaleY="56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B6CB7C-604B-4D84-AADC-DFD1D7306EF5}" type="presOf" srcId="{CA13B5E1-2123-4456-806B-71D0BA54233C}" destId="{FB5E2C9F-2FD2-4C8D-9CFB-B878192E66EE}" srcOrd="0" destOrd="0" presId="urn:microsoft.com/office/officeart/2005/8/layout/hierarchy3"/>
    <dgm:cxn modelId="{69257657-CEE7-4D5F-A7CD-B23E1EA6264B}" type="presOf" srcId="{5764CFBB-7FEE-46AE-A8A8-0EDB634BA3EB}" destId="{820A1D9E-D140-455B-B377-A64D4164E8BD}" srcOrd="0" destOrd="0" presId="urn:microsoft.com/office/officeart/2005/8/layout/hierarchy3"/>
    <dgm:cxn modelId="{FBBD7E36-C870-4BF4-B591-EE4058EB69B9}" srcId="{5764CFBB-7FEE-46AE-A8A8-0EDB634BA3EB}" destId="{7306EC39-3AC4-43F3-A021-19EB5A701293}" srcOrd="0" destOrd="0" parTransId="{8EF90554-7200-4132-B5A3-2F9F6C31D166}" sibTransId="{931E3A6D-7575-4F33-9AF3-F6F3BC29E312}"/>
    <dgm:cxn modelId="{BC3A840B-3B57-49CD-8270-BD43E38B01A8}" srcId="{7306EC39-3AC4-43F3-A021-19EB5A701293}" destId="{1D53EBA0-FC2B-41B8-B263-503B0C831CA5}" srcOrd="0" destOrd="0" parTransId="{E16F5112-D9B5-4092-B527-A4F9F5124D70}" sibTransId="{4087FE6D-3AC6-4DA4-B904-1A1DB8427011}"/>
    <dgm:cxn modelId="{0487C3DA-0572-449C-8EF1-9D185EC4704C}" type="presOf" srcId="{DD57E1C2-4901-411B-8205-83B646F8A867}" destId="{BE3B67DC-E404-4EE9-903F-CD0ABED4BFA0}" srcOrd="0" destOrd="0" presId="urn:microsoft.com/office/officeart/2005/8/layout/hierarchy3"/>
    <dgm:cxn modelId="{D582F2A0-2D38-4757-AE0F-766F953C27C1}" type="presOf" srcId="{6054BAC8-4505-4D57-8839-2D60D394EEB5}" destId="{E0F4B957-1292-4E6B-A536-BC15CA720707}" srcOrd="0" destOrd="0" presId="urn:microsoft.com/office/officeart/2005/8/layout/hierarchy3"/>
    <dgm:cxn modelId="{759CF468-D26D-4CB3-BEA7-3403CE1DE7C7}" type="presOf" srcId="{1D53EBA0-FC2B-41B8-B263-503B0C831CA5}" destId="{08D7E212-0288-4557-8EA6-1DE826B763C3}" srcOrd="0" destOrd="0" presId="urn:microsoft.com/office/officeart/2005/8/layout/hierarchy3"/>
    <dgm:cxn modelId="{4D3B3D50-BEF0-40EA-BB3D-77CFF8D72932}" srcId="{5764CFBB-7FEE-46AE-A8A8-0EDB634BA3EB}" destId="{A15F306A-6921-441C-93F8-69031F45C8A1}" srcOrd="1" destOrd="0" parTransId="{5F678DA0-59DE-42F9-B770-ED089B59E804}" sibTransId="{2337425D-F878-4CD1-8EB6-D75A6EF8103B}"/>
    <dgm:cxn modelId="{C7F3E73A-0D34-4066-B082-4177D66336B3}" type="presOf" srcId="{A15F306A-6921-441C-93F8-69031F45C8A1}" destId="{65838BA0-0A87-48F0-98A1-979A0EB283C4}" srcOrd="1" destOrd="0" presId="urn:microsoft.com/office/officeart/2005/8/layout/hierarchy3"/>
    <dgm:cxn modelId="{B12C0668-7D9A-4D31-BC92-DF9F5D1545CC}" srcId="{A15F306A-6921-441C-93F8-69031F45C8A1}" destId="{6054BAC8-4505-4D57-8839-2D60D394EEB5}" srcOrd="1" destOrd="0" parTransId="{EFEE639E-C30B-4D28-AD3D-6D9FB0DD230F}" sibTransId="{912B1561-44F3-4D3E-9CF7-EC06B67ABC3E}"/>
    <dgm:cxn modelId="{907FC6BF-81EA-4AFC-B6B4-FB2445A604C6}" type="presOf" srcId="{A182FA65-0528-46C9-BAF0-C69544E834E4}" destId="{3835146A-49DE-4938-BB00-49C3D2F77611}" srcOrd="0" destOrd="0" presId="urn:microsoft.com/office/officeart/2005/8/layout/hierarchy3"/>
    <dgm:cxn modelId="{61806E62-2F17-476B-AF46-30C71C5C1217}" type="presOf" srcId="{5BF6F79F-F399-479D-8E37-33CEE6F589EC}" destId="{41F54660-2FED-4A91-92FC-E424B29ADFC7}" srcOrd="0" destOrd="0" presId="urn:microsoft.com/office/officeart/2005/8/layout/hierarchy3"/>
    <dgm:cxn modelId="{ADA40CDE-3109-4031-BB36-7E3022ACE982}" srcId="{7306EC39-3AC4-43F3-A021-19EB5A701293}" destId="{5BF6F79F-F399-479D-8E37-33CEE6F589EC}" srcOrd="1" destOrd="0" parTransId="{CA13B5E1-2123-4456-806B-71D0BA54233C}" sibTransId="{E921CF4F-D25C-4745-B608-27ED6077E89D}"/>
    <dgm:cxn modelId="{1545FDAA-4C14-4708-9B5B-68496ABCCB58}" type="presOf" srcId="{433F9B2E-D77D-4C5B-9C09-60B9E8257E95}" destId="{E2C815A5-0F8A-4EEF-873C-9C5DC881BBA9}" srcOrd="0" destOrd="0" presId="urn:microsoft.com/office/officeart/2005/8/layout/hierarchy3"/>
    <dgm:cxn modelId="{8C66B9D4-6FF8-4C64-8EDD-8D67E12FEF88}" srcId="{A15F306A-6921-441C-93F8-69031F45C8A1}" destId="{E0C7B996-281D-46A9-91DD-6968D42D64B7}" srcOrd="3" destOrd="0" parTransId="{556227C9-61D1-4E42-998E-112B169CD68C}" sibTransId="{840A5B56-377F-4000-B501-829A3C231E28}"/>
    <dgm:cxn modelId="{54FBFDA2-D06A-4D84-ADE4-A3C2198E664F}" srcId="{7306EC39-3AC4-43F3-A021-19EB5A701293}" destId="{433F9B2E-D77D-4C5B-9C09-60B9E8257E95}" srcOrd="2" destOrd="0" parTransId="{B8643CDC-E632-446B-8123-F3256AEE1D79}" sibTransId="{A8ADFF6A-15F8-48A1-B392-19905A7916B6}"/>
    <dgm:cxn modelId="{ABB80FE3-0CCB-4128-AFD1-CACE9419D17E}" type="presOf" srcId="{556227C9-61D1-4E42-998E-112B169CD68C}" destId="{7B65E072-47A9-45C7-B37A-88E29C54EB62}" srcOrd="0" destOrd="0" presId="urn:microsoft.com/office/officeart/2005/8/layout/hierarchy3"/>
    <dgm:cxn modelId="{D34D29A3-686A-49B9-B365-2994E24466BD}" type="presOf" srcId="{A15F306A-6921-441C-93F8-69031F45C8A1}" destId="{5EABA051-9186-4909-AFAA-97ABC3F4DEE7}" srcOrd="0" destOrd="0" presId="urn:microsoft.com/office/officeart/2005/8/layout/hierarchy3"/>
    <dgm:cxn modelId="{DDBDD7D6-AC5A-44B6-B30A-8E73E017C479}" srcId="{A15F306A-6921-441C-93F8-69031F45C8A1}" destId="{A182FA65-0528-46C9-BAF0-C69544E834E4}" srcOrd="0" destOrd="0" parTransId="{CD448DAE-583E-47B9-9232-9DFBE8CCEB77}" sibTransId="{D50425A1-1C4F-4CA3-9F6C-2610DAA8E8DA}"/>
    <dgm:cxn modelId="{53F21FD3-7B24-4A31-90F9-52A4FF4B0E8B}" type="presOf" srcId="{7306EC39-3AC4-43F3-A021-19EB5A701293}" destId="{67E953B7-7295-4D3A-A1B9-B2BD95D8EDDA}" srcOrd="0" destOrd="0" presId="urn:microsoft.com/office/officeart/2005/8/layout/hierarchy3"/>
    <dgm:cxn modelId="{85690C6A-34B4-4453-86FB-5998F93D5852}" type="presOf" srcId="{E16F5112-D9B5-4092-B527-A4F9F5124D70}" destId="{DFEFE05C-BCE2-4FDF-AC42-89F7C1ADF4AC}" srcOrd="0" destOrd="0" presId="urn:microsoft.com/office/officeart/2005/8/layout/hierarchy3"/>
    <dgm:cxn modelId="{54D79FCB-00D2-41E5-9AF5-5D4A45F8BC4D}" type="presOf" srcId="{D28817C1-92E4-4458-8EB1-E5B4E2D4861E}" destId="{CEB66B02-CFB4-4B25-AD54-79529B42E199}" srcOrd="0" destOrd="0" presId="urn:microsoft.com/office/officeart/2005/8/layout/hierarchy3"/>
    <dgm:cxn modelId="{4942BC71-DBEE-4770-9540-503BF72EFBB4}" type="presOf" srcId="{E0C7B996-281D-46A9-91DD-6968D42D64B7}" destId="{95D53C78-20AB-40F6-929C-41F1B1ED193B}" srcOrd="0" destOrd="0" presId="urn:microsoft.com/office/officeart/2005/8/layout/hierarchy3"/>
    <dgm:cxn modelId="{E67C6CEE-8041-4C9A-9DC8-278372BE1B45}" type="presOf" srcId="{CD448DAE-583E-47B9-9232-9DFBE8CCEB77}" destId="{600AB602-E3DB-4237-A748-1F6EB9917295}" srcOrd="0" destOrd="0" presId="urn:microsoft.com/office/officeart/2005/8/layout/hierarchy3"/>
    <dgm:cxn modelId="{0B82DED5-04AD-420D-8DC4-D29510E861E3}" srcId="{A15F306A-6921-441C-93F8-69031F45C8A1}" destId="{DD57E1C2-4901-411B-8205-83B646F8A867}" srcOrd="2" destOrd="0" parTransId="{D28817C1-92E4-4458-8EB1-E5B4E2D4861E}" sibTransId="{3FF8754F-32D2-4781-8767-33EE52EFC27F}"/>
    <dgm:cxn modelId="{43DB287A-C030-4AA0-A6F7-FF3050691D12}" type="presOf" srcId="{B8643CDC-E632-446B-8123-F3256AEE1D79}" destId="{4D733F81-C7E7-404A-973B-87BA65D49A27}" srcOrd="0" destOrd="0" presId="urn:microsoft.com/office/officeart/2005/8/layout/hierarchy3"/>
    <dgm:cxn modelId="{C5BAB5FD-3054-46E1-BDE6-1E8DD7E48245}" type="presOf" srcId="{EFEE639E-C30B-4D28-AD3D-6D9FB0DD230F}" destId="{7FB5A651-2036-4306-B1E3-87E6E1CCB859}" srcOrd="0" destOrd="0" presId="urn:microsoft.com/office/officeart/2005/8/layout/hierarchy3"/>
    <dgm:cxn modelId="{E2ABFBDD-A362-452F-A6A6-AE559210F6A0}" type="presOf" srcId="{7306EC39-3AC4-43F3-A021-19EB5A701293}" destId="{358C4EB2-7573-4CD6-8507-3A60DFE8D263}" srcOrd="1" destOrd="0" presId="urn:microsoft.com/office/officeart/2005/8/layout/hierarchy3"/>
    <dgm:cxn modelId="{C26689AC-1B61-4006-922F-745874193F35}" type="presParOf" srcId="{820A1D9E-D140-455B-B377-A64D4164E8BD}" destId="{F0F0366D-F763-49A0-A0B4-8062B79A2318}" srcOrd="0" destOrd="0" presId="urn:microsoft.com/office/officeart/2005/8/layout/hierarchy3"/>
    <dgm:cxn modelId="{DB6EEED1-B73C-4C83-97F9-CE03E8A199BA}" type="presParOf" srcId="{F0F0366D-F763-49A0-A0B4-8062B79A2318}" destId="{051026C2-4FCB-41C5-B057-2EFB66F9566F}" srcOrd="0" destOrd="0" presId="urn:microsoft.com/office/officeart/2005/8/layout/hierarchy3"/>
    <dgm:cxn modelId="{617AE11B-C0A8-4E3A-8206-23E1D0F681C4}" type="presParOf" srcId="{051026C2-4FCB-41C5-B057-2EFB66F9566F}" destId="{67E953B7-7295-4D3A-A1B9-B2BD95D8EDDA}" srcOrd="0" destOrd="0" presId="urn:microsoft.com/office/officeart/2005/8/layout/hierarchy3"/>
    <dgm:cxn modelId="{463F4908-B36C-4BDD-8E45-D9C4BD821D81}" type="presParOf" srcId="{051026C2-4FCB-41C5-B057-2EFB66F9566F}" destId="{358C4EB2-7573-4CD6-8507-3A60DFE8D263}" srcOrd="1" destOrd="0" presId="urn:microsoft.com/office/officeart/2005/8/layout/hierarchy3"/>
    <dgm:cxn modelId="{DBA72F42-E05D-45AA-9424-360FA3E76C88}" type="presParOf" srcId="{F0F0366D-F763-49A0-A0B4-8062B79A2318}" destId="{D09DA32F-EF98-4A66-AC09-D4A3D0BA34B4}" srcOrd="1" destOrd="0" presId="urn:microsoft.com/office/officeart/2005/8/layout/hierarchy3"/>
    <dgm:cxn modelId="{9DC13DE6-39CC-4813-968A-11A5165138EF}" type="presParOf" srcId="{D09DA32F-EF98-4A66-AC09-D4A3D0BA34B4}" destId="{DFEFE05C-BCE2-4FDF-AC42-89F7C1ADF4AC}" srcOrd="0" destOrd="0" presId="urn:microsoft.com/office/officeart/2005/8/layout/hierarchy3"/>
    <dgm:cxn modelId="{47F81FC7-A3B1-4D55-8545-104DFA93D262}" type="presParOf" srcId="{D09DA32F-EF98-4A66-AC09-D4A3D0BA34B4}" destId="{08D7E212-0288-4557-8EA6-1DE826B763C3}" srcOrd="1" destOrd="0" presId="urn:microsoft.com/office/officeart/2005/8/layout/hierarchy3"/>
    <dgm:cxn modelId="{FA378311-80C1-42B7-934E-17E46A55AFE9}" type="presParOf" srcId="{D09DA32F-EF98-4A66-AC09-D4A3D0BA34B4}" destId="{FB5E2C9F-2FD2-4C8D-9CFB-B878192E66EE}" srcOrd="2" destOrd="0" presId="urn:microsoft.com/office/officeart/2005/8/layout/hierarchy3"/>
    <dgm:cxn modelId="{710AC109-E8AB-43AC-87BC-83B40FD6DC7E}" type="presParOf" srcId="{D09DA32F-EF98-4A66-AC09-D4A3D0BA34B4}" destId="{41F54660-2FED-4A91-92FC-E424B29ADFC7}" srcOrd="3" destOrd="0" presId="urn:microsoft.com/office/officeart/2005/8/layout/hierarchy3"/>
    <dgm:cxn modelId="{4A89F412-7270-4E15-A6C0-84AF6A2CB735}" type="presParOf" srcId="{D09DA32F-EF98-4A66-AC09-D4A3D0BA34B4}" destId="{4D733F81-C7E7-404A-973B-87BA65D49A27}" srcOrd="4" destOrd="0" presId="urn:microsoft.com/office/officeart/2005/8/layout/hierarchy3"/>
    <dgm:cxn modelId="{CA7AAC8B-349E-4A76-BC1D-7ECD140712F8}" type="presParOf" srcId="{D09DA32F-EF98-4A66-AC09-D4A3D0BA34B4}" destId="{E2C815A5-0F8A-4EEF-873C-9C5DC881BBA9}" srcOrd="5" destOrd="0" presId="urn:microsoft.com/office/officeart/2005/8/layout/hierarchy3"/>
    <dgm:cxn modelId="{A5DE74D2-6659-4F38-A04A-BED4960C14C5}" type="presParOf" srcId="{820A1D9E-D140-455B-B377-A64D4164E8BD}" destId="{7FDA1CB0-9B3D-429C-8E18-6DFE262AA17E}" srcOrd="1" destOrd="0" presId="urn:microsoft.com/office/officeart/2005/8/layout/hierarchy3"/>
    <dgm:cxn modelId="{4EED1A0A-96B2-4666-9FD3-5C86AD448226}" type="presParOf" srcId="{7FDA1CB0-9B3D-429C-8E18-6DFE262AA17E}" destId="{674CED36-2A25-495E-9BF8-C58F22C22E4C}" srcOrd="0" destOrd="0" presId="urn:microsoft.com/office/officeart/2005/8/layout/hierarchy3"/>
    <dgm:cxn modelId="{9A67C6DE-69F3-4F46-9F4D-D49843FF2C1F}" type="presParOf" srcId="{674CED36-2A25-495E-9BF8-C58F22C22E4C}" destId="{5EABA051-9186-4909-AFAA-97ABC3F4DEE7}" srcOrd="0" destOrd="0" presId="urn:microsoft.com/office/officeart/2005/8/layout/hierarchy3"/>
    <dgm:cxn modelId="{EC706CD4-00FA-4AA6-8EA5-82FE76CC40B9}" type="presParOf" srcId="{674CED36-2A25-495E-9BF8-C58F22C22E4C}" destId="{65838BA0-0A87-48F0-98A1-979A0EB283C4}" srcOrd="1" destOrd="0" presId="urn:microsoft.com/office/officeart/2005/8/layout/hierarchy3"/>
    <dgm:cxn modelId="{E3A5F6E2-F2EF-4B7B-997C-8F883251C59F}" type="presParOf" srcId="{7FDA1CB0-9B3D-429C-8E18-6DFE262AA17E}" destId="{A163378E-C4CD-4E8D-AC33-5B8012C05AA5}" srcOrd="1" destOrd="0" presId="urn:microsoft.com/office/officeart/2005/8/layout/hierarchy3"/>
    <dgm:cxn modelId="{F83D6F6C-E076-41BC-A8D0-B846E4B20C6C}" type="presParOf" srcId="{A163378E-C4CD-4E8D-AC33-5B8012C05AA5}" destId="{600AB602-E3DB-4237-A748-1F6EB9917295}" srcOrd="0" destOrd="0" presId="urn:microsoft.com/office/officeart/2005/8/layout/hierarchy3"/>
    <dgm:cxn modelId="{2B037594-94F2-44E0-B1BB-9BB11FB85EF5}" type="presParOf" srcId="{A163378E-C4CD-4E8D-AC33-5B8012C05AA5}" destId="{3835146A-49DE-4938-BB00-49C3D2F77611}" srcOrd="1" destOrd="0" presId="urn:microsoft.com/office/officeart/2005/8/layout/hierarchy3"/>
    <dgm:cxn modelId="{3C53377F-A8A3-4BEE-85E7-59D4784AA72F}" type="presParOf" srcId="{A163378E-C4CD-4E8D-AC33-5B8012C05AA5}" destId="{7FB5A651-2036-4306-B1E3-87E6E1CCB859}" srcOrd="2" destOrd="0" presId="urn:microsoft.com/office/officeart/2005/8/layout/hierarchy3"/>
    <dgm:cxn modelId="{E51A008C-B7A1-4001-A3BA-C83DBB8FC0C4}" type="presParOf" srcId="{A163378E-C4CD-4E8D-AC33-5B8012C05AA5}" destId="{E0F4B957-1292-4E6B-A536-BC15CA720707}" srcOrd="3" destOrd="0" presId="urn:microsoft.com/office/officeart/2005/8/layout/hierarchy3"/>
    <dgm:cxn modelId="{6D9EA772-7708-4D05-8317-68F5661686B5}" type="presParOf" srcId="{A163378E-C4CD-4E8D-AC33-5B8012C05AA5}" destId="{CEB66B02-CFB4-4B25-AD54-79529B42E199}" srcOrd="4" destOrd="0" presId="urn:microsoft.com/office/officeart/2005/8/layout/hierarchy3"/>
    <dgm:cxn modelId="{FC70CD56-306A-4AF2-805C-B6380C5DEAA4}" type="presParOf" srcId="{A163378E-C4CD-4E8D-AC33-5B8012C05AA5}" destId="{BE3B67DC-E404-4EE9-903F-CD0ABED4BFA0}" srcOrd="5" destOrd="0" presId="urn:microsoft.com/office/officeart/2005/8/layout/hierarchy3"/>
    <dgm:cxn modelId="{C055C434-B6A7-48C2-B554-10385755A242}" type="presParOf" srcId="{A163378E-C4CD-4E8D-AC33-5B8012C05AA5}" destId="{7B65E072-47A9-45C7-B37A-88E29C54EB62}" srcOrd="6" destOrd="0" presId="urn:microsoft.com/office/officeart/2005/8/layout/hierarchy3"/>
    <dgm:cxn modelId="{6DAC86C8-2EEA-41D0-BADE-BB759A537419}" type="presParOf" srcId="{A163378E-C4CD-4E8D-AC33-5B8012C05AA5}" destId="{95D53C78-20AB-40F6-929C-41F1B1ED193B}" srcOrd="7" destOrd="0" presId="urn:microsoft.com/office/officeart/2005/8/layout/hierarchy3"/>
  </dgm:cxnLst>
  <dgm:bg/>
  <dgm:whole>
    <a:ln w="5715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F5D121-043A-4551-B645-9B378D11106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B58BF6-3C45-4415-B007-5623C9D36B77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ru-RU" sz="1600" b="1" i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Учитывать</a:t>
          </a:r>
          <a:r>
            <a:rPr lang="ru-RU" sz="16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ru-RU" sz="16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b="1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параметры программы социально-экономического и демографического развития при формировании прогнозных показателей рынка труда</a:t>
          </a:r>
          <a:endParaRPr lang="ru-RU" sz="1600" b="1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2D6F13-8073-4BB4-85C6-803F744F11DB}" type="parTrans" cxnId="{3EFEF6F0-A78A-45ED-AD4D-353F620A99DD}">
      <dgm:prSet/>
      <dgm:spPr/>
      <dgm:t>
        <a:bodyPr/>
        <a:lstStyle/>
        <a:p>
          <a:endParaRPr lang="ru-RU"/>
        </a:p>
      </dgm:t>
    </dgm:pt>
    <dgm:pt modelId="{6C0BF9EB-B6F2-4C96-A445-95EEF935ACD7}" type="sibTrans" cxnId="{3EFEF6F0-A78A-45ED-AD4D-353F620A99DD}">
      <dgm:prSet/>
      <dgm:spPr>
        <a:solidFill>
          <a:schemeClr val="accent6">
            <a:lumMod val="7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0EF6118E-8FC2-4448-A0DB-F2C74C820DFF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Формировать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государственный заказ на подготовку кадров с учетом востребованных профессионально-квалификационных групп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8FF1F0-3866-403B-B16B-BE9FCD5D56A4}" type="parTrans" cxnId="{86B5F7D2-6C2C-4528-B8D6-BFF9A51F22EA}">
      <dgm:prSet/>
      <dgm:spPr/>
      <dgm:t>
        <a:bodyPr/>
        <a:lstStyle/>
        <a:p>
          <a:endParaRPr lang="ru-RU"/>
        </a:p>
      </dgm:t>
    </dgm:pt>
    <dgm:pt modelId="{99386AF0-4CE0-4914-A2DA-0F685FFD08E2}" type="sibTrans" cxnId="{86B5F7D2-6C2C-4528-B8D6-BFF9A51F22EA}">
      <dgm:prSet/>
      <dgm:spPr/>
      <dgm:t>
        <a:bodyPr/>
        <a:lstStyle/>
        <a:p>
          <a:endParaRPr lang="ru-RU"/>
        </a:p>
      </dgm:t>
    </dgm:pt>
    <dgm:pt modelId="{9164D63C-1F63-47B0-8763-15EE0E54CAF4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Определять</a:t>
          </a: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новые профессии и ключевые навыки </a:t>
          </a:r>
          <a:endParaRPr lang="ru-RU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EBA7A7-3F7A-4C6E-BFA3-31B794F03DDA}" type="parTrans" cxnId="{DF5821E7-4052-4CF0-A3A8-D96CCE542F4B}">
      <dgm:prSet/>
      <dgm:spPr/>
      <dgm:t>
        <a:bodyPr/>
        <a:lstStyle/>
        <a:p>
          <a:endParaRPr lang="ru-RU"/>
        </a:p>
      </dgm:t>
    </dgm:pt>
    <dgm:pt modelId="{D461E280-28EB-46D4-BD70-AA63BB73AE40}" type="sibTrans" cxnId="{DF5821E7-4052-4CF0-A3A8-D96CCE542F4B}">
      <dgm:prSet/>
      <dgm:spPr/>
      <dgm:t>
        <a:bodyPr/>
        <a:lstStyle/>
        <a:p>
          <a:endParaRPr lang="ru-RU"/>
        </a:p>
      </dgm:t>
    </dgm:pt>
    <dgm:pt modelId="{23593FD1-B771-4E4F-8467-6884495EDDE3}" type="pres">
      <dgm:prSet presAssocID="{BDF5D121-043A-4551-B645-9B378D11106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0C33636-5E18-4C79-A903-AA4506F587AE}" type="pres">
      <dgm:prSet presAssocID="{BDF5D121-043A-4551-B645-9B378D111069}" presName="Name1" presStyleCnt="0"/>
      <dgm:spPr/>
    </dgm:pt>
    <dgm:pt modelId="{E13C4BA5-D4FF-4A04-B813-18F58CE30D19}" type="pres">
      <dgm:prSet presAssocID="{BDF5D121-043A-4551-B645-9B378D111069}" presName="cycle" presStyleCnt="0"/>
      <dgm:spPr/>
    </dgm:pt>
    <dgm:pt modelId="{9E638D3F-9792-4AE8-9B8A-3B642532FD93}" type="pres">
      <dgm:prSet presAssocID="{BDF5D121-043A-4551-B645-9B378D111069}" presName="srcNode" presStyleLbl="node1" presStyleIdx="0" presStyleCnt="3"/>
      <dgm:spPr/>
    </dgm:pt>
    <dgm:pt modelId="{279F4FFC-7861-4204-8C57-D29BA14B6CCB}" type="pres">
      <dgm:prSet presAssocID="{BDF5D121-043A-4551-B645-9B378D111069}" presName="conn" presStyleLbl="parChTrans1D2" presStyleIdx="0" presStyleCnt="1"/>
      <dgm:spPr/>
      <dgm:t>
        <a:bodyPr/>
        <a:lstStyle/>
        <a:p>
          <a:endParaRPr lang="ru-RU"/>
        </a:p>
      </dgm:t>
    </dgm:pt>
    <dgm:pt modelId="{FA8E75C1-0305-48FC-BD79-45F93B6180F0}" type="pres">
      <dgm:prSet presAssocID="{BDF5D121-043A-4551-B645-9B378D111069}" presName="extraNode" presStyleLbl="node1" presStyleIdx="0" presStyleCnt="3"/>
      <dgm:spPr/>
    </dgm:pt>
    <dgm:pt modelId="{376FBE2D-EBFB-40EF-9540-857959C29E37}" type="pres">
      <dgm:prSet presAssocID="{BDF5D121-043A-4551-B645-9B378D111069}" presName="dstNode" presStyleLbl="node1" presStyleIdx="0" presStyleCnt="3"/>
      <dgm:spPr/>
    </dgm:pt>
    <dgm:pt modelId="{10688E49-FDFC-46CD-BFE8-DF7DD181EDDE}" type="pres">
      <dgm:prSet presAssocID="{2CB58BF6-3C45-4415-B007-5623C9D36B77}" presName="text_1" presStyleLbl="node1" presStyleIdx="0" presStyleCnt="3" custScaleX="79909" custScaleY="128734" custLinFactNeighborX="-2186" custLinFactNeighborY="8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274212-47B2-483A-BBE9-97978E4CA5A2}" type="pres">
      <dgm:prSet presAssocID="{2CB58BF6-3C45-4415-B007-5623C9D36B77}" presName="accent_1" presStyleCnt="0"/>
      <dgm:spPr/>
    </dgm:pt>
    <dgm:pt modelId="{8DE15C2A-4B8D-4E30-B31F-76677CCD683A}" type="pres">
      <dgm:prSet presAssocID="{2CB58BF6-3C45-4415-B007-5623C9D36B77}" presName="accentRepeatNode" presStyleLbl="solidFgAcc1" presStyleIdx="0" presStyleCnt="3" custScaleX="39864" custScaleY="39864"/>
      <dgm:spPr>
        <a:solidFill>
          <a:schemeClr val="bg1"/>
        </a:solidFill>
        <a:ln w="38100"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671D731D-9B84-46EF-8D41-F3A0C1E2F7BB}" type="pres">
      <dgm:prSet presAssocID="{0EF6118E-8FC2-4448-A0DB-F2C74C820DFF}" presName="text_2" presStyleLbl="node1" presStyleIdx="1" presStyleCnt="3" custScaleX="82385" custScaleY="143668" custLinFactNeighborX="-4443" custLinFactNeighborY="17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36B4D-3CD0-47ED-A6CF-38B433E70918}" type="pres">
      <dgm:prSet presAssocID="{0EF6118E-8FC2-4448-A0DB-F2C74C820DFF}" presName="accent_2" presStyleCnt="0"/>
      <dgm:spPr/>
    </dgm:pt>
    <dgm:pt modelId="{1109F752-FBF0-4454-BFDD-1ECCEC7A2731}" type="pres">
      <dgm:prSet presAssocID="{0EF6118E-8FC2-4448-A0DB-F2C74C820DFF}" presName="accentRepeatNode" presStyleLbl="solidFgAcc1" presStyleIdx="1" presStyleCnt="3" custFlipHor="1" custScaleX="40869" custScaleY="40869"/>
      <dgm:spPr>
        <a:solidFill>
          <a:schemeClr val="bg1"/>
        </a:solidFill>
        <a:ln w="38100"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1E77A6CC-CE9A-41CC-B6D9-C43C46A8B145}" type="pres">
      <dgm:prSet presAssocID="{9164D63C-1F63-47B0-8763-15EE0E54CAF4}" presName="text_3" presStyleLbl="node1" presStyleIdx="2" presStyleCnt="3" custScaleX="79953" custScaleY="128227" custLinFactNeighborX="-2164" custLinFactNeighborY="38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C1844-60D3-4328-A0E0-26185372FADC}" type="pres">
      <dgm:prSet presAssocID="{9164D63C-1F63-47B0-8763-15EE0E54CAF4}" presName="accent_3" presStyleCnt="0"/>
      <dgm:spPr/>
    </dgm:pt>
    <dgm:pt modelId="{C542CB53-97E7-4843-9790-D00413E1548A}" type="pres">
      <dgm:prSet presAssocID="{9164D63C-1F63-47B0-8763-15EE0E54CAF4}" presName="accentRepeatNode" presStyleLbl="solidFgAcc1" presStyleIdx="2" presStyleCnt="3" custFlipHor="1" custScaleX="41874" custScaleY="41874"/>
      <dgm:spPr>
        <a:solidFill>
          <a:schemeClr val="bg1"/>
        </a:solidFill>
        <a:ln w="38100"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5728DD7F-F822-454E-95BF-530B34DD9770}" type="presOf" srcId="{0EF6118E-8FC2-4448-A0DB-F2C74C820DFF}" destId="{671D731D-9B84-46EF-8D41-F3A0C1E2F7BB}" srcOrd="0" destOrd="0" presId="urn:microsoft.com/office/officeart/2008/layout/VerticalCurvedList"/>
    <dgm:cxn modelId="{3EFEF6F0-A78A-45ED-AD4D-353F620A99DD}" srcId="{BDF5D121-043A-4551-B645-9B378D111069}" destId="{2CB58BF6-3C45-4415-B007-5623C9D36B77}" srcOrd="0" destOrd="0" parTransId="{4B2D6F13-8073-4BB4-85C6-803F744F11DB}" sibTransId="{6C0BF9EB-B6F2-4C96-A445-95EEF935ACD7}"/>
    <dgm:cxn modelId="{86B5F7D2-6C2C-4528-B8D6-BFF9A51F22EA}" srcId="{BDF5D121-043A-4551-B645-9B378D111069}" destId="{0EF6118E-8FC2-4448-A0DB-F2C74C820DFF}" srcOrd="1" destOrd="0" parTransId="{148FF1F0-3866-403B-B16B-BE9FCD5D56A4}" sibTransId="{99386AF0-4CE0-4914-A2DA-0F685FFD08E2}"/>
    <dgm:cxn modelId="{9919F225-870F-45CD-9087-BE2745D1D98D}" type="presOf" srcId="{BDF5D121-043A-4551-B645-9B378D111069}" destId="{23593FD1-B771-4E4F-8467-6884495EDDE3}" srcOrd="0" destOrd="0" presId="urn:microsoft.com/office/officeart/2008/layout/VerticalCurvedList"/>
    <dgm:cxn modelId="{D2205FD8-88BA-49BE-8130-CF0010A96CF5}" type="presOf" srcId="{9164D63C-1F63-47B0-8763-15EE0E54CAF4}" destId="{1E77A6CC-CE9A-41CC-B6D9-C43C46A8B145}" srcOrd="0" destOrd="0" presId="urn:microsoft.com/office/officeart/2008/layout/VerticalCurvedList"/>
    <dgm:cxn modelId="{DF5821E7-4052-4CF0-A3A8-D96CCE542F4B}" srcId="{BDF5D121-043A-4551-B645-9B378D111069}" destId="{9164D63C-1F63-47B0-8763-15EE0E54CAF4}" srcOrd="2" destOrd="0" parTransId="{82EBA7A7-3F7A-4C6E-BFA3-31B794F03DDA}" sibTransId="{D461E280-28EB-46D4-BD70-AA63BB73AE40}"/>
    <dgm:cxn modelId="{AA771910-757B-48A0-846F-FCAF48DD1AA4}" type="presOf" srcId="{2CB58BF6-3C45-4415-B007-5623C9D36B77}" destId="{10688E49-FDFC-46CD-BFE8-DF7DD181EDDE}" srcOrd="0" destOrd="0" presId="urn:microsoft.com/office/officeart/2008/layout/VerticalCurvedList"/>
    <dgm:cxn modelId="{971F9CB8-5BF6-4CDA-8CC3-4E7635B54DD0}" type="presOf" srcId="{6C0BF9EB-B6F2-4C96-A445-95EEF935ACD7}" destId="{279F4FFC-7861-4204-8C57-D29BA14B6CCB}" srcOrd="0" destOrd="0" presId="urn:microsoft.com/office/officeart/2008/layout/VerticalCurvedList"/>
    <dgm:cxn modelId="{2205B0F3-3F89-4D78-A3C7-443256CA68CE}" type="presParOf" srcId="{23593FD1-B771-4E4F-8467-6884495EDDE3}" destId="{C0C33636-5E18-4C79-A903-AA4506F587AE}" srcOrd="0" destOrd="0" presId="urn:microsoft.com/office/officeart/2008/layout/VerticalCurvedList"/>
    <dgm:cxn modelId="{370144D8-1DE7-4693-8825-69AE1AB6F524}" type="presParOf" srcId="{C0C33636-5E18-4C79-A903-AA4506F587AE}" destId="{E13C4BA5-D4FF-4A04-B813-18F58CE30D19}" srcOrd="0" destOrd="0" presId="urn:microsoft.com/office/officeart/2008/layout/VerticalCurvedList"/>
    <dgm:cxn modelId="{B5C05CC2-2528-457A-B705-15AB7095DB7C}" type="presParOf" srcId="{E13C4BA5-D4FF-4A04-B813-18F58CE30D19}" destId="{9E638D3F-9792-4AE8-9B8A-3B642532FD93}" srcOrd="0" destOrd="0" presId="urn:microsoft.com/office/officeart/2008/layout/VerticalCurvedList"/>
    <dgm:cxn modelId="{1E70A1A7-15E0-4FF7-A3BD-EC850853C684}" type="presParOf" srcId="{E13C4BA5-D4FF-4A04-B813-18F58CE30D19}" destId="{279F4FFC-7861-4204-8C57-D29BA14B6CCB}" srcOrd="1" destOrd="0" presId="urn:microsoft.com/office/officeart/2008/layout/VerticalCurvedList"/>
    <dgm:cxn modelId="{EA254385-2831-423C-B9CB-15318472E7E0}" type="presParOf" srcId="{E13C4BA5-D4FF-4A04-B813-18F58CE30D19}" destId="{FA8E75C1-0305-48FC-BD79-45F93B6180F0}" srcOrd="2" destOrd="0" presId="urn:microsoft.com/office/officeart/2008/layout/VerticalCurvedList"/>
    <dgm:cxn modelId="{40BBC4DD-7774-456E-BA6D-CD5507BFE4C1}" type="presParOf" srcId="{E13C4BA5-D4FF-4A04-B813-18F58CE30D19}" destId="{376FBE2D-EBFB-40EF-9540-857959C29E37}" srcOrd="3" destOrd="0" presId="urn:microsoft.com/office/officeart/2008/layout/VerticalCurvedList"/>
    <dgm:cxn modelId="{EAD58E6B-C25D-4265-9C2F-2654786BBE05}" type="presParOf" srcId="{C0C33636-5E18-4C79-A903-AA4506F587AE}" destId="{10688E49-FDFC-46CD-BFE8-DF7DD181EDDE}" srcOrd="1" destOrd="0" presId="urn:microsoft.com/office/officeart/2008/layout/VerticalCurvedList"/>
    <dgm:cxn modelId="{CEB56355-410A-4EB5-90AD-97C0B571D6B8}" type="presParOf" srcId="{C0C33636-5E18-4C79-A903-AA4506F587AE}" destId="{6F274212-47B2-483A-BBE9-97978E4CA5A2}" srcOrd="2" destOrd="0" presId="urn:microsoft.com/office/officeart/2008/layout/VerticalCurvedList"/>
    <dgm:cxn modelId="{04F2C2AE-DBBA-47CE-B54E-F21032E29F6D}" type="presParOf" srcId="{6F274212-47B2-483A-BBE9-97978E4CA5A2}" destId="{8DE15C2A-4B8D-4E30-B31F-76677CCD683A}" srcOrd="0" destOrd="0" presId="urn:microsoft.com/office/officeart/2008/layout/VerticalCurvedList"/>
    <dgm:cxn modelId="{362E1C7A-0B58-4571-9F4E-54858B07C647}" type="presParOf" srcId="{C0C33636-5E18-4C79-A903-AA4506F587AE}" destId="{671D731D-9B84-46EF-8D41-F3A0C1E2F7BB}" srcOrd="3" destOrd="0" presId="urn:microsoft.com/office/officeart/2008/layout/VerticalCurvedList"/>
    <dgm:cxn modelId="{A23A5C26-E57E-47AD-84AF-6A9FF4D27183}" type="presParOf" srcId="{C0C33636-5E18-4C79-A903-AA4506F587AE}" destId="{84836B4D-3CD0-47ED-A6CF-38B433E70918}" srcOrd="4" destOrd="0" presId="urn:microsoft.com/office/officeart/2008/layout/VerticalCurvedList"/>
    <dgm:cxn modelId="{964C9F44-867C-4196-A66E-9CC6B56CC8FE}" type="presParOf" srcId="{84836B4D-3CD0-47ED-A6CF-38B433E70918}" destId="{1109F752-FBF0-4454-BFDD-1ECCEC7A2731}" srcOrd="0" destOrd="0" presId="urn:microsoft.com/office/officeart/2008/layout/VerticalCurvedList"/>
    <dgm:cxn modelId="{A2ED0F46-3AD7-4BD2-8A79-99F6D001F46C}" type="presParOf" srcId="{C0C33636-5E18-4C79-A903-AA4506F587AE}" destId="{1E77A6CC-CE9A-41CC-B6D9-C43C46A8B145}" srcOrd="5" destOrd="0" presId="urn:microsoft.com/office/officeart/2008/layout/VerticalCurvedList"/>
    <dgm:cxn modelId="{ACBBE8B8-66AF-40AC-860E-17AC62126B51}" type="presParOf" srcId="{C0C33636-5E18-4C79-A903-AA4506F587AE}" destId="{76EC1844-60D3-4328-A0E0-26185372FADC}" srcOrd="6" destOrd="0" presId="urn:microsoft.com/office/officeart/2008/layout/VerticalCurvedList"/>
    <dgm:cxn modelId="{C74CA842-C54C-48D4-BAD8-7BAB52706805}" type="presParOf" srcId="{76EC1844-60D3-4328-A0E0-26185372FADC}" destId="{C542CB53-97E7-4843-9790-D00413E1548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953B7-7295-4D3A-A1B9-B2BD95D8EDDA}">
      <dsp:nvSpPr>
        <dsp:cNvPr id="0" name=""/>
        <dsp:cNvSpPr/>
      </dsp:nvSpPr>
      <dsp:spPr>
        <a:xfrm>
          <a:off x="3" y="99322"/>
          <a:ext cx="3610713" cy="101938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ТЕСТИРОВАНИЕ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Диагностическая и профилактическая функция</a:t>
          </a:r>
          <a:endParaRPr lang="ru-RU" sz="1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860" y="129179"/>
        <a:ext cx="3550999" cy="959668"/>
      </dsp:txXfrm>
    </dsp:sp>
    <dsp:sp modelId="{DFEFE05C-BCE2-4FDF-AC42-89F7C1ADF4AC}">
      <dsp:nvSpPr>
        <dsp:cNvPr id="0" name=""/>
        <dsp:cNvSpPr/>
      </dsp:nvSpPr>
      <dsp:spPr>
        <a:xfrm>
          <a:off x="361075" y="1118705"/>
          <a:ext cx="361071" cy="508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486"/>
              </a:lnTo>
              <a:lnTo>
                <a:pt x="361071" y="508486"/>
              </a:lnTo>
            </a:path>
          </a:pathLst>
        </a:custGeom>
        <a:noFill/>
        <a:ln w="5715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7E212-0288-4557-8EA6-1DE826B763C3}">
      <dsp:nvSpPr>
        <dsp:cNvPr id="0" name=""/>
        <dsp:cNvSpPr/>
      </dsp:nvSpPr>
      <dsp:spPr>
        <a:xfrm>
          <a:off x="722146" y="1330731"/>
          <a:ext cx="2581813" cy="59292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4572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ПРОФОРИЕНТАЦИЯ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739512" y="1348097"/>
        <a:ext cx="2547081" cy="558188"/>
      </dsp:txXfrm>
    </dsp:sp>
    <dsp:sp modelId="{FB5E2C9F-2FD2-4C8D-9CFB-B878192E66EE}">
      <dsp:nvSpPr>
        <dsp:cNvPr id="0" name=""/>
        <dsp:cNvSpPr/>
      </dsp:nvSpPr>
      <dsp:spPr>
        <a:xfrm>
          <a:off x="361075" y="1118705"/>
          <a:ext cx="361071" cy="1274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4573"/>
              </a:lnTo>
              <a:lnTo>
                <a:pt x="361071" y="1274573"/>
              </a:lnTo>
            </a:path>
          </a:pathLst>
        </a:custGeom>
        <a:noFill/>
        <a:ln w="5715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54660-2FED-4A91-92FC-E424B29ADFC7}">
      <dsp:nvSpPr>
        <dsp:cNvPr id="0" name=""/>
        <dsp:cNvSpPr/>
      </dsp:nvSpPr>
      <dsp:spPr>
        <a:xfrm>
          <a:off x="722146" y="2135678"/>
          <a:ext cx="2540046" cy="51519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indent="4572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ПРОФОТБОР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737236" y="2150768"/>
        <a:ext cx="2509866" cy="485019"/>
      </dsp:txXfrm>
    </dsp:sp>
    <dsp:sp modelId="{4D733F81-C7E7-404A-973B-87BA65D49A27}">
      <dsp:nvSpPr>
        <dsp:cNvPr id="0" name=""/>
        <dsp:cNvSpPr/>
      </dsp:nvSpPr>
      <dsp:spPr>
        <a:xfrm>
          <a:off x="361075" y="1118705"/>
          <a:ext cx="361071" cy="2168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8253"/>
              </a:lnTo>
              <a:lnTo>
                <a:pt x="361071" y="2168253"/>
              </a:lnTo>
            </a:path>
          </a:pathLst>
        </a:custGeom>
        <a:noFill/>
        <a:ln w="5715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C815A5-0F8A-4EEF-873C-9C5DC881BBA9}">
      <dsp:nvSpPr>
        <dsp:cNvPr id="0" name=""/>
        <dsp:cNvSpPr/>
      </dsp:nvSpPr>
      <dsp:spPr>
        <a:xfrm>
          <a:off x="722146" y="2862904"/>
          <a:ext cx="2528254" cy="848106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indent="4572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КОМПЛЕКСНОЕ</a:t>
          </a:r>
        </a:p>
        <a:p>
          <a:pPr lvl="0" indent="4572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 ТЕСТИРОВАНИЕ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746986" y="2887744"/>
        <a:ext cx="2478574" cy="798426"/>
      </dsp:txXfrm>
    </dsp:sp>
    <dsp:sp modelId="{5EABA051-9186-4909-AFAA-97ABC3F4DEE7}">
      <dsp:nvSpPr>
        <dsp:cNvPr id="0" name=""/>
        <dsp:cNvSpPr/>
      </dsp:nvSpPr>
      <dsp:spPr>
        <a:xfrm>
          <a:off x="4034770" y="99322"/>
          <a:ext cx="3802877" cy="691928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ПРОФЕССИОГРАММЫ</a:t>
          </a:r>
          <a:endParaRPr lang="ru-RU" sz="1800" b="1" kern="1200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dsp:txBody>
      <dsp:txXfrm>
        <a:off x="4055036" y="119588"/>
        <a:ext cx="3762345" cy="651396"/>
      </dsp:txXfrm>
    </dsp:sp>
    <dsp:sp modelId="{600AB602-E3DB-4237-A748-1F6EB9917295}">
      <dsp:nvSpPr>
        <dsp:cNvPr id="0" name=""/>
        <dsp:cNvSpPr/>
      </dsp:nvSpPr>
      <dsp:spPr>
        <a:xfrm>
          <a:off x="4415058" y="791250"/>
          <a:ext cx="380287" cy="505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5959"/>
              </a:lnTo>
              <a:lnTo>
                <a:pt x="380287" y="505959"/>
              </a:lnTo>
            </a:path>
          </a:pathLst>
        </a:custGeom>
        <a:noFill/>
        <a:ln w="571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5146A-49DE-4938-BB00-49C3D2F77611}">
      <dsp:nvSpPr>
        <dsp:cNvPr id="0" name=""/>
        <dsp:cNvSpPr/>
      </dsp:nvSpPr>
      <dsp:spPr>
        <a:xfrm>
          <a:off x="4795346" y="1003277"/>
          <a:ext cx="3419811" cy="58786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indent="3600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ОПИСАНИЕ ПРОФЕССИИ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4812564" y="1020495"/>
        <a:ext cx="3385375" cy="553429"/>
      </dsp:txXfrm>
    </dsp:sp>
    <dsp:sp modelId="{7FB5A651-2036-4306-B1E3-87E6E1CCB859}">
      <dsp:nvSpPr>
        <dsp:cNvPr id="0" name=""/>
        <dsp:cNvSpPr/>
      </dsp:nvSpPr>
      <dsp:spPr>
        <a:xfrm>
          <a:off x="4415058" y="791250"/>
          <a:ext cx="380287" cy="1287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7837"/>
              </a:lnTo>
              <a:lnTo>
                <a:pt x="380287" y="1287837"/>
              </a:lnTo>
            </a:path>
          </a:pathLst>
        </a:custGeom>
        <a:noFill/>
        <a:ln w="571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4B957-1292-4E6B-A536-BC15CA720707}">
      <dsp:nvSpPr>
        <dsp:cNvPr id="0" name=""/>
        <dsp:cNvSpPr/>
      </dsp:nvSpPr>
      <dsp:spPr>
        <a:xfrm>
          <a:off x="4795346" y="1803169"/>
          <a:ext cx="3441075" cy="551837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indent="3600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ТРЕБОВАНИЯ К РАБОТНИКУ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4811509" y="1819332"/>
        <a:ext cx="3408749" cy="519511"/>
      </dsp:txXfrm>
    </dsp:sp>
    <dsp:sp modelId="{CEB66B02-CFB4-4B25-AD54-79529B42E199}">
      <dsp:nvSpPr>
        <dsp:cNvPr id="0" name=""/>
        <dsp:cNvSpPr/>
      </dsp:nvSpPr>
      <dsp:spPr>
        <a:xfrm>
          <a:off x="4415058" y="791250"/>
          <a:ext cx="380287" cy="2003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3470"/>
              </a:lnTo>
              <a:lnTo>
                <a:pt x="380287" y="2003470"/>
              </a:lnTo>
            </a:path>
          </a:pathLst>
        </a:custGeom>
        <a:noFill/>
        <a:ln w="571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B67DC-E404-4EE9-903F-CD0ABED4BFA0}">
      <dsp:nvSpPr>
        <dsp:cNvPr id="0" name=""/>
        <dsp:cNvSpPr/>
      </dsp:nvSpPr>
      <dsp:spPr>
        <a:xfrm>
          <a:off x="4795346" y="2567034"/>
          <a:ext cx="3485570" cy="45537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ОБРАЗОВАТЕЛЬНЫЕ ТРАЕКТОРИИ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4808683" y="2580371"/>
        <a:ext cx="3458896" cy="428700"/>
      </dsp:txXfrm>
    </dsp:sp>
    <dsp:sp modelId="{7B65E072-47A9-45C7-B37A-88E29C54EB62}">
      <dsp:nvSpPr>
        <dsp:cNvPr id="0" name=""/>
        <dsp:cNvSpPr/>
      </dsp:nvSpPr>
      <dsp:spPr>
        <a:xfrm>
          <a:off x="4415058" y="791250"/>
          <a:ext cx="380287" cy="2684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517"/>
              </a:lnTo>
              <a:lnTo>
                <a:pt x="380287" y="2684517"/>
              </a:lnTo>
            </a:path>
          </a:pathLst>
        </a:custGeom>
        <a:noFill/>
        <a:ln w="571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53C78-20AB-40F6-929C-41F1B1ED193B}">
      <dsp:nvSpPr>
        <dsp:cNvPr id="0" name=""/>
        <dsp:cNvSpPr/>
      </dsp:nvSpPr>
      <dsp:spPr>
        <a:xfrm>
          <a:off x="4795346" y="3234434"/>
          <a:ext cx="3473995" cy="482666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indent="36000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КАРЬЕРНЫЙ РОСТ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>
        <a:off x="4809483" y="3248571"/>
        <a:ext cx="3445721" cy="4543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F4FFC-7861-4204-8C57-D29BA14B6CCB}">
      <dsp:nvSpPr>
        <dsp:cNvPr id="0" name=""/>
        <dsp:cNvSpPr/>
      </dsp:nvSpPr>
      <dsp:spPr>
        <a:xfrm>
          <a:off x="-4227835" y="-700559"/>
          <a:ext cx="5442745" cy="5442745"/>
        </a:xfrm>
        <a:prstGeom prst="blockArc">
          <a:avLst>
            <a:gd name="adj1" fmla="val 18900000"/>
            <a:gd name="adj2" fmla="val 2700000"/>
            <a:gd name="adj3" fmla="val 397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88E49-FDFC-46CD-BFE8-DF7DD181EDDE}">
      <dsp:nvSpPr>
        <dsp:cNvPr id="0" name=""/>
        <dsp:cNvSpPr/>
      </dsp:nvSpPr>
      <dsp:spPr>
        <a:xfrm>
          <a:off x="1535125" y="360036"/>
          <a:ext cx="6425860" cy="1040589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60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Учитывать</a:t>
          </a:r>
          <a:r>
            <a:rPr lang="ru-RU" sz="16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ru-RU" sz="16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b="1" i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параметры программы социально-экономического и демографического развития при формировании прогнозных показателей рынка труда</a:t>
          </a:r>
          <a:endParaRPr lang="ru-RU" sz="1600" b="1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5125" y="360036"/>
        <a:ext cx="6425860" cy="1040589"/>
      </dsp:txXfrm>
    </dsp:sp>
    <dsp:sp modelId="{8DE15C2A-4B8D-4E30-B31F-76677CCD683A}">
      <dsp:nvSpPr>
        <dsp:cNvPr id="0" name=""/>
        <dsp:cNvSpPr/>
      </dsp:nvSpPr>
      <dsp:spPr>
        <a:xfrm>
          <a:off x="701711" y="606930"/>
          <a:ext cx="402788" cy="402788"/>
        </a:xfrm>
        <a:prstGeom prst="ellipse">
          <a:avLst/>
        </a:prstGeom>
        <a:solidFill>
          <a:schemeClr val="bg1"/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D731D-9B84-46EF-8D41-F3A0C1E2F7BB}">
      <dsp:nvSpPr>
        <dsp:cNvPr id="0" name=""/>
        <dsp:cNvSpPr/>
      </dsp:nvSpPr>
      <dsp:spPr>
        <a:xfrm>
          <a:off x="1535078" y="1584171"/>
          <a:ext cx="6382898" cy="1161304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60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Формировать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государственный заказ на подготовку кадров с учетом востребованных профессионально-квалификационных групп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5078" y="1584171"/>
        <a:ext cx="6382898" cy="1161304"/>
      </dsp:txXfrm>
    </dsp:sp>
    <dsp:sp modelId="{1109F752-FBF0-4454-BFDD-1ECCEC7A2731}">
      <dsp:nvSpPr>
        <dsp:cNvPr id="0" name=""/>
        <dsp:cNvSpPr/>
      </dsp:nvSpPr>
      <dsp:spPr>
        <a:xfrm flipH="1">
          <a:off x="990460" y="1814341"/>
          <a:ext cx="412943" cy="412943"/>
        </a:xfrm>
        <a:prstGeom prst="ellipse">
          <a:avLst/>
        </a:prstGeom>
        <a:solidFill>
          <a:schemeClr val="bg1"/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7A6CC-CE9A-41CC-B6D9-C43C46A8B145}">
      <dsp:nvSpPr>
        <dsp:cNvPr id="0" name=""/>
        <dsp:cNvSpPr/>
      </dsp:nvSpPr>
      <dsp:spPr>
        <a:xfrm>
          <a:off x="1535125" y="3005134"/>
          <a:ext cx="6429398" cy="1036491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160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Определять</a:t>
          </a: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b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новые профессии и ключевые навыки </a:t>
          </a:r>
          <a:endParaRPr lang="ru-RU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35125" y="3005134"/>
        <a:ext cx="6429398" cy="1036491"/>
      </dsp:txXfrm>
    </dsp:sp>
    <dsp:sp modelId="{C542CB53-97E7-4843-9790-D00413E1548A}">
      <dsp:nvSpPr>
        <dsp:cNvPr id="0" name=""/>
        <dsp:cNvSpPr/>
      </dsp:nvSpPr>
      <dsp:spPr>
        <a:xfrm flipH="1">
          <a:off x="691557" y="3021751"/>
          <a:ext cx="423097" cy="423097"/>
        </a:xfrm>
        <a:prstGeom prst="ellipse">
          <a:avLst/>
        </a:prstGeom>
        <a:solidFill>
          <a:schemeClr val="bg1"/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0.67357</cdr:x>
      <cdr:y>0</cdr:y>
    </cdr:from>
    <cdr:to>
      <cdr:x>0.99024</cdr:x>
      <cdr:y>0.25029</cdr:y>
    </cdr:to>
    <cdr:grpSp>
      <cdr:nvGrpSpPr>
        <cdr:cNvPr id="8" name="Группа 7"/>
        <cdr:cNvGrpSpPr/>
      </cdr:nvGrpSpPr>
      <cdr:grpSpPr>
        <a:xfrm xmlns:a="http://schemas.openxmlformats.org/drawingml/2006/main">
          <a:off x="5820291" y="0"/>
          <a:ext cx="2736333" cy="1035812"/>
          <a:chOff x="3159494" y="642606"/>
          <a:chExt cx="801082" cy="210386"/>
        </a:xfrm>
      </cdr:grpSpPr>
      <cdr:cxnSp macro="">
        <cdr:nvCxnSpPr>
          <cdr:cNvPr id="9" name="Elbow Connector 20"/>
          <cdr:cNvCxnSpPr>
            <a:endCxn xmlns:a="http://schemas.openxmlformats.org/drawingml/2006/main" id="10" idx="2"/>
          </cdr:cNvCxnSpPr>
        </cdr:nvCxnSpPr>
        <cdr:spPr>
          <a:xfrm xmlns:a="http://schemas.openxmlformats.org/drawingml/2006/main" flipV="1">
            <a:off x="3159494" y="822871"/>
            <a:ext cx="423435" cy="30121"/>
          </a:xfrm>
          <a:prstGeom xmlns:a="http://schemas.openxmlformats.org/drawingml/2006/main" prst="bentConnector2">
            <a:avLst/>
          </a:prstGeom>
          <a:ln xmlns:a="http://schemas.openxmlformats.org/drawingml/2006/main" w="19050">
            <a:solidFill>
              <a:srgbClr val="00B0F0"/>
            </a:solidFill>
            <a:prstDash val="sysDash"/>
            <a:headEnd type="oval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10" name="Rectangle 18"/>
          <cdr:cNvSpPr/>
        </cdr:nvSpPr>
        <cdr:spPr>
          <a:xfrm xmlns:a="http://schemas.openxmlformats.org/drawingml/2006/main">
            <a:off x="3205282" y="642606"/>
            <a:ext cx="755294" cy="180265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/>
          </a:solidFill>
          <a:ln xmlns:a="http://schemas.openxmlformats.org/drawingml/2006/main">
            <a:noFill/>
          </a:ln>
          <a:effectLst xmlns:a="http://schemas.openxmlformats.org/drawingml/2006/main">
            <a:outerShdw blurRad="63500" sx="102000" sy="102000" algn="ctr" rotWithShape="0">
              <a:prstClr val="black">
                <a:alpha val="26000"/>
              </a:prstClr>
            </a:outerShdw>
          </a:effectLst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bIns="0" rtlCol="0" anchor="t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«</a:t>
            </a:r>
            <a:r>
              <a:rPr lang="ru-RU" sz="1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Квалифицированные рабочие промышленности, строительства и рабочие подобных занятий»</a:t>
            </a:r>
          </a:p>
        </cdr:txBody>
      </cdr:sp>
    </cdr:grpSp>
  </cdr:relSizeAnchor>
  <cdr:relSizeAnchor xmlns:cdr="http://schemas.openxmlformats.org/drawingml/2006/chartDrawing">
    <cdr:from>
      <cdr:x>0.675</cdr:x>
      <cdr:y>0.34856</cdr:y>
    </cdr:from>
    <cdr:to>
      <cdr:x>1</cdr:x>
      <cdr:y>0.58345</cdr:y>
    </cdr:to>
    <cdr:grpSp>
      <cdr:nvGrpSpPr>
        <cdr:cNvPr id="11" name="Группа 10"/>
        <cdr:cNvGrpSpPr/>
      </cdr:nvGrpSpPr>
      <cdr:grpSpPr>
        <a:xfrm xmlns:a="http://schemas.openxmlformats.org/drawingml/2006/main">
          <a:off x="5832648" y="1442497"/>
          <a:ext cx="2808312" cy="972080"/>
          <a:chOff x="2946035" y="-354797"/>
          <a:chExt cx="1105164" cy="263227"/>
        </a:xfrm>
      </cdr:grpSpPr>
      <cdr:cxnSp macro="">
        <cdr:nvCxnSpPr>
          <cdr:cNvPr id="12" name="Elbow Connector 20"/>
          <cdr:cNvCxnSpPr>
            <a:endCxn xmlns:a="http://schemas.openxmlformats.org/drawingml/2006/main" id="13" idx="2"/>
          </cdr:cNvCxnSpPr>
        </cdr:nvCxnSpPr>
        <cdr:spPr>
          <a:xfrm xmlns:a="http://schemas.openxmlformats.org/drawingml/2006/main" flipV="1">
            <a:off x="2946035" y="-121021"/>
            <a:ext cx="595088" cy="29451"/>
          </a:xfrm>
          <a:prstGeom xmlns:a="http://schemas.openxmlformats.org/drawingml/2006/main" prst="bentConnector2">
            <a:avLst/>
          </a:prstGeom>
          <a:ln xmlns:a="http://schemas.openxmlformats.org/drawingml/2006/main" w="19050">
            <a:solidFill>
              <a:srgbClr val="00B0F0"/>
            </a:solidFill>
            <a:prstDash val="sysDash"/>
            <a:headEnd type="oval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13" name="Rectangle 18"/>
          <cdr:cNvSpPr/>
        </cdr:nvSpPr>
        <cdr:spPr>
          <a:xfrm xmlns:a="http://schemas.openxmlformats.org/drawingml/2006/main">
            <a:off x="3031047" y="-354797"/>
            <a:ext cx="1020152" cy="233776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/>
          </a:solidFill>
          <a:ln xmlns:a="http://schemas.openxmlformats.org/drawingml/2006/main">
            <a:noFill/>
          </a:ln>
          <a:effectLst xmlns:a="http://schemas.openxmlformats.org/drawingml/2006/main">
            <a:outerShdw blurRad="63500" sx="102000" sy="102000" algn="ctr" rotWithShape="0">
              <a:prstClr val="black">
                <a:alpha val="26000"/>
              </a:prstClr>
            </a:outerShdw>
          </a:effectLst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bIns="0" rtlCol="0" anchor="t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 xmlns:a="http://schemas.openxmlformats.org/drawingml/2006/main">
            <a:pPr algn="ctr"/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Специалисты»</a:t>
            </a:r>
          </a:p>
        </cdr:txBody>
      </cdr:sp>
    </cdr:grpSp>
  </cdr:relSizeAnchor>
  <cdr:relSizeAnchor xmlns:cdr="http://schemas.openxmlformats.org/drawingml/2006/chartDrawing">
    <cdr:from>
      <cdr:x>0.675</cdr:x>
      <cdr:y>0.66788</cdr:y>
    </cdr:from>
    <cdr:to>
      <cdr:x>1</cdr:x>
      <cdr:y>0.91148</cdr:y>
    </cdr:to>
    <cdr:grpSp>
      <cdr:nvGrpSpPr>
        <cdr:cNvPr id="22" name="Группа 21"/>
        <cdr:cNvGrpSpPr/>
      </cdr:nvGrpSpPr>
      <cdr:grpSpPr>
        <a:xfrm xmlns:a="http://schemas.openxmlformats.org/drawingml/2006/main">
          <a:off x="5832648" y="2763987"/>
          <a:ext cx="2808312" cy="1008126"/>
          <a:chOff x="3071451" y="-1372586"/>
          <a:chExt cx="337652" cy="61380"/>
        </a:xfrm>
      </cdr:grpSpPr>
      <cdr:cxnSp macro="">
        <cdr:nvCxnSpPr>
          <cdr:cNvPr id="23" name="Elbow Connector 20"/>
          <cdr:cNvCxnSpPr>
            <a:endCxn xmlns:a="http://schemas.openxmlformats.org/drawingml/2006/main" id="24" idx="2"/>
          </cdr:cNvCxnSpPr>
        </cdr:nvCxnSpPr>
        <cdr:spPr>
          <a:xfrm xmlns:a="http://schemas.openxmlformats.org/drawingml/2006/main" flipV="1">
            <a:off x="3071451" y="-1318073"/>
            <a:ext cx="181815" cy="6867"/>
          </a:xfrm>
          <a:prstGeom xmlns:a="http://schemas.openxmlformats.org/drawingml/2006/main" prst="bentConnector2">
            <a:avLst/>
          </a:prstGeom>
          <a:ln xmlns:a="http://schemas.openxmlformats.org/drawingml/2006/main" w="19050">
            <a:solidFill>
              <a:srgbClr val="00B0F0"/>
            </a:solidFill>
            <a:prstDash val="sysDash"/>
            <a:headEnd type="oval" w="med" len="med"/>
            <a:tailEnd type="none" w="med" len="med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24" name="Rectangle 18"/>
          <cdr:cNvSpPr/>
        </cdr:nvSpPr>
        <cdr:spPr>
          <a:xfrm xmlns:a="http://schemas.openxmlformats.org/drawingml/2006/main">
            <a:off x="3097428" y="-1372586"/>
            <a:ext cx="311675" cy="54513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/>
          </a:solidFill>
          <a:ln xmlns:a="http://schemas.openxmlformats.org/drawingml/2006/main">
            <a:noFill/>
          </a:ln>
          <a:effectLst xmlns:a="http://schemas.openxmlformats.org/drawingml/2006/main">
            <a:outerShdw blurRad="63500" sx="102000" sy="102000" algn="ctr" rotWithShape="0">
              <a:prstClr val="black">
                <a:alpha val="26000"/>
              </a:prstClr>
            </a:outerShdw>
          </a:effectLst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bIns="0" rtlCol="0" anchor="t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«</a:t>
            </a:r>
            <a:r>
              <a:rPr lang="ru-RU" sz="1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Специалисты-профессионалы</a:t>
            </a:r>
            <a:r>
              <a:rPr lang="ru-RU" sz="1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200" b="1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</cdr:grpSp>
  </cdr:relSizeAnchor>
  <cdr:relSizeAnchor xmlns:cdr="http://schemas.openxmlformats.org/drawingml/2006/chartDrawing">
    <cdr:from>
      <cdr:x>0.9</cdr:x>
      <cdr:y>0.16329</cdr:y>
    </cdr:from>
    <cdr:to>
      <cdr:x>0.98778</cdr:x>
      <cdr:y>0.23022</cdr:y>
    </cdr:to>
    <cdr:grpSp>
      <cdr:nvGrpSpPr>
        <cdr:cNvPr id="32" name="Группа 31"/>
        <cdr:cNvGrpSpPr/>
      </cdr:nvGrpSpPr>
      <cdr:grpSpPr>
        <a:xfrm xmlns:a="http://schemas.openxmlformats.org/drawingml/2006/main">
          <a:off x="7776864" y="675767"/>
          <a:ext cx="758503" cy="276986"/>
          <a:chOff x="167118" y="439095"/>
          <a:chExt cx="758542" cy="369332"/>
        </a:xfrm>
      </cdr:grpSpPr>
      <cdr:cxnSp macro="">
        <cdr:nvCxnSpPr>
          <cdr:cNvPr id="33" name="Straight Connector 22">
            <a:extLst xmlns:a="http://schemas.openxmlformats.org/drawingml/2006/main">
              <a:ext uri="{FF2B5EF4-FFF2-40B4-BE49-F238E27FC236}">
                <a16:creationId xmlns:a16="http://schemas.microsoft.com/office/drawing/2014/main" xmlns="" id="{C9BB5CE7-D5FD-41AA-82B3-209F9C9BD9ED}"/>
              </a:ext>
            </a:extLst>
          </cdr:cNvPr>
          <cdr:cNvCxnSpPr>
            <a:cxnSpLocks xmlns:a="http://schemas.openxmlformats.org/drawingml/2006/main"/>
          </cdr:cNvCxnSpPr>
        </cdr:nvCxnSpPr>
        <cdr:spPr>
          <a:xfrm xmlns:a="http://schemas.openxmlformats.org/drawingml/2006/main">
            <a:off x="186860" y="808427"/>
            <a:ext cx="738800" cy="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53975">
            <a:solidFill>
              <a:schemeClr val="accent3">
                <a:lumMod val="75000"/>
              </a:schemeClr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34" name="TextBox 19"/>
          <cdr:cNvSpPr txBox="1"/>
        </cdr:nvSpPr>
        <cdr:spPr>
          <a:xfrm xmlns:a="http://schemas.openxmlformats.org/drawingml/2006/main">
            <a:off x="167118" y="439095"/>
            <a:ext cx="758541" cy="307778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15,0%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1" cy="493315"/>
          </a:xfrm>
          <a:prstGeom prst="rect">
            <a:avLst/>
          </a:prstGeom>
        </p:spPr>
        <p:txBody>
          <a:bodyPr vert="horz" lIns="90748" tIns="45375" rIns="90748" bIns="453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2"/>
            <a:ext cx="2918831" cy="493315"/>
          </a:xfrm>
          <a:prstGeom prst="rect">
            <a:avLst/>
          </a:prstGeom>
        </p:spPr>
        <p:txBody>
          <a:bodyPr vert="horz" lIns="90748" tIns="45375" rIns="90748" bIns="45375" rtlCol="0"/>
          <a:lstStyle>
            <a:lvl1pPr algn="r">
              <a:defRPr sz="1200"/>
            </a:lvl1pPr>
          </a:lstStyle>
          <a:p>
            <a:fld id="{143BB891-ACC4-4C74-9CCF-AD1F7D314C3E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8" tIns="45375" rIns="90748" bIns="4537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48" tIns="45375" rIns="90748" bIns="4537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3315"/>
          </a:xfrm>
          <a:prstGeom prst="rect">
            <a:avLst/>
          </a:prstGeom>
        </p:spPr>
        <p:txBody>
          <a:bodyPr vert="horz" lIns="90748" tIns="45375" rIns="90748" bIns="453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3315"/>
          </a:xfrm>
          <a:prstGeom prst="rect">
            <a:avLst/>
          </a:prstGeom>
        </p:spPr>
        <p:txBody>
          <a:bodyPr vert="horz" lIns="90748" tIns="45375" rIns="90748" bIns="45375" rtlCol="0" anchor="b"/>
          <a:lstStyle>
            <a:lvl1pPr algn="r">
              <a:defRPr sz="1200"/>
            </a:lvl1pPr>
          </a:lstStyle>
          <a:p>
            <a:fld id="{432253D3-1BC9-4E0A-A2B1-0D44DF141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9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A4011-6BBF-4743-B81D-A77EAD3AA122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23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253D3-1BC9-4E0A-A2B1-0D44DF14105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5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47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45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88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19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2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7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40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058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83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Date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8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err="1" smtClean="0"/>
              <a:t>Date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77AE-53A6-41CE-AB75-CCDDAEF89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4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stlab.by/index.php/ru/deyatelnost/klassifikator-okrb-014-2017-zanyatiy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91630"/>
            <a:ext cx="8640960" cy="1296144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"/>
                <a:ea typeface="Calibri"/>
              </a:rPr>
              <a:t>Механизм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ea typeface="Calibri"/>
              </a:rPr>
              <a:t>прогнозирования 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ea typeface="Calibri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/>
                <a:ea typeface="Calibri"/>
              </a:rPr>
              <a:t>потребности рынка труда в требуемых работниках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Arial"/>
              <a:ea typeface="Calibri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411760" y="3003798"/>
            <a:ext cx="6256784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just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ru-RU" sz="2000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Ирина Костевич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Министр труда и социальной защиты</a:t>
            </a:r>
          </a:p>
          <a:p>
            <a:pPr algn="r">
              <a:spcBef>
                <a:spcPts val="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Республики Беларусь</a:t>
            </a:r>
          </a:p>
          <a:p>
            <a:pPr algn="r"/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46"/>
            <a:ext cx="9144000" cy="8551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82" y="24272"/>
            <a:ext cx="650305" cy="6752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0590" y="146518"/>
            <a:ext cx="32303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Министерство труда и социальной защиты</a:t>
            </a:r>
          </a:p>
          <a:p>
            <a:r>
              <a:rPr lang="ru-RU" sz="1100" b="1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Республики Беларусь</a:t>
            </a:r>
            <a:endParaRPr lang="ru-RU" sz="1100" b="1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DF28-78A9-442C-A511-930B10505E10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51518" y="3919364"/>
            <a:ext cx="8735915" cy="1224136"/>
          </a:xfrm>
          <a:prstGeom prst="rect">
            <a:avLst/>
          </a:prstGeom>
          <a:solidFill>
            <a:schemeClr val="accent3">
              <a:lumMod val="75000"/>
              <a:alpha val="52157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3555" y="395733"/>
            <a:ext cx="8735915" cy="249271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477" y="3003798"/>
            <a:ext cx="9143999" cy="43204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ИНФОРМАЦИОННАЯ СИСТЕМА РЫНКА ТРУДА</a:t>
            </a:r>
            <a:endParaRPr lang="ru-RU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2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073" y="439076"/>
            <a:ext cx="2403167" cy="24482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6644" y="27398"/>
            <a:ext cx="41333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НОВАЯ (перспективная потребность)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663" y="3593278"/>
            <a:ext cx="48371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ДЕЙСТВУЮЩАЯ (текущая потребность)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699542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Программное обеспечение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 прогнозированию </a:t>
            </a:r>
            <a:br>
              <a:rPr lang="ru-RU" sz="16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рынка труда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000" y="1851670"/>
            <a:ext cx="3263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Программное обеспечение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 выявлению потребности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 кадрах (опрос нанимателей)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1117942"/>
            <a:ext cx="2791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Программное обеспечение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 профессиональному тестированию граждан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123728" y="4076796"/>
            <a:ext cx="5243958" cy="871218"/>
            <a:chOff x="1619672" y="4133410"/>
            <a:chExt cx="5243958" cy="796341"/>
          </a:xfrm>
        </p:grpSpPr>
        <p:sp>
          <p:nvSpPr>
            <p:cNvPr id="10" name="TextBox 9"/>
            <p:cNvSpPr txBox="1"/>
            <p:nvPr/>
          </p:nvSpPr>
          <p:spPr>
            <a:xfrm>
              <a:off x="1885678" y="4364430"/>
              <a:ext cx="2455430" cy="309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АСУ «ЗАНЯТОСТЬ»</a:t>
              </a:r>
              <a:endParaRPr lang="ru-RU" sz="16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99741" y="4364430"/>
              <a:ext cx="1949188" cy="309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БАНК ВАКАНСИЙ</a:t>
              </a:r>
              <a:endParaRPr lang="ru-RU" sz="16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619672" y="4133410"/>
              <a:ext cx="2795686" cy="792088"/>
            </a:xfrm>
            <a:prstGeom prst="ellipse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4067944" y="4137663"/>
              <a:ext cx="2795686" cy="792088"/>
            </a:xfrm>
            <a:prstGeom prst="ellipse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199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51806" y="440709"/>
            <a:ext cx="6768752" cy="3757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СИСТЕМА  ПРОГНОЗИРОВАНИЯ  РЫНКА  ТРУДА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7859" y="1238968"/>
            <a:ext cx="2994062" cy="101158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Демографический прогноз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Прогноз СЭР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Текущая статистика</a:t>
            </a:r>
          </a:p>
          <a:p>
            <a:r>
              <a:rPr lang="ru-RU" sz="1400" b="1" kern="0" dirty="0" smtClean="0">
                <a:solidFill>
                  <a:srgbClr val="C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Методика </a:t>
            </a:r>
            <a:r>
              <a:rPr lang="ru-RU" sz="1400" b="1" kern="0" dirty="0">
                <a:solidFill>
                  <a:srgbClr val="C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«сверху»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1400" b="1" dirty="0" smtClean="0">
                <a:latin typeface="Arial" pitchFamily="34" charset="0"/>
                <a:cs typeface="Arial" pitchFamily="34" charset="0"/>
              </a:rPr>
            </a:br>
            <a:endParaRPr lang="ru-RU" sz="1400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1" y="2499742"/>
            <a:ext cx="2875359" cy="105358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Опрос нанимателей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      32% от списочной численности </a:t>
            </a:r>
            <a:b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               работников  (18 ВЭД)</a:t>
            </a:r>
          </a:p>
          <a:p>
            <a:r>
              <a:rPr lang="ru-RU" sz="1400" b="1" kern="0" dirty="0" smtClean="0">
                <a:solidFill>
                  <a:srgbClr val="C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Методика  </a:t>
            </a:r>
            <a:r>
              <a:rPr lang="ru-RU" sz="1400" b="1" kern="0" dirty="0">
                <a:solidFill>
                  <a:srgbClr val="C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«</a:t>
            </a:r>
            <a:r>
              <a:rPr lang="ru-RU" sz="1400" b="1" kern="0" dirty="0" smtClean="0">
                <a:solidFill>
                  <a:srgbClr val="C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снизу»</a:t>
            </a:r>
            <a:endParaRPr lang="ru-RU" sz="1400" b="1" kern="0" dirty="0">
              <a:solidFill>
                <a:srgbClr val="C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b="1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99592" y="3723878"/>
            <a:ext cx="2875359" cy="8640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Профессиональное тестирование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12359" y="1230323"/>
            <a:ext cx="4410651" cy="6156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 баланса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трудовых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36182" y="2351794"/>
            <a:ext cx="2700113" cy="9982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8000" lvl="0" indent="-171450" defTabSz="10668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Потребность в кадрах</a:t>
            </a:r>
          </a:p>
          <a:p>
            <a:pPr marL="108000" indent="-171450" defTabSz="10668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навыки</a:t>
            </a:r>
          </a:p>
          <a:p>
            <a:pPr marL="108000" indent="-171450" defTabSz="10668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Новые </a:t>
            </a: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профессии </a:t>
            </a:r>
          </a:p>
          <a:p>
            <a:pPr marL="108000" indent="-171450" defTabSz="10668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 rot="5400000">
            <a:off x="161416" y="3836583"/>
            <a:ext cx="756270" cy="72008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3828097" y="2614908"/>
            <a:ext cx="684262" cy="602729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5400000">
            <a:off x="119684" y="1384720"/>
            <a:ext cx="756270" cy="72008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5400000">
            <a:off x="163377" y="2633003"/>
            <a:ext cx="756270" cy="72008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3874485" y="1249883"/>
            <a:ext cx="648072" cy="596119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3856390" y="3835548"/>
            <a:ext cx="684262" cy="602729"/>
          </a:xfrm>
          <a:prstGeom prst="chevron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6026932" y="1836221"/>
            <a:ext cx="0" cy="3876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012160" y="3363838"/>
            <a:ext cx="0" cy="3789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7256293" y="1959999"/>
            <a:ext cx="1840053" cy="159332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defTabSz="1066800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  <a:buSzPct val="130000"/>
              <a:buFont typeface="Wingdings" panose="05000000000000000000" pitchFamily="2" charset="2"/>
              <a:buChar char="§"/>
            </a:pPr>
            <a:r>
              <a:rPr lang="ru-RU" sz="1050" b="1" dirty="0" smtClean="0">
                <a:latin typeface="Arial" pitchFamily="34" charset="0"/>
                <a:cs typeface="Arial" pitchFamily="34" charset="0"/>
              </a:rPr>
              <a:t>контрольные </a:t>
            </a:r>
            <a:r>
              <a:rPr lang="ru-RU" sz="1050" b="1" dirty="0">
                <a:latin typeface="Arial" pitchFamily="34" charset="0"/>
                <a:cs typeface="Arial" pitchFamily="34" charset="0"/>
              </a:rPr>
              <a:t>цифры </a:t>
            </a:r>
            <a:r>
              <a:rPr lang="ru-RU" sz="1050" b="1" dirty="0" smtClean="0">
                <a:latin typeface="Arial" pitchFamily="34" charset="0"/>
                <a:cs typeface="Arial" pitchFamily="34" charset="0"/>
              </a:rPr>
              <a:t>приема</a:t>
            </a:r>
            <a:endParaRPr 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1066800">
              <a:lnSpc>
                <a:spcPts val="1200"/>
              </a:lnSpc>
              <a:buSzPct val="130000"/>
              <a:buFont typeface="Wingdings" panose="05000000000000000000" pitchFamily="2" charset="2"/>
              <a:buChar char="§"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соискателю на свободное рабочее место</a:t>
            </a:r>
          </a:p>
          <a:p>
            <a:pPr marL="171450" indent="-171450" defTabSz="1066800">
              <a:lnSpc>
                <a:spcPts val="1200"/>
              </a:lnSpc>
              <a:buSzPct val="130000"/>
              <a:buFont typeface="Wingdings" panose="05000000000000000000" pitchFamily="2" charset="2"/>
              <a:buChar char="§"/>
            </a:pPr>
            <a:r>
              <a:rPr lang="ru-RU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</a:t>
            </a:r>
            <a:br>
              <a:rPr lang="ru-RU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 «</a:t>
            </a:r>
            <a:r>
              <a:rPr lang="ru-RU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Занятия</a:t>
            </a:r>
            <a:r>
              <a:rPr lang="ru-RU" sz="105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05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36182" y="3761116"/>
            <a:ext cx="3384376" cy="91745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defTabSz="1066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 карьерного пути</a:t>
            </a:r>
          </a:p>
          <a:p>
            <a:pPr marL="285750" indent="-285750" defTabSz="10668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дисбаланса спроса и предложения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78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23478"/>
            <a:ext cx="7886700" cy="61537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Дополнительная потребность экономики в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кадрах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29349935"/>
              </p:ext>
            </p:extLst>
          </p:nvPr>
        </p:nvGraphicFramePr>
        <p:xfrm>
          <a:off x="251520" y="867625"/>
          <a:ext cx="8640960" cy="4138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4</a:t>
            </a:fld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7976118" y="2772095"/>
            <a:ext cx="758542" cy="307777"/>
            <a:chOff x="167118" y="439095"/>
            <a:chExt cx="758542" cy="410369"/>
          </a:xfrm>
        </p:grpSpPr>
        <p:cxnSp>
          <p:nvCxnSpPr>
            <p:cNvPr id="6" name="Straight Connector 22">
              <a:extLst>
                <a:ext uri="{FF2B5EF4-FFF2-40B4-BE49-F238E27FC236}">
                  <a16:creationId xmlns:a16="http://schemas.microsoft.com/office/drawing/2014/main" xmlns="" id="{C9BB5CE7-D5FD-41AA-82B3-209F9C9BD9ED}"/>
                </a:ext>
              </a:extLst>
            </p:cNvPr>
            <p:cNvCxnSpPr>
              <a:cxnSpLocks/>
            </p:cNvCxnSpPr>
            <p:nvPr/>
          </p:nvCxnSpPr>
          <p:spPr>
            <a:xfrm>
              <a:off x="186860" y="808427"/>
              <a:ext cx="738800" cy="0"/>
            </a:xfrm>
            <a:prstGeom prst="line">
              <a:avLst/>
            </a:prstGeom>
            <a:noFill/>
            <a:ln w="539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67118" y="439095"/>
              <a:ext cx="758541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15,2%</a:t>
              </a:r>
              <a:endParaRPr lang="ru-RU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030756" y="4142939"/>
            <a:ext cx="758542" cy="307777"/>
            <a:chOff x="167118" y="439095"/>
            <a:chExt cx="758542" cy="410369"/>
          </a:xfrm>
        </p:grpSpPr>
        <p:cxnSp>
          <p:nvCxnSpPr>
            <p:cNvPr id="9" name="Straight Connector 22">
              <a:extLst>
                <a:ext uri="{FF2B5EF4-FFF2-40B4-BE49-F238E27FC236}">
                  <a16:creationId xmlns:a16="http://schemas.microsoft.com/office/drawing/2014/main" xmlns="" id="{C9BB5CE7-D5FD-41AA-82B3-209F9C9BD9ED}"/>
                </a:ext>
              </a:extLst>
            </p:cNvPr>
            <p:cNvCxnSpPr>
              <a:cxnSpLocks/>
            </p:cNvCxnSpPr>
            <p:nvPr/>
          </p:nvCxnSpPr>
          <p:spPr>
            <a:xfrm>
              <a:off x="186860" y="808427"/>
              <a:ext cx="738800" cy="0"/>
            </a:xfrm>
            <a:prstGeom prst="line">
              <a:avLst/>
            </a:prstGeom>
            <a:noFill/>
            <a:ln w="539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67118" y="439095"/>
              <a:ext cx="758541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23,4%</a:t>
              </a:r>
              <a:endParaRPr lang="ru-RU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26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753450"/>
              </p:ext>
            </p:extLst>
          </p:nvPr>
        </p:nvGraphicFramePr>
        <p:xfrm>
          <a:off x="827585" y="4443958"/>
          <a:ext cx="7488830" cy="192876"/>
        </p:xfrm>
        <a:graphic>
          <a:graphicData uri="http://schemas.openxmlformats.org/drawingml/2006/table">
            <a:tbl>
              <a:tblPr/>
              <a:tblGrid>
                <a:gridCol w="6624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14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88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88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04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88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5887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589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92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высокая значимость</a:t>
                      </a: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умеренная значимость</a:t>
                      </a: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низкая значимость</a:t>
                      </a:r>
                    </a:p>
                  </a:txBody>
                  <a:tcPr marL="9525" marR="9525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818084" y="18395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КАРТА «ГИБКИХ» НАВЫКОВ</a:t>
            </a:r>
          </a:p>
          <a:p>
            <a:pPr algn="ctr" defTabSz="457200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в разрезе основных профессионально-квалификационных групп,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609002"/>
              </p:ext>
            </p:extLst>
          </p:nvPr>
        </p:nvGraphicFramePr>
        <p:xfrm>
          <a:off x="395536" y="672036"/>
          <a:ext cx="8496940" cy="3376571"/>
        </p:xfrm>
        <a:graphic>
          <a:graphicData uri="http://schemas.openxmlformats.org/drawingml/2006/table">
            <a:tbl>
              <a:tblPr/>
              <a:tblGrid>
                <a:gridCol w="39085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981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95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навыка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Лидерство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кадрами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Деловая коммуникация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Решение проблем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Стратегическое планирование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материальными ресурсами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Компьютерная грамотность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Адаптивность и гибкость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в команде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Критическое мышление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Креативность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Безопасные приемы и методы работы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Клиентоориентированность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Контроль качества продуктов, услуг, процессов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Эксплуатация и управление оборудованием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88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Ремонт оборудования, машин,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аппаратов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систем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7715" marR="7715" marT="7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423640"/>
              </p:ext>
            </p:extLst>
          </p:nvPr>
        </p:nvGraphicFramePr>
        <p:xfrm>
          <a:off x="395536" y="4377833"/>
          <a:ext cx="8424936" cy="51800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212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129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1322">
                <a:tc>
                  <a:txBody>
                    <a:bodyPr/>
                    <a:lstStyle/>
                    <a:p>
                      <a:pPr algn="just">
                        <a:spcAft>
                          <a:spcPts val="200"/>
                        </a:spcAft>
                      </a:pPr>
                      <a:endParaRPr lang="ru-RU" sz="800" b="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200"/>
                        </a:spcAft>
                      </a:pPr>
                      <a:r>
                        <a:rPr lang="ru-RU" sz="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800" b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398">
                <a:tc>
                  <a:txBody>
                    <a:bodyPr/>
                    <a:lstStyle/>
                    <a:p>
                      <a:pPr marL="180340" indent="-180340">
                        <a:spcAft>
                          <a:spcPts val="200"/>
                        </a:spcAft>
                      </a:pPr>
                      <a:endParaRPr lang="ru-RU" sz="700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340" indent="-180340">
                        <a:spcAft>
                          <a:spcPts val="200"/>
                        </a:spcAft>
                      </a:pPr>
                      <a:endParaRPr lang="ru-RU" sz="700" i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14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Группа 99"/>
          <p:cNvGrpSpPr/>
          <p:nvPr/>
        </p:nvGrpSpPr>
        <p:grpSpPr>
          <a:xfrm>
            <a:off x="107503" y="987574"/>
            <a:ext cx="8784976" cy="3750479"/>
            <a:chOff x="-9815" y="935046"/>
            <a:chExt cx="9005767" cy="3598715"/>
          </a:xfrm>
        </p:grpSpPr>
        <p:grpSp>
          <p:nvGrpSpPr>
            <p:cNvPr id="55" name="Группа 54"/>
            <p:cNvGrpSpPr/>
            <p:nvPr/>
          </p:nvGrpSpPr>
          <p:grpSpPr>
            <a:xfrm>
              <a:off x="-9815" y="935046"/>
              <a:ext cx="6156698" cy="3081816"/>
              <a:chOff x="-13950" y="1338417"/>
              <a:chExt cx="8750545" cy="4689231"/>
            </a:xfrm>
          </p:grpSpPr>
          <p:sp>
            <p:nvSpPr>
              <p:cNvPr id="56" name="Freeform: Shape 77">
                <a:extLst>
                  <a:ext uri="{FF2B5EF4-FFF2-40B4-BE49-F238E27FC236}">
                    <a16:creationId xmlns:a16="http://schemas.microsoft.com/office/drawing/2014/main" xmlns="" id="{3C87033C-CA39-4EBD-AE7E-471077E53623}"/>
                  </a:ext>
                </a:extLst>
              </p:cNvPr>
              <p:cNvSpPr/>
              <p:nvPr/>
            </p:nvSpPr>
            <p:spPr>
              <a:xfrm>
                <a:off x="4895729" y="3252746"/>
                <a:ext cx="2640596" cy="980874"/>
              </a:xfrm>
              <a:custGeom>
                <a:avLst/>
                <a:gdLst>
                  <a:gd name="connsiteX0" fmla="*/ 2045866 w 2680270"/>
                  <a:gd name="connsiteY0" fmla="*/ 0 h 980874"/>
                  <a:gd name="connsiteX1" fmla="*/ 2680270 w 2680270"/>
                  <a:gd name="connsiteY1" fmla="*/ 223180 h 980874"/>
                  <a:gd name="connsiteX2" fmla="*/ 2640596 w 2680270"/>
                  <a:gd name="connsiteY2" fmla="*/ 291583 h 980874"/>
                  <a:gd name="connsiteX3" fmla="*/ 641651 w 2680270"/>
                  <a:gd name="connsiteY3" fmla="*/ 980874 h 980874"/>
                  <a:gd name="connsiteX4" fmla="*/ 36197 w 2680270"/>
                  <a:gd name="connsiteY4" fmla="*/ 767878 h 980874"/>
                  <a:gd name="connsiteX5" fmla="*/ 0 w 2680270"/>
                  <a:gd name="connsiteY5" fmla="*/ 705470 h 980874"/>
                  <a:gd name="connsiteX0" fmla="*/ 2045866 w 2640596"/>
                  <a:gd name="connsiteY0" fmla="*/ 0 h 980874"/>
                  <a:gd name="connsiteX1" fmla="*/ 2640596 w 2640596"/>
                  <a:gd name="connsiteY1" fmla="*/ 291583 h 980874"/>
                  <a:gd name="connsiteX2" fmla="*/ 641651 w 2640596"/>
                  <a:gd name="connsiteY2" fmla="*/ 980874 h 980874"/>
                  <a:gd name="connsiteX3" fmla="*/ 36197 w 2640596"/>
                  <a:gd name="connsiteY3" fmla="*/ 767878 h 980874"/>
                  <a:gd name="connsiteX4" fmla="*/ 0 w 2640596"/>
                  <a:gd name="connsiteY4" fmla="*/ 705470 h 980874"/>
                  <a:gd name="connsiteX5" fmla="*/ 2045866 w 2640596"/>
                  <a:gd name="connsiteY5" fmla="*/ 0 h 980874"/>
                  <a:gd name="connsiteX0" fmla="*/ 2045866 w 2640596"/>
                  <a:gd name="connsiteY0" fmla="*/ 0 h 980874"/>
                  <a:gd name="connsiteX1" fmla="*/ 2640596 w 2640596"/>
                  <a:gd name="connsiteY1" fmla="*/ 291583 h 980874"/>
                  <a:gd name="connsiteX2" fmla="*/ 641651 w 2640596"/>
                  <a:gd name="connsiteY2" fmla="*/ 980874 h 980874"/>
                  <a:gd name="connsiteX3" fmla="*/ 0 w 2640596"/>
                  <a:gd name="connsiteY3" fmla="*/ 705470 h 980874"/>
                  <a:gd name="connsiteX4" fmla="*/ 2045866 w 2640596"/>
                  <a:gd name="connsiteY4" fmla="*/ 0 h 980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40596" h="980874">
                    <a:moveTo>
                      <a:pt x="2045866" y="0"/>
                    </a:moveTo>
                    <a:lnTo>
                      <a:pt x="2640596" y="291583"/>
                    </a:lnTo>
                    <a:lnTo>
                      <a:pt x="641651" y="980874"/>
                    </a:lnTo>
                    <a:lnTo>
                      <a:pt x="0" y="705470"/>
                    </a:lnTo>
                    <a:lnTo>
                      <a:pt x="2045866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: Shape 75">
                <a:extLst>
                  <a:ext uri="{FF2B5EF4-FFF2-40B4-BE49-F238E27FC236}">
                    <a16:creationId xmlns:a16="http://schemas.microsoft.com/office/drawing/2014/main" xmlns="" id="{CD72B368-4A1B-4F87-B964-0B71C17A443C}"/>
                  </a:ext>
                </a:extLst>
              </p:cNvPr>
              <p:cNvSpPr/>
              <p:nvPr/>
            </p:nvSpPr>
            <p:spPr>
              <a:xfrm>
                <a:off x="4415622" y="2408466"/>
                <a:ext cx="3600811" cy="1027381"/>
              </a:xfrm>
              <a:custGeom>
                <a:avLst/>
                <a:gdLst>
                  <a:gd name="connsiteX0" fmla="*/ 2931233 w 3635753"/>
                  <a:gd name="connsiteY0" fmla="*/ 0 h 1027381"/>
                  <a:gd name="connsiteX1" fmla="*/ 3635753 w 3635753"/>
                  <a:gd name="connsiteY1" fmla="*/ 247847 h 1027381"/>
                  <a:gd name="connsiteX2" fmla="*/ 3600811 w 3635753"/>
                  <a:gd name="connsiteY2" fmla="*/ 308092 h 1027381"/>
                  <a:gd name="connsiteX3" fmla="*/ 680496 w 3635753"/>
                  <a:gd name="connsiteY3" fmla="*/ 1027381 h 1027381"/>
                  <a:gd name="connsiteX4" fmla="*/ 48098 w 3635753"/>
                  <a:gd name="connsiteY4" fmla="*/ 804906 h 1027381"/>
                  <a:gd name="connsiteX5" fmla="*/ 0 w 3635753"/>
                  <a:gd name="connsiteY5" fmla="*/ 721978 h 1027381"/>
                  <a:gd name="connsiteX0" fmla="*/ 2931233 w 3600811"/>
                  <a:gd name="connsiteY0" fmla="*/ 0 h 1027381"/>
                  <a:gd name="connsiteX1" fmla="*/ 3600811 w 3600811"/>
                  <a:gd name="connsiteY1" fmla="*/ 308092 h 1027381"/>
                  <a:gd name="connsiteX2" fmla="*/ 680496 w 3600811"/>
                  <a:gd name="connsiteY2" fmla="*/ 1027381 h 1027381"/>
                  <a:gd name="connsiteX3" fmla="*/ 48098 w 3600811"/>
                  <a:gd name="connsiteY3" fmla="*/ 804906 h 1027381"/>
                  <a:gd name="connsiteX4" fmla="*/ 0 w 3600811"/>
                  <a:gd name="connsiteY4" fmla="*/ 721978 h 1027381"/>
                  <a:gd name="connsiteX5" fmla="*/ 2931233 w 3600811"/>
                  <a:gd name="connsiteY5" fmla="*/ 0 h 1027381"/>
                  <a:gd name="connsiteX0" fmla="*/ 2931233 w 3600811"/>
                  <a:gd name="connsiteY0" fmla="*/ 0 h 1027381"/>
                  <a:gd name="connsiteX1" fmla="*/ 3600811 w 3600811"/>
                  <a:gd name="connsiteY1" fmla="*/ 308092 h 1027381"/>
                  <a:gd name="connsiteX2" fmla="*/ 680496 w 3600811"/>
                  <a:gd name="connsiteY2" fmla="*/ 1027381 h 1027381"/>
                  <a:gd name="connsiteX3" fmla="*/ 0 w 3600811"/>
                  <a:gd name="connsiteY3" fmla="*/ 721978 h 1027381"/>
                  <a:gd name="connsiteX4" fmla="*/ 2931233 w 3600811"/>
                  <a:gd name="connsiteY4" fmla="*/ 0 h 1027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0811" h="1027381">
                    <a:moveTo>
                      <a:pt x="2931233" y="0"/>
                    </a:moveTo>
                    <a:lnTo>
                      <a:pt x="3600811" y="308092"/>
                    </a:lnTo>
                    <a:lnTo>
                      <a:pt x="680496" y="1027381"/>
                    </a:lnTo>
                    <a:lnTo>
                      <a:pt x="0" y="721978"/>
                    </a:lnTo>
                    <a:lnTo>
                      <a:pt x="2931233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: Shape 73">
                <a:extLst>
                  <a:ext uri="{FF2B5EF4-FFF2-40B4-BE49-F238E27FC236}">
                    <a16:creationId xmlns:a16="http://schemas.microsoft.com/office/drawing/2014/main" xmlns="" id="{FDC9D530-059C-4B9B-9899-1DD90C33AD9B}"/>
                  </a:ext>
                </a:extLst>
              </p:cNvPr>
              <p:cNvSpPr/>
              <p:nvPr/>
            </p:nvSpPr>
            <p:spPr>
              <a:xfrm>
                <a:off x="3935513" y="1563486"/>
                <a:ext cx="4561027" cy="1065366"/>
              </a:xfrm>
              <a:custGeom>
                <a:avLst/>
                <a:gdLst>
                  <a:gd name="connsiteX0" fmla="*/ 3858554 w 4598684"/>
                  <a:gd name="connsiteY0" fmla="*/ 0 h 1065366"/>
                  <a:gd name="connsiteX1" fmla="*/ 4598684 w 4598684"/>
                  <a:gd name="connsiteY1" fmla="*/ 260375 h 1065366"/>
                  <a:gd name="connsiteX2" fmla="*/ 4561027 w 4598684"/>
                  <a:gd name="connsiteY2" fmla="*/ 325300 h 1065366"/>
                  <a:gd name="connsiteX3" fmla="*/ 697874 w 4598684"/>
                  <a:gd name="connsiteY3" fmla="*/ 1065366 h 1065366"/>
                  <a:gd name="connsiteX4" fmla="*/ 58784 w 4598684"/>
                  <a:gd name="connsiteY4" fmla="*/ 840537 h 1065366"/>
                  <a:gd name="connsiteX5" fmla="*/ 0 w 4598684"/>
                  <a:gd name="connsiteY5" fmla="*/ 739185 h 1065366"/>
                  <a:gd name="connsiteX0" fmla="*/ 3858554 w 4561027"/>
                  <a:gd name="connsiteY0" fmla="*/ 0 h 1065366"/>
                  <a:gd name="connsiteX1" fmla="*/ 4561027 w 4561027"/>
                  <a:gd name="connsiteY1" fmla="*/ 325300 h 1065366"/>
                  <a:gd name="connsiteX2" fmla="*/ 697874 w 4561027"/>
                  <a:gd name="connsiteY2" fmla="*/ 1065366 h 1065366"/>
                  <a:gd name="connsiteX3" fmla="*/ 58784 w 4561027"/>
                  <a:gd name="connsiteY3" fmla="*/ 840537 h 1065366"/>
                  <a:gd name="connsiteX4" fmla="*/ 0 w 4561027"/>
                  <a:gd name="connsiteY4" fmla="*/ 739185 h 1065366"/>
                  <a:gd name="connsiteX5" fmla="*/ 3858554 w 4561027"/>
                  <a:gd name="connsiteY5" fmla="*/ 0 h 1065366"/>
                  <a:gd name="connsiteX0" fmla="*/ 3858554 w 4561027"/>
                  <a:gd name="connsiteY0" fmla="*/ 0 h 1065366"/>
                  <a:gd name="connsiteX1" fmla="*/ 4561027 w 4561027"/>
                  <a:gd name="connsiteY1" fmla="*/ 325300 h 1065366"/>
                  <a:gd name="connsiteX2" fmla="*/ 697874 w 4561027"/>
                  <a:gd name="connsiteY2" fmla="*/ 1065366 h 1065366"/>
                  <a:gd name="connsiteX3" fmla="*/ 0 w 4561027"/>
                  <a:gd name="connsiteY3" fmla="*/ 739185 h 1065366"/>
                  <a:gd name="connsiteX4" fmla="*/ 3858554 w 4561027"/>
                  <a:gd name="connsiteY4" fmla="*/ 0 h 1065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61027" h="1065366">
                    <a:moveTo>
                      <a:pt x="3858554" y="0"/>
                    </a:moveTo>
                    <a:lnTo>
                      <a:pt x="4561027" y="325300"/>
                    </a:lnTo>
                    <a:lnTo>
                      <a:pt x="697874" y="1065366"/>
                    </a:lnTo>
                    <a:lnTo>
                      <a:pt x="0" y="739185"/>
                    </a:lnTo>
                    <a:lnTo>
                      <a:pt x="3858554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: Shape 79">
                <a:extLst>
                  <a:ext uri="{FF2B5EF4-FFF2-40B4-BE49-F238E27FC236}">
                    <a16:creationId xmlns:a16="http://schemas.microsoft.com/office/drawing/2014/main" xmlns="" id="{8F48E772-19B9-40DE-9DAD-D66AE9E89863}"/>
                  </a:ext>
                </a:extLst>
              </p:cNvPr>
              <p:cNvSpPr/>
              <p:nvPr/>
            </p:nvSpPr>
            <p:spPr>
              <a:xfrm rot="19711421">
                <a:off x="5397178" y="4315211"/>
                <a:ext cx="1649231" cy="546509"/>
              </a:xfrm>
              <a:custGeom>
                <a:avLst/>
                <a:gdLst>
                  <a:gd name="connsiteX0" fmla="*/ 1354656 w 1720285"/>
                  <a:gd name="connsiteY0" fmla="*/ 37556 h 546509"/>
                  <a:gd name="connsiteX1" fmla="*/ 1720285 w 1720285"/>
                  <a:gd name="connsiteY1" fmla="*/ 486789 h 546509"/>
                  <a:gd name="connsiteX2" fmla="*/ 1650723 w 1720285"/>
                  <a:gd name="connsiteY2" fmla="*/ 524417 h 546509"/>
                  <a:gd name="connsiteX3" fmla="*/ 544864 w 1720285"/>
                  <a:gd name="connsiteY3" fmla="*/ 539299 h 546509"/>
                  <a:gd name="connsiteX4" fmla="*/ 380459 w 1720285"/>
                  <a:gd name="connsiteY4" fmla="*/ 530188 h 546509"/>
                  <a:gd name="connsiteX5" fmla="*/ 0 w 1720285"/>
                  <a:gd name="connsiteY5" fmla="*/ 62734 h 546509"/>
                  <a:gd name="connsiteX6" fmla="*/ 1492 w 1720285"/>
                  <a:gd name="connsiteY6" fmla="*/ 0 h 546509"/>
                  <a:gd name="connsiteX0" fmla="*/ 1354656 w 1650723"/>
                  <a:gd name="connsiteY0" fmla="*/ 37556 h 546509"/>
                  <a:gd name="connsiteX1" fmla="*/ 1650723 w 1650723"/>
                  <a:gd name="connsiteY1" fmla="*/ 524417 h 546509"/>
                  <a:gd name="connsiteX2" fmla="*/ 544864 w 1650723"/>
                  <a:gd name="connsiteY2" fmla="*/ 539299 h 546509"/>
                  <a:gd name="connsiteX3" fmla="*/ 380459 w 1650723"/>
                  <a:gd name="connsiteY3" fmla="*/ 530188 h 546509"/>
                  <a:gd name="connsiteX4" fmla="*/ 0 w 1650723"/>
                  <a:gd name="connsiteY4" fmla="*/ 62734 h 546509"/>
                  <a:gd name="connsiteX5" fmla="*/ 1492 w 1650723"/>
                  <a:gd name="connsiteY5" fmla="*/ 0 h 546509"/>
                  <a:gd name="connsiteX6" fmla="*/ 1354656 w 1650723"/>
                  <a:gd name="connsiteY6" fmla="*/ 37556 h 546509"/>
                  <a:gd name="connsiteX0" fmla="*/ 1353164 w 1649231"/>
                  <a:gd name="connsiteY0" fmla="*/ 37556 h 546509"/>
                  <a:gd name="connsiteX1" fmla="*/ 1649231 w 1649231"/>
                  <a:gd name="connsiteY1" fmla="*/ 524417 h 546509"/>
                  <a:gd name="connsiteX2" fmla="*/ 543372 w 1649231"/>
                  <a:gd name="connsiteY2" fmla="*/ 539299 h 546509"/>
                  <a:gd name="connsiteX3" fmla="*/ 378967 w 1649231"/>
                  <a:gd name="connsiteY3" fmla="*/ 530188 h 546509"/>
                  <a:gd name="connsiteX4" fmla="*/ 0 w 1649231"/>
                  <a:gd name="connsiteY4" fmla="*/ 0 h 546509"/>
                  <a:gd name="connsiteX5" fmla="*/ 1353164 w 1649231"/>
                  <a:gd name="connsiteY5" fmla="*/ 37556 h 546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9231" h="546509">
                    <a:moveTo>
                      <a:pt x="1353164" y="37556"/>
                    </a:moveTo>
                    <a:lnTo>
                      <a:pt x="1649231" y="524417"/>
                    </a:lnTo>
                    <a:cubicBezTo>
                      <a:pt x="1432414" y="543329"/>
                      <a:pt x="945315" y="554739"/>
                      <a:pt x="543372" y="539299"/>
                    </a:cubicBezTo>
                    <a:lnTo>
                      <a:pt x="378967" y="530188"/>
                    </a:lnTo>
                    <a:lnTo>
                      <a:pt x="0" y="0"/>
                    </a:lnTo>
                    <a:lnTo>
                      <a:pt x="1353164" y="3755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DDD20B2B-B1C2-4257-B8C3-6E06BEE5F872}"/>
                  </a:ext>
                </a:extLst>
              </p:cNvPr>
              <p:cNvSpPr txBox="1"/>
              <p:nvPr/>
            </p:nvSpPr>
            <p:spPr>
              <a:xfrm>
                <a:off x="107728" y="3070254"/>
                <a:ext cx="3694922" cy="471824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r"/>
                <a:r>
                  <a:rPr lang="ru-RU" sz="1500" b="1" u="none" strike="noStrike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Деловая коммуникация</a:t>
                </a:r>
                <a:endParaRPr lang="en-US" sz="1500" b="1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: Shape 41">
                <a:extLst>
                  <a:ext uri="{FF2B5EF4-FFF2-40B4-BE49-F238E27FC236}">
                    <a16:creationId xmlns:a16="http://schemas.microsoft.com/office/drawing/2014/main" xmlns="" id="{6CDBB039-DD44-4F84-8D3C-52974A68D07E}"/>
                  </a:ext>
                </a:extLst>
              </p:cNvPr>
              <p:cNvSpPr/>
              <p:nvPr/>
            </p:nvSpPr>
            <p:spPr>
              <a:xfrm rot="10800000">
                <a:off x="5615891" y="5199875"/>
                <a:ext cx="960216" cy="827773"/>
              </a:xfrm>
              <a:custGeom>
                <a:avLst/>
                <a:gdLst>
                  <a:gd name="connsiteX0" fmla="*/ 960216 w 960216"/>
                  <a:gd name="connsiteY0" fmla="*/ 827773 h 827773"/>
                  <a:gd name="connsiteX1" fmla="*/ 0 w 960216"/>
                  <a:gd name="connsiteY1" fmla="*/ 827773 h 827773"/>
                  <a:gd name="connsiteX2" fmla="*/ 480108 w 960216"/>
                  <a:gd name="connsiteY2" fmla="*/ 0 h 827773"/>
                  <a:gd name="connsiteX3" fmla="*/ 720162 w 960216"/>
                  <a:gd name="connsiteY3" fmla="*/ 413886 h 827773"/>
                  <a:gd name="connsiteX4" fmla="*/ 480108 w 960216"/>
                  <a:gd name="connsiteY4" fmla="*/ 827772 h 827773"/>
                  <a:gd name="connsiteX5" fmla="*/ 960215 w 960216"/>
                  <a:gd name="connsiteY5" fmla="*/ 827772 h 827773"/>
                  <a:gd name="connsiteX6" fmla="*/ 754455 w 960216"/>
                  <a:gd name="connsiteY6" fmla="*/ 473013 h 82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0216" h="827773">
                    <a:moveTo>
                      <a:pt x="960216" y="827773"/>
                    </a:moveTo>
                    <a:lnTo>
                      <a:pt x="0" y="827773"/>
                    </a:lnTo>
                    <a:lnTo>
                      <a:pt x="480108" y="0"/>
                    </a:lnTo>
                    <a:lnTo>
                      <a:pt x="720162" y="413886"/>
                    </a:lnTo>
                    <a:lnTo>
                      <a:pt x="480108" y="827772"/>
                    </a:lnTo>
                    <a:lnTo>
                      <a:pt x="960215" y="827772"/>
                    </a:lnTo>
                    <a:lnTo>
                      <a:pt x="754455" y="47301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D6A6E748-EC0A-4595-8A64-1EE701FD5DAC}"/>
                  </a:ext>
                </a:extLst>
              </p:cNvPr>
              <p:cNvSpPr txBox="1"/>
              <p:nvPr/>
            </p:nvSpPr>
            <p:spPr>
              <a:xfrm>
                <a:off x="201731" y="2273585"/>
                <a:ext cx="3253673" cy="471824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r"/>
                <a:r>
                  <a:rPr lang="ru-RU" sz="1500" b="1" u="none" strike="noStrike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Управление кадрами</a:t>
                </a:r>
                <a:endParaRPr lang="en-US" sz="1500" b="1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33E15B54-D55E-4AA6-9639-7F846AA218CE}"/>
                  </a:ext>
                </a:extLst>
              </p:cNvPr>
              <p:cNvSpPr txBox="1"/>
              <p:nvPr/>
            </p:nvSpPr>
            <p:spPr>
              <a:xfrm>
                <a:off x="-13950" y="1414710"/>
                <a:ext cx="3253675" cy="471824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r"/>
                <a:r>
                  <a:rPr lang="ru-RU" sz="1500" b="1" u="none" strike="noStrike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Лидерство</a:t>
                </a:r>
                <a:endParaRPr lang="en-US" sz="1500" b="1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D3FA4479-1600-4D12-9D84-E46D824AAAE1}"/>
                  </a:ext>
                </a:extLst>
              </p:cNvPr>
              <p:cNvSpPr txBox="1"/>
              <p:nvPr/>
            </p:nvSpPr>
            <p:spPr>
              <a:xfrm>
                <a:off x="1161947" y="3930728"/>
                <a:ext cx="3253673" cy="471824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r" fontAlgn="ctr"/>
                <a:r>
                  <a:rPr lang="ru-RU" sz="1500" b="1" u="none" strike="noStrike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 проблем</a:t>
                </a:r>
                <a:endParaRPr lang="ru-RU" sz="1500" b="1" i="0" u="none" strike="noStrike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xmlns="" id="{C6D77C94-712A-472B-B56B-9779D765808D}"/>
                  </a:ext>
                </a:extLst>
              </p:cNvPr>
              <p:cNvSpPr txBox="1"/>
              <p:nvPr/>
            </p:nvSpPr>
            <p:spPr>
              <a:xfrm>
                <a:off x="300804" y="4757019"/>
                <a:ext cx="4594926" cy="471824"/>
              </a:xfrm>
              <a:prstGeom prst="rect">
                <a:avLst/>
              </a:prstGeom>
              <a:noFill/>
            </p:spPr>
            <p:txBody>
              <a:bodyPr wrap="square" lIns="0" rIns="0" rtlCol="0" anchor="ctr">
                <a:spAutoFit/>
              </a:bodyPr>
              <a:lstStyle/>
              <a:p>
                <a:pPr algn="r" fontAlgn="ctr"/>
                <a:r>
                  <a:rPr lang="ru-RU" sz="1500" b="1" u="none" strike="noStrike" dirty="0" smtClean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Стратегическое планирование</a:t>
                </a:r>
                <a:endParaRPr lang="ru-RU" sz="1500" b="1" i="0" u="none" strike="noStrike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: Shape 113">
                <a:extLst>
                  <a:ext uri="{FF2B5EF4-FFF2-40B4-BE49-F238E27FC236}">
                    <a16:creationId xmlns:a16="http://schemas.microsoft.com/office/drawing/2014/main" xmlns="" id="{483CE36A-82C7-45EA-BF68-E7EDE3BFE3A8}"/>
                  </a:ext>
                </a:extLst>
              </p:cNvPr>
              <p:cNvSpPr/>
              <p:nvPr/>
            </p:nvSpPr>
            <p:spPr>
              <a:xfrm rot="21382590">
                <a:off x="4701390" y="1639786"/>
                <a:ext cx="3788056" cy="393748"/>
              </a:xfrm>
              <a:custGeom>
                <a:avLst/>
                <a:gdLst>
                  <a:gd name="connsiteX0" fmla="*/ 3107546 w 3788056"/>
                  <a:gd name="connsiteY0" fmla="*/ 0 h 393748"/>
                  <a:gd name="connsiteX1" fmla="*/ 3788056 w 3788056"/>
                  <a:gd name="connsiteY1" fmla="*/ 369046 h 393748"/>
                  <a:gd name="connsiteX2" fmla="*/ 3593105 w 3788056"/>
                  <a:gd name="connsiteY2" fmla="*/ 393748 h 393748"/>
                  <a:gd name="connsiteX3" fmla="*/ 0 w 3788056"/>
                  <a:gd name="connsiteY3" fmla="*/ 393748 h 393748"/>
                  <a:gd name="connsiteX0" fmla="*/ 3107546 w 3788056"/>
                  <a:gd name="connsiteY0" fmla="*/ 0 h 393748"/>
                  <a:gd name="connsiteX1" fmla="*/ 3788056 w 3788056"/>
                  <a:gd name="connsiteY1" fmla="*/ 369046 h 393748"/>
                  <a:gd name="connsiteX2" fmla="*/ 0 w 3788056"/>
                  <a:gd name="connsiteY2" fmla="*/ 393748 h 393748"/>
                  <a:gd name="connsiteX3" fmla="*/ 3107546 w 3788056"/>
                  <a:gd name="connsiteY3" fmla="*/ 0 h 393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88056" h="393748">
                    <a:moveTo>
                      <a:pt x="3107546" y="0"/>
                    </a:moveTo>
                    <a:lnTo>
                      <a:pt x="3788056" y="369046"/>
                    </a:lnTo>
                    <a:lnTo>
                      <a:pt x="0" y="393748"/>
                    </a:lnTo>
                    <a:lnTo>
                      <a:pt x="3107546" y="0"/>
                    </a:lnTo>
                    <a:close/>
                  </a:path>
                </a:pathLst>
              </a:custGeom>
              <a:solidFill>
                <a:schemeClr val="tx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: Shape 114">
                <a:extLst>
                  <a:ext uri="{FF2B5EF4-FFF2-40B4-BE49-F238E27FC236}">
                    <a16:creationId xmlns:a16="http://schemas.microsoft.com/office/drawing/2014/main" xmlns="" id="{A2826C19-CC46-4A7E-BE64-19F10FF6B89C}"/>
                  </a:ext>
                </a:extLst>
              </p:cNvPr>
              <p:cNvSpPr/>
              <p:nvPr/>
            </p:nvSpPr>
            <p:spPr>
              <a:xfrm rot="21382590">
                <a:off x="5311185" y="2452338"/>
                <a:ext cx="2697502" cy="369117"/>
              </a:xfrm>
              <a:custGeom>
                <a:avLst/>
                <a:gdLst>
                  <a:gd name="connsiteX0" fmla="*/ 2048733 w 2697502"/>
                  <a:gd name="connsiteY0" fmla="*/ 0 h 369117"/>
                  <a:gd name="connsiteX1" fmla="*/ 2697502 w 2697502"/>
                  <a:gd name="connsiteY1" fmla="*/ 349793 h 369117"/>
                  <a:gd name="connsiteX2" fmla="*/ 2590245 w 2697502"/>
                  <a:gd name="connsiteY2" fmla="*/ 369117 h 369117"/>
                  <a:gd name="connsiteX3" fmla="*/ 0 w 2697502"/>
                  <a:gd name="connsiteY3" fmla="*/ 369117 h 369117"/>
                  <a:gd name="connsiteX0" fmla="*/ 2048733 w 2697502"/>
                  <a:gd name="connsiteY0" fmla="*/ 0 h 369117"/>
                  <a:gd name="connsiteX1" fmla="*/ 2697502 w 2697502"/>
                  <a:gd name="connsiteY1" fmla="*/ 349793 h 369117"/>
                  <a:gd name="connsiteX2" fmla="*/ 0 w 2697502"/>
                  <a:gd name="connsiteY2" fmla="*/ 369117 h 369117"/>
                  <a:gd name="connsiteX3" fmla="*/ 2048733 w 2697502"/>
                  <a:gd name="connsiteY3" fmla="*/ 0 h 369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97502" h="369117">
                    <a:moveTo>
                      <a:pt x="2048733" y="0"/>
                    </a:moveTo>
                    <a:lnTo>
                      <a:pt x="2697502" y="349793"/>
                    </a:lnTo>
                    <a:lnTo>
                      <a:pt x="0" y="369117"/>
                    </a:lnTo>
                    <a:lnTo>
                      <a:pt x="2048733" y="0"/>
                    </a:lnTo>
                    <a:close/>
                  </a:path>
                </a:pathLst>
              </a:custGeom>
              <a:solidFill>
                <a:schemeClr val="tx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: Shape 115">
                <a:extLst>
                  <a:ext uri="{FF2B5EF4-FFF2-40B4-BE49-F238E27FC236}">
                    <a16:creationId xmlns:a16="http://schemas.microsoft.com/office/drawing/2014/main" xmlns="" id="{C255FFF0-B2AD-4859-8890-1E1F266AC654}"/>
                  </a:ext>
                </a:extLst>
              </p:cNvPr>
              <p:cNvSpPr/>
              <p:nvPr/>
            </p:nvSpPr>
            <p:spPr>
              <a:xfrm rot="21382590">
                <a:off x="5680314" y="3274452"/>
                <a:ext cx="1848174" cy="350709"/>
              </a:xfrm>
              <a:custGeom>
                <a:avLst/>
                <a:gdLst>
                  <a:gd name="connsiteX0" fmla="*/ 1273061 w 1848174"/>
                  <a:gd name="connsiteY0" fmla="*/ 0 h 350709"/>
                  <a:gd name="connsiteX1" fmla="*/ 1848174 w 1848174"/>
                  <a:gd name="connsiteY1" fmla="*/ 328587 h 350709"/>
                  <a:gd name="connsiteX2" fmla="*/ 1767871 w 1848174"/>
                  <a:gd name="connsiteY2" fmla="*/ 350709 h 350709"/>
                  <a:gd name="connsiteX3" fmla="*/ 0 w 1848174"/>
                  <a:gd name="connsiteY3" fmla="*/ 350709 h 350709"/>
                  <a:gd name="connsiteX0" fmla="*/ 1273061 w 1848174"/>
                  <a:gd name="connsiteY0" fmla="*/ 0 h 350709"/>
                  <a:gd name="connsiteX1" fmla="*/ 1848174 w 1848174"/>
                  <a:gd name="connsiteY1" fmla="*/ 328587 h 350709"/>
                  <a:gd name="connsiteX2" fmla="*/ 0 w 1848174"/>
                  <a:gd name="connsiteY2" fmla="*/ 350709 h 350709"/>
                  <a:gd name="connsiteX3" fmla="*/ 1273061 w 1848174"/>
                  <a:gd name="connsiteY3" fmla="*/ 0 h 350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48174" h="350709">
                    <a:moveTo>
                      <a:pt x="1273061" y="0"/>
                    </a:moveTo>
                    <a:lnTo>
                      <a:pt x="1848174" y="328587"/>
                    </a:lnTo>
                    <a:lnTo>
                      <a:pt x="0" y="350709"/>
                    </a:lnTo>
                    <a:lnTo>
                      <a:pt x="1273061" y="0"/>
                    </a:lnTo>
                    <a:close/>
                  </a:path>
                </a:pathLst>
              </a:custGeom>
              <a:solidFill>
                <a:schemeClr val="tx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: Shape 116">
                <a:extLst>
                  <a:ext uri="{FF2B5EF4-FFF2-40B4-BE49-F238E27FC236}">
                    <a16:creationId xmlns:a16="http://schemas.microsoft.com/office/drawing/2014/main" xmlns="" id="{DF2CEA04-BFE5-47B3-A13D-03A51B3C8ACF}"/>
                  </a:ext>
                </a:extLst>
              </p:cNvPr>
              <p:cNvSpPr/>
              <p:nvPr/>
            </p:nvSpPr>
            <p:spPr>
              <a:xfrm rot="21382590">
                <a:off x="5922927" y="4115814"/>
                <a:ext cx="1125879" cy="314140"/>
              </a:xfrm>
              <a:custGeom>
                <a:avLst/>
                <a:gdLst>
                  <a:gd name="connsiteX0" fmla="*/ 636648 w 1125879"/>
                  <a:gd name="connsiteY0" fmla="*/ 0 h 314140"/>
                  <a:gd name="connsiteX1" fmla="*/ 1125879 w 1125879"/>
                  <a:gd name="connsiteY1" fmla="*/ 292135 h 314140"/>
                  <a:gd name="connsiteX2" fmla="*/ 1090613 w 1125879"/>
                  <a:gd name="connsiteY2" fmla="*/ 314140 h 314140"/>
                  <a:gd name="connsiteX3" fmla="*/ 0 w 1125879"/>
                  <a:gd name="connsiteY3" fmla="*/ 314140 h 314140"/>
                  <a:gd name="connsiteX0" fmla="*/ 636648 w 1125879"/>
                  <a:gd name="connsiteY0" fmla="*/ 0 h 314140"/>
                  <a:gd name="connsiteX1" fmla="*/ 1125879 w 1125879"/>
                  <a:gd name="connsiteY1" fmla="*/ 292135 h 314140"/>
                  <a:gd name="connsiteX2" fmla="*/ 0 w 1125879"/>
                  <a:gd name="connsiteY2" fmla="*/ 314140 h 314140"/>
                  <a:gd name="connsiteX3" fmla="*/ 636648 w 1125879"/>
                  <a:gd name="connsiteY3" fmla="*/ 0 h 314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25879" h="314140">
                    <a:moveTo>
                      <a:pt x="636648" y="0"/>
                    </a:moveTo>
                    <a:lnTo>
                      <a:pt x="1125879" y="292135"/>
                    </a:lnTo>
                    <a:lnTo>
                      <a:pt x="0" y="314140"/>
                    </a:lnTo>
                    <a:lnTo>
                      <a:pt x="636648" y="0"/>
                    </a:lnTo>
                    <a:close/>
                  </a:path>
                </a:pathLst>
              </a:custGeom>
              <a:solidFill>
                <a:schemeClr val="tx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: Shape 117">
                <a:extLst>
                  <a:ext uri="{FF2B5EF4-FFF2-40B4-BE49-F238E27FC236}">
                    <a16:creationId xmlns:a16="http://schemas.microsoft.com/office/drawing/2014/main" xmlns="" id="{757D7A1F-8833-459B-AEEA-00831E2C17B1}"/>
                  </a:ext>
                </a:extLst>
              </p:cNvPr>
              <p:cNvSpPr/>
              <p:nvPr/>
            </p:nvSpPr>
            <p:spPr>
              <a:xfrm rot="21382590">
                <a:off x="6065884" y="5185671"/>
                <a:ext cx="510291" cy="46630"/>
              </a:xfrm>
              <a:custGeom>
                <a:avLst/>
                <a:gdLst>
                  <a:gd name="connsiteX0" fmla="*/ 0 w 958297"/>
                  <a:gd name="connsiteY0" fmla="*/ 0 h 76974"/>
                  <a:gd name="connsiteX1" fmla="*/ 958297 w 958297"/>
                  <a:gd name="connsiteY1" fmla="*/ 60686 h 76974"/>
                  <a:gd name="connsiteX2" fmla="*/ 947418 w 958297"/>
                  <a:gd name="connsiteY2" fmla="*/ 76974 h 76974"/>
                  <a:gd name="connsiteX3" fmla="*/ 448006 w 958297"/>
                  <a:gd name="connsiteY3" fmla="*/ 76974 h 76974"/>
                  <a:gd name="connsiteX4" fmla="*/ 479148 w 958297"/>
                  <a:gd name="connsiteY4" fmla="*/ 30344 h 76974"/>
                  <a:gd name="connsiteX5" fmla="*/ 1 w 958297"/>
                  <a:gd name="connsiteY5" fmla="*/ 1 h 76974"/>
                  <a:gd name="connsiteX6" fmla="*/ 38362 w 958297"/>
                  <a:gd name="connsiteY6" fmla="*/ 76974 h 76974"/>
                  <a:gd name="connsiteX7" fmla="*/ 38362 w 958297"/>
                  <a:gd name="connsiteY7" fmla="*/ 76974 h 76974"/>
                  <a:gd name="connsiteX0" fmla="*/ 0 w 958297"/>
                  <a:gd name="connsiteY0" fmla="*/ 0 h 76974"/>
                  <a:gd name="connsiteX1" fmla="*/ 958297 w 958297"/>
                  <a:gd name="connsiteY1" fmla="*/ 60686 h 76974"/>
                  <a:gd name="connsiteX2" fmla="*/ 947418 w 958297"/>
                  <a:gd name="connsiteY2" fmla="*/ 76974 h 76974"/>
                  <a:gd name="connsiteX3" fmla="*/ 448006 w 958297"/>
                  <a:gd name="connsiteY3" fmla="*/ 76974 h 76974"/>
                  <a:gd name="connsiteX4" fmla="*/ 479148 w 958297"/>
                  <a:gd name="connsiteY4" fmla="*/ 30344 h 76974"/>
                  <a:gd name="connsiteX5" fmla="*/ 1 w 958297"/>
                  <a:gd name="connsiteY5" fmla="*/ 1 h 76974"/>
                  <a:gd name="connsiteX6" fmla="*/ 38362 w 958297"/>
                  <a:gd name="connsiteY6" fmla="*/ 76974 h 76974"/>
                  <a:gd name="connsiteX7" fmla="*/ 0 w 958297"/>
                  <a:gd name="connsiteY7" fmla="*/ 0 h 76974"/>
                  <a:gd name="connsiteX0" fmla="*/ 0 w 958297"/>
                  <a:gd name="connsiteY0" fmla="*/ 0 h 76974"/>
                  <a:gd name="connsiteX1" fmla="*/ 958297 w 958297"/>
                  <a:gd name="connsiteY1" fmla="*/ 60686 h 76974"/>
                  <a:gd name="connsiteX2" fmla="*/ 947418 w 958297"/>
                  <a:gd name="connsiteY2" fmla="*/ 76974 h 76974"/>
                  <a:gd name="connsiteX3" fmla="*/ 448006 w 958297"/>
                  <a:gd name="connsiteY3" fmla="*/ 76974 h 76974"/>
                  <a:gd name="connsiteX4" fmla="*/ 479148 w 958297"/>
                  <a:gd name="connsiteY4" fmla="*/ 30344 h 76974"/>
                  <a:gd name="connsiteX5" fmla="*/ 1 w 958297"/>
                  <a:gd name="connsiteY5" fmla="*/ 1 h 76974"/>
                  <a:gd name="connsiteX6" fmla="*/ 0 w 958297"/>
                  <a:gd name="connsiteY6" fmla="*/ 0 h 76974"/>
                  <a:gd name="connsiteX0" fmla="*/ 0 w 958296"/>
                  <a:gd name="connsiteY0" fmla="*/ 0 h 76973"/>
                  <a:gd name="connsiteX1" fmla="*/ 958296 w 958296"/>
                  <a:gd name="connsiteY1" fmla="*/ 60685 h 76973"/>
                  <a:gd name="connsiteX2" fmla="*/ 947417 w 958296"/>
                  <a:gd name="connsiteY2" fmla="*/ 76973 h 76973"/>
                  <a:gd name="connsiteX3" fmla="*/ 448005 w 958296"/>
                  <a:gd name="connsiteY3" fmla="*/ 76973 h 76973"/>
                  <a:gd name="connsiteX4" fmla="*/ 479147 w 958296"/>
                  <a:gd name="connsiteY4" fmla="*/ 30343 h 76973"/>
                  <a:gd name="connsiteX5" fmla="*/ 0 w 958296"/>
                  <a:gd name="connsiteY5" fmla="*/ 0 h 76973"/>
                  <a:gd name="connsiteX0" fmla="*/ 31142 w 510291"/>
                  <a:gd name="connsiteY0" fmla="*/ 0 h 46630"/>
                  <a:gd name="connsiteX1" fmla="*/ 510291 w 510291"/>
                  <a:gd name="connsiteY1" fmla="*/ 30342 h 46630"/>
                  <a:gd name="connsiteX2" fmla="*/ 499412 w 510291"/>
                  <a:gd name="connsiteY2" fmla="*/ 46630 h 46630"/>
                  <a:gd name="connsiteX3" fmla="*/ 0 w 510291"/>
                  <a:gd name="connsiteY3" fmla="*/ 46630 h 46630"/>
                  <a:gd name="connsiteX4" fmla="*/ 31142 w 510291"/>
                  <a:gd name="connsiteY4" fmla="*/ 0 h 46630"/>
                  <a:gd name="connsiteX0" fmla="*/ 31142 w 510291"/>
                  <a:gd name="connsiteY0" fmla="*/ 0 h 46630"/>
                  <a:gd name="connsiteX1" fmla="*/ 510291 w 510291"/>
                  <a:gd name="connsiteY1" fmla="*/ 30342 h 46630"/>
                  <a:gd name="connsiteX2" fmla="*/ 0 w 510291"/>
                  <a:gd name="connsiteY2" fmla="*/ 46630 h 46630"/>
                  <a:gd name="connsiteX3" fmla="*/ 31142 w 510291"/>
                  <a:gd name="connsiteY3" fmla="*/ 0 h 46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0291" h="46630">
                    <a:moveTo>
                      <a:pt x="31142" y="0"/>
                    </a:moveTo>
                    <a:lnTo>
                      <a:pt x="510291" y="30342"/>
                    </a:lnTo>
                    <a:lnTo>
                      <a:pt x="0" y="46630"/>
                    </a:lnTo>
                    <a:lnTo>
                      <a:pt x="31142" y="0"/>
                    </a:lnTo>
                    <a:close/>
                  </a:path>
                </a:pathLst>
              </a:custGeom>
              <a:solidFill>
                <a:schemeClr val="tx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: Shape 42">
                <a:extLst>
                  <a:ext uri="{FF2B5EF4-FFF2-40B4-BE49-F238E27FC236}">
                    <a16:creationId xmlns:a16="http://schemas.microsoft.com/office/drawing/2014/main" xmlns="" id="{82538DD9-9C32-4588-909C-4C21B40C8972}"/>
                  </a:ext>
                </a:extLst>
              </p:cNvPr>
              <p:cNvSpPr/>
              <p:nvPr/>
            </p:nvSpPr>
            <p:spPr>
              <a:xfrm>
                <a:off x="3455406" y="1474900"/>
                <a:ext cx="5281189" cy="413885"/>
              </a:xfrm>
              <a:custGeom>
                <a:avLst/>
                <a:gdLst>
                  <a:gd name="connsiteX0" fmla="*/ 0 w 5281189"/>
                  <a:gd name="connsiteY0" fmla="*/ 0 h 413885"/>
                  <a:gd name="connsiteX1" fmla="*/ 5281189 w 5281189"/>
                  <a:gd name="connsiteY1" fmla="*/ 0 h 413885"/>
                  <a:gd name="connsiteX2" fmla="*/ 5041136 w 5281189"/>
                  <a:gd name="connsiteY2" fmla="*/ 413885 h 413885"/>
                  <a:gd name="connsiteX3" fmla="*/ 240054 w 5281189"/>
                  <a:gd name="connsiteY3" fmla="*/ 413885 h 413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81189" h="413885">
                    <a:moveTo>
                      <a:pt x="0" y="0"/>
                    </a:moveTo>
                    <a:lnTo>
                      <a:pt x="5281189" y="0"/>
                    </a:lnTo>
                    <a:lnTo>
                      <a:pt x="5041136" y="413885"/>
                    </a:lnTo>
                    <a:lnTo>
                      <a:pt x="240054" y="41388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xmlns="" id="{3887ECD2-8F5E-444F-826F-26A6DCC8E605}"/>
                  </a:ext>
                </a:extLst>
              </p:cNvPr>
              <p:cNvSpPr txBox="1"/>
              <p:nvPr/>
            </p:nvSpPr>
            <p:spPr>
              <a:xfrm>
                <a:off x="5803002" y="1338417"/>
                <a:ext cx="585993" cy="68685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01</a:t>
                </a:r>
              </a:p>
            </p:txBody>
          </p:sp>
          <p:sp>
            <p:nvSpPr>
              <p:cNvPr id="83" name="Freeform: Shape 43">
                <a:extLst>
                  <a:ext uri="{FF2B5EF4-FFF2-40B4-BE49-F238E27FC236}">
                    <a16:creationId xmlns:a16="http://schemas.microsoft.com/office/drawing/2014/main" xmlns="" id="{56E784C9-3E7C-4694-BEE8-5988AF73DE4F}"/>
                  </a:ext>
                </a:extLst>
              </p:cNvPr>
              <p:cNvSpPr/>
              <p:nvPr/>
            </p:nvSpPr>
            <p:spPr>
              <a:xfrm>
                <a:off x="3935514" y="2302671"/>
                <a:ext cx="4320973" cy="413886"/>
              </a:xfrm>
              <a:custGeom>
                <a:avLst/>
                <a:gdLst>
                  <a:gd name="connsiteX0" fmla="*/ 0 w 4320973"/>
                  <a:gd name="connsiteY0" fmla="*/ 0 h 413886"/>
                  <a:gd name="connsiteX1" fmla="*/ 4320973 w 4320973"/>
                  <a:gd name="connsiteY1" fmla="*/ 0 h 413886"/>
                  <a:gd name="connsiteX2" fmla="*/ 4080919 w 4320973"/>
                  <a:gd name="connsiteY2" fmla="*/ 413886 h 413886"/>
                  <a:gd name="connsiteX3" fmla="*/ 240054 w 4320973"/>
                  <a:gd name="connsiteY3" fmla="*/ 413886 h 413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320973" h="413886">
                    <a:moveTo>
                      <a:pt x="0" y="0"/>
                    </a:moveTo>
                    <a:lnTo>
                      <a:pt x="4320973" y="0"/>
                    </a:lnTo>
                    <a:lnTo>
                      <a:pt x="4080919" y="413886"/>
                    </a:lnTo>
                    <a:lnTo>
                      <a:pt x="240054" y="41388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id="{BE90CDA4-E85D-4965-A819-B05ACE73FB58}"/>
                  </a:ext>
                </a:extLst>
              </p:cNvPr>
              <p:cNvSpPr txBox="1"/>
              <p:nvPr/>
            </p:nvSpPr>
            <p:spPr>
              <a:xfrm>
                <a:off x="5803002" y="2166190"/>
                <a:ext cx="585993" cy="68685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02</a:t>
                </a:r>
              </a:p>
            </p:txBody>
          </p:sp>
          <p:sp>
            <p:nvSpPr>
              <p:cNvPr id="85" name="Freeform: Shape 44">
                <a:extLst>
                  <a:ext uri="{FF2B5EF4-FFF2-40B4-BE49-F238E27FC236}">
                    <a16:creationId xmlns:a16="http://schemas.microsoft.com/office/drawing/2014/main" xmlns="" id="{63101D2F-A513-44AE-A920-75E5D39E0723}"/>
                  </a:ext>
                </a:extLst>
              </p:cNvPr>
              <p:cNvSpPr/>
              <p:nvPr/>
            </p:nvSpPr>
            <p:spPr>
              <a:xfrm>
                <a:off x="4415622" y="3130443"/>
                <a:ext cx="3360758" cy="413886"/>
              </a:xfrm>
              <a:custGeom>
                <a:avLst/>
                <a:gdLst>
                  <a:gd name="connsiteX0" fmla="*/ 0 w 3360758"/>
                  <a:gd name="connsiteY0" fmla="*/ 0 h 413886"/>
                  <a:gd name="connsiteX1" fmla="*/ 3360758 w 3360758"/>
                  <a:gd name="connsiteY1" fmla="*/ 0 h 413886"/>
                  <a:gd name="connsiteX2" fmla="*/ 3120704 w 3360758"/>
                  <a:gd name="connsiteY2" fmla="*/ 413886 h 413886"/>
                  <a:gd name="connsiteX3" fmla="*/ 240054 w 3360758"/>
                  <a:gd name="connsiteY3" fmla="*/ 413886 h 413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60758" h="413886">
                    <a:moveTo>
                      <a:pt x="0" y="0"/>
                    </a:moveTo>
                    <a:lnTo>
                      <a:pt x="3360758" y="0"/>
                    </a:lnTo>
                    <a:lnTo>
                      <a:pt x="3120704" y="413886"/>
                    </a:lnTo>
                    <a:lnTo>
                      <a:pt x="240054" y="413886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xmlns="" id="{BBEDF38D-F3D4-4162-BC1D-CD917062B64B}"/>
                  </a:ext>
                </a:extLst>
              </p:cNvPr>
              <p:cNvSpPr txBox="1"/>
              <p:nvPr/>
            </p:nvSpPr>
            <p:spPr>
              <a:xfrm>
                <a:off x="5803002" y="2993962"/>
                <a:ext cx="585993" cy="68685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03</a:t>
                </a:r>
              </a:p>
            </p:txBody>
          </p:sp>
          <p:sp>
            <p:nvSpPr>
              <p:cNvPr id="87" name="Freeform: Shape 45">
                <a:extLst>
                  <a:ext uri="{FF2B5EF4-FFF2-40B4-BE49-F238E27FC236}">
                    <a16:creationId xmlns:a16="http://schemas.microsoft.com/office/drawing/2014/main" xmlns="" id="{B440C8C8-F00D-44B3-8446-6C70688349A8}"/>
                  </a:ext>
                </a:extLst>
              </p:cNvPr>
              <p:cNvSpPr/>
              <p:nvPr/>
            </p:nvSpPr>
            <p:spPr>
              <a:xfrm>
                <a:off x="4895730" y="3958216"/>
                <a:ext cx="2400541" cy="413886"/>
              </a:xfrm>
              <a:custGeom>
                <a:avLst/>
                <a:gdLst>
                  <a:gd name="connsiteX0" fmla="*/ 0 w 2400541"/>
                  <a:gd name="connsiteY0" fmla="*/ 0 h 413886"/>
                  <a:gd name="connsiteX1" fmla="*/ 2400541 w 2400541"/>
                  <a:gd name="connsiteY1" fmla="*/ 0 h 413886"/>
                  <a:gd name="connsiteX2" fmla="*/ 2160487 w 2400541"/>
                  <a:gd name="connsiteY2" fmla="*/ 413886 h 413886"/>
                  <a:gd name="connsiteX3" fmla="*/ 240054 w 2400541"/>
                  <a:gd name="connsiteY3" fmla="*/ 413886 h 413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00541" h="413886">
                    <a:moveTo>
                      <a:pt x="0" y="0"/>
                    </a:moveTo>
                    <a:lnTo>
                      <a:pt x="2400541" y="0"/>
                    </a:lnTo>
                    <a:lnTo>
                      <a:pt x="2160487" y="413886"/>
                    </a:lnTo>
                    <a:lnTo>
                      <a:pt x="240054" y="413886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xmlns="" id="{77FA2288-04CF-4E78-ACCA-151973C48506}"/>
                  </a:ext>
                </a:extLst>
              </p:cNvPr>
              <p:cNvSpPr txBox="1"/>
              <p:nvPr/>
            </p:nvSpPr>
            <p:spPr>
              <a:xfrm>
                <a:off x="5823507" y="3853702"/>
                <a:ext cx="544982" cy="6244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04</a:t>
                </a:r>
              </a:p>
            </p:txBody>
          </p:sp>
          <p:sp>
            <p:nvSpPr>
              <p:cNvPr id="89" name="Freeform: Shape 46">
                <a:extLst>
                  <a:ext uri="{FF2B5EF4-FFF2-40B4-BE49-F238E27FC236}">
                    <a16:creationId xmlns:a16="http://schemas.microsoft.com/office/drawing/2014/main" xmlns="" id="{94D8B634-4B3E-4608-A436-1201A39C0862}"/>
                  </a:ext>
                </a:extLst>
              </p:cNvPr>
              <p:cNvSpPr/>
              <p:nvPr/>
            </p:nvSpPr>
            <p:spPr>
              <a:xfrm>
                <a:off x="5375838" y="4785989"/>
                <a:ext cx="1440325" cy="413886"/>
              </a:xfrm>
              <a:custGeom>
                <a:avLst/>
                <a:gdLst>
                  <a:gd name="connsiteX0" fmla="*/ 0 w 1440325"/>
                  <a:gd name="connsiteY0" fmla="*/ 0 h 413886"/>
                  <a:gd name="connsiteX1" fmla="*/ 1440325 w 1440325"/>
                  <a:gd name="connsiteY1" fmla="*/ 0 h 413886"/>
                  <a:gd name="connsiteX2" fmla="*/ 1200271 w 1440325"/>
                  <a:gd name="connsiteY2" fmla="*/ 413886 h 413886"/>
                  <a:gd name="connsiteX3" fmla="*/ 240054 w 1440325"/>
                  <a:gd name="connsiteY3" fmla="*/ 413886 h 413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40325" h="413886">
                    <a:moveTo>
                      <a:pt x="0" y="0"/>
                    </a:moveTo>
                    <a:lnTo>
                      <a:pt x="1440325" y="0"/>
                    </a:lnTo>
                    <a:lnTo>
                      <a:pt x="1200271" y="413886"/>
                    </a:lnTo>
                    <a:lnTo>
                      <a:pt x="240054" y="413886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xmlns="" id="{0DFC9A8C-544B-4464-9F6A-F770F4887829}"/>
                  </a:ext>
                </a:extLst>
              </p:cNvPr>
              <p:cNvSpPr txBox="1"/>
              <p:nvPr/>
            </p:nvSpPr>
            <p:spPr>
              <a:xfrm>
                <a:off x="5823507" y="4681475"/>
                <a:ext cx="544982" cy="62441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05</a:t>
                </a:r>
              </a:p>
            </p:txBody>
          </p: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xmlns="" id="{36D3FB5A-4954-4EA9-914A-954967364C7F}"/>
                </a:ext>
              </a:extLst>
            </p:cNvPr>
            <p:cNvSpPr txBox="1"/>
            <p:nvPr/>
          </p:nvSpPr>
          <p:spPr>
            <a:xfrm>
              <a:off x="119907" y="4208907"/>
              <a:ext cx="3294562" cy="32485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ru-RU" sz="1600" b="1" noProof="1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РУКОВОДИТЕЛИ</a:t>
              </a:r>
              <a:endParaRPr lang="en-US" sz="1600" b="1" noProof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xmlns="" id="{36D3FB5A-4954-4EA9-914A-954967364C7F}"/>
                </a:ext>
              </a:extLst>
            </p:cNvPr>
            <p:cNvSpPr txBox="1"/>
            <p:nvPr/>
          </p:nvSpPr>
          <p:spPr>
            <a:xfrm>
              <a:off x="4944430" y="4193596"/>
              <a:ext cx="3823153" cy="32485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lIns="0" rIns="0" rtlCol="0" anchor="ctr">
              <a:spAutoFit/>
            </a:bodyPr>
            <a:lstStyle/>
            <a:p>
              <a:pPr algn="ctr"/>
              <a:r>
                <a:rPr lang="ru-RU" sz="1600" b="1" noProof="1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СПЕЦИАЛИСТЫ-ПРОФЕССИОНАЛЫ</a:t>
              </a:r>
              <a:endParaRPr lang="en-US" sz="1600" b="1" noProof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xmlns="" id="{C6D77C94-712A-472B-B56B-9779D765808D}"/>
                </a:ext>
              </a:extLst>
            </p:cNvPr>
            <p:cNvSpPr txBox="1"/>
            <p:nvPr/>
          </p:nvSpPr>
          <p:spPr>
            <a:xfrm>
              <a:off x="5133502" y="3181788"/>
              <a:ext cx="2897360" cy="31008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fontAlgn="ctr"/>
              <a:r>
                <a:rPr lang="ru-RU" sz="1500" b="1" u="none" strike="noStrike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Решение проблем</a:t>
              </a:r>
              <a:endParaRPr lang="ru-RU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xmlns="" id="{C6D77C94-712A-472B-B56B-9779D765808D}"/>
                </a:ext>
              </a:extLst>
            </p:cNvPr>
            <p:cNvSpPr txBox="1"/>
            <p:nvPr/>
          </p:nvSpPr>
          <p:spPr>
            <a:xfrm>
              <a:off x="5640193" y="2093747"/>
              <a:ext cx="2925694" cy="31008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fontAlgn="ctr"/>
              <a:r>
                <a:rPr lang="ru-RU" sz="1500" b="1" u="none" strike="noStrike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Адаптивность и гибкость</a:t>
              </a:r>
              <a:endParaRPr lang="ru-RU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xmlns="" id="{C6D77C94-712A-472B-B56B-9779D765808D}"/>
                </a:ext>
              </a:extLst>
            </p:cNvPr>
            <p:cNvSpPr txBox="1"/>
            <p:nvPr/>
          </p:nvSpPr>
          <p:spPr>
            <a:xfrm>
              <a:off x="5392639" y="2673505"/>
              <a:ext cx="2926735" cy="31008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fontAlgn="ctr"/>
              <a:r>
                <a:rPr lang="ru-RU" sz="1500" b="1" u="none" strike="noStrike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Деловая коммуникация</a:t>
              </a:r>
              <a:endParaRPr lang="ru-RU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xmlns="" id="{C6D77C94-712A-472B-B56B-9779D765808D}"/>
                </a:ext>
              </a:extLst>
            </p:cNvPr>
            <p:cNvSpPr txBox="1"/>
            <p:nvPr/>
          </p:nvSpPr>
          <p:spPr>
            <a:xfrm>
              <a:off x="6146883" y="1585345"/>
              <a:ext cx="2849069" cy="31008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fontAlgn="ctr"/>
              <a:r>
                <a:rPr lang="ru-RU" sz="1500" b="1" u="none" strike="noStrike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Компьютерная грамотность</a:t>
              </a:r>
              <a:endParaRPr lang="ru-RU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xmlns="" id="{C6D77C94-712A-472B-B56B-9779D765808D}"/>
                </a:ext>
              </a:extLst>
            </p:cNvPr>
            <p:cNvSpPr txBox="1"/>
            <p:nvPr/>
          </p:nvSpPr>
          <p:spPr>
            <a:xfrm>
              <a:off x="6372201" y="1063303"/>
              <a:ext cx="2520280" cy="310088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fontAlgn="ctr"/>
              <a:r>
                <a:rPr lang="ru-RU" sz="1500" b="1" u="none" strike="noStrike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Работа в команде</a:t>
              </a:r>
              <a:endParaRPr lang="ru-RU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1" name="Прямоугольник 100"/>
          <p:cNvSpPr/>
          <p:nvPr/>
        </p:nvSpPr>
        <p:spPr>
          <a:xfrm>
            <a:off x="191013" y="195486"/>
            <a:ext cx="85938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ЗНАЧИМЫЕ «ГИБКИЕ» НАВЫКИ</a:t>
            </a:r>
          </a:p>
        </p:txBody>
      </p:sp>
    </p:spTree>
    <p:extLst>
      <p:ext uri="{BB962C8B-B14F-4D97-AF65-F5344CB8AC3E}">
        <p14:creationId xmlns:p14="http://schemas.microsoft.com/office/powerpoint/2010/main" val="19702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2">
            <a:extLst>
              <a:ext uri="{FF2B5EF4-FFF2-40B4-BE49-F238E27FC236}">
                <a16:creationId xmlns:a16="http://schemas.microsoft.com/office/drawing/2014/main" xmlns="" id="{40D8D01A-F628-4890-9139-13E32D442092}"/>
              </a:ext>
            </a:extLst>
          </p:cNvPr>
          <p:cNvGrpSpPr/>
          <p:nvPr/>
        </p:nvGrpSpPr>
        <p:grpSpPr>
          <a:xfrm>
            <a:off x="3203849" y="988982"/>
            <a:ext cx="2952327" cy="1721210"/>
            <a:chOff x="-266409" y="2274382"/>
            <a:chExt cx="6515893" cy="2129313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7B5AD7C5-BAEC-4BD3-AE88-B26FA3030C34}"/>
                </a:ext>
              </a:extLst>
            </p:cNvPr>
            <p:cNvSpPr txBox="1"/>
            <p:nvPr/>
          </p:nvSpPr>
          <p:spPr>
            <a:xfrm>
              <a:off x="-266409" y="2274382"/>
              <a:ext cx="5809123" cy="49497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en-US" sz="2000" b="1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</a:t>
              </a:r>
              <a:r>
                <a:rPr lang="ru-RU" sz="2000" b="1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2000" b="1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менеджер</a:t>
              </a:r>
              <a:endPara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C15341E0-7138-4F5D-AFAE-0B0506E91EF7}"/>
                </a:ext>
              </a:extLst>
            </p:cNvPr>
            <p:cNvSpPr txBox="1"/>
            <p:nvPr/>
          </p:nvSpPr>
          <p:spPr>
            <a:xfrm>
              <a:off x="-209790" y="2766465"/>
              <a:ext cx="6459274" cy="163723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ru-RU" sz="1600" b="1" i="1" dirty="0" smtClean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организатор</a:t>
              </a: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многозадачный специалист, которому юридические или частные лица доверяют управление событием</a:t>
              </a:r>
            </a:p>
          </p:txBody>
        </p:sp>
      </p:grpSp>
      <p:grpSp>
        <p:nvGrpSpPr>
          <p:cNvPr id="11" name="Group 35">
            <a:extLst>
              <a:ext uri="{FF2B5EF4-FFF2-40B4-BE49-F238E27FC236}">
                <a16:creationId xmlns:a16="http://schemas.microsoft.com/office/drawing/2014/main" xmlns="" id="{C34D5C0B-411B-4873-A09C-06A4476977E2}"/>
              </a:ext>
            </a:extLst>
          </p:cNvPr>
          <p:cNvGrpSpPr/>
          <p:nvPr/>
        </p:nvGrpSpPr>
        <p:grpSpPr>
          <a:xfrm>
            <a:off x="755576" y="3268356"/>
            <a:ext cx="3384376" cy="1142503"/>
            <a:chOff x="1341815" y="519369"/>
            <a:chExt cx="4476185" cy="141339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12DD9438-60C4-4214-B73B-2088DE089FDC}"/>
                </a:ext>
              </a:extLst>
            </p:cNvPr>
            <p:cNvSpPr txBox="1"/>
            <p:nvPr/>
          </p:nvSpPr>
          <p:spPr>
            <a:xfrm>
              <a:off x="1712810" y="519369"/>
              <a:ext cx="2867096" cy="49497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342900" indent="-342900" algn="r">
                <a:buFont typeface="Wingdings" panose="05000000000000000000" pitchFamily="2" charset="2"/>
                <a:buChar char="§"/>
              </a:pPr>
              <a:r>
                <a:rPr lang="en-US" sz="2000" b="1" dirty="0">
                  <a:solidFill>
                    <a:schemeClr val="accent3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Промоутер</a:t>
              </a:r>
              <a:endParaRPr lang="ru-RU" sz="20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8E774D04-89C3-4A19-901D-4EDDCF4DD063}"/>
                </a:ext>
              </a:extLst>
            </p:cNvPr>
            <p:cNvSpPr txBox="1"/>
            <p:nvPr/>
          </p:nvSpPr>
          <p:spPr>
            <a:xfrm>
              <a:off x="1341815" y="904735"/>
              <a:ext cx="4476185" cy="102803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ru-RU" sz="1600" b="1" i="1" dirty="0" smtClean="0">
                  <a:solidFill>
                    <a:schemeClr val="accent3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презентация </a:t>
              </a:r>
              <a:r>
                <a:rPr lang="ru-RU" sz="1600" b="1" i="1" dirty="0">
                  <a:solidFill>
                    <a:schemeClr val="accent3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продукта, проведения дегустаций, мониторинг конкурентов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557A4C81-697E-41FB-87F6-BD428F387543}"/>
              </a:ext>
            </a:extLst>
          </p:cNvPr>
          <p:cNvSpPr txBox="1"/>
          <p:nvPr/>
        </p:nvSpPr>
        <p:spPr>
          <a:xfrm>
            <a:off x="5076056" y="3668466"/>
            <a:ext cx="3509563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r"/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создает «воронки» </a:t>
            </a:r>
            <a:r>
              <a:rPr lang="ru-RU" sz="1600" b="1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продаж для клиентов и делает момент покупки более приятным</a:t>
            </a:r>
          </a:p>
        </p:txBody>
      </p:sp>
      <p:grpSp>
        <p:nvGrpSpPr>
          <p:cNvPr id="13" name="Group 41">
            <a:extLst>
              <a:ext uri="{FF2B5EF4-FFF2-40B4-BE49-F238E27FC236}">
                <a16:creationId xmlns:a16="http://schemas.microsoft.com/office/drawing/2014/main" xmlns="" id="{59F50A91-4580-4EA9-BCFD-03AB90A99E73}"/>
              </a:ext>
            </a:extLst>
          </p:cNvPr>
          <p:cNvGrpSpPr/>
          <p:nvPr/>
        </p:nvGrpSpPr>
        <p:grpSpPr>
          <a:xfrm>
            <a:off x="6364558" y="1016795"/>
            <a:ext cx="2391242" cy="1793332"/>
            <a:chOff x="-1718727" y="728800"/>
            <a:chExt cx="4359951" cy="2218541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FE47278F-5DA8-4DE4-934C-786D612ED0DF}"/>
                </a:ext>
              </a:extLst>
            </p:cNvPr>
            <p:cNvSpPr txBox="1"/>
            <p:nvPr/>
          </p:nvSpPr>
          <p:spPr>
            <a:xfrm>
              <a:off x="-1718727" y="728800"/>
              <a:ext cx="4050757" cy="494978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342900" indent="-342900" algn="r" fontAlgn="ctr">
                <a:buFont typeface="Wingdings" panose="05000000000000000000" pitchFamily="2" charset="2"/>
                <a:buChar char="§"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Инфлюенсер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671DE5F7-DAEE-4428-87C0-24B242CEC1EA}"/>
                </a:ext>
              </a:extLst>
            </p:cNvPr>
            <p:cNvSpPr txBox="1"/>
            <p:nvPr/>
          </p:nvSpPr>
          <p:spPr>
            <a:xfrm>
              <a:off x="-1682359" y="1310106"/>
              <a:ext cx="4323583" cy="1637235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 fontAlgn="ctr"/>
              <a:r>
                <a:rPr lang="ru-RU" sz="1600" b="1" i="1" dirty="0" smtClean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лидер </a:t>
              </a:r>
              <a:r>
                <a:rPr lang="ru-RU" sz="1600" b="1" i="1" dirty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мнений (блогер), который может влиять на решения и мнения других людей</a:t>
              </a:r>
            </a:p>
          </p:txBody>
        </p:sp>
      </p:grpSp>
      <p:grpSp>
        <p:nvGrpSpPr>
          <p:cNvPr id="18" name="Group 101">
            <a:extLst>
              <a:ext uri="{FF2B5EF4-FFF2-40B4-BE49-F238E27FC236}">
                <a16:creationId xmlns:a16="http://schemas.microsoft.com/office/drawing/2014/main" xmlns="" id="{7F7850E8-DFA3-4477-A122-2DC099E69C4C}"/>
              </a:ext>
            </a:extLst>
          </p:cNvPr>
          <p:cNvGrpSpPr/>
          <p:nvPr/>
        </p:nvGrpSpPr>
        <p:grpSpPr>
          <a:xfrm>
            <a:off x="294221" y="1028458"/>
            <a:ext cx="2634405" cy="1904779"/>
            <a:chOff x="382843" y="871372"/>
            <a:chExt cx="4669454" cy="283962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825AA62B-AD9A-476C-97FF-E8A4B0695EFA}"/>
                </a:ext>
              </a:extLst>
            </p:cNvPr>
            <p:cNvSpPr txBox="1"/>
            <p:nvPr/>
          </p:nvSpPr>
          <p:spPr>
            <a:xfrm>
              <a:off x="382843" y="871372"/>
              <a:ext cx="3817132" cy="59647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342900" indent="-342900" algn="r" fontAlgn="ctr">
                <a:buFont typeface="Wingdings" panose="05000000000000000000" pitchFamily="2" charset="2"/>
                <a:buChar char="§"/>
              </a:pPr>
              <a:r>
                <a:rPr lang="ru-RU" sz="2000" b="1" dirty="0" err="1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Игропедагог</a:t>
              </a:r>
              <a:endPara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C900671D-EF8A-4E07-8C56-735A40A209B3}"/>
                </a:ext>
              </a:extLst>
            </p:cNvPr>
            <p:cNvSpPr txBox="1"/>
            <p:nvPr/>
          </p:nvSpPr>
          <p:spPr>
            <a:xfrm>
              <a:off x="562422" y="1370963"/>
              <a:ext cx="4489875" cy="2340031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r"/>
              <a:r>
                <a:rPr lang="ru-RU" sz="1600" b="1" i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создает </a:t>
              </a:r>
              <a:r>
                <a:rPr lang="ru-RU" sz="16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образовательные программы на основе игровых методик, выступает игровым персонажем</a:t>
              </a:r>
              <a:endParaRPr lang="en-US" sz="1600" b="1" i="1" noProof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5" name="Заголовок 44">
            <a:extLst>
              <a:ext uri="{FF2B5EF4-FFF2-40B4-BE49-F238E27FC236}">
                <a16:creationId xmlns:a16="http://schemas.microsoft.com/office/drawing/2014/main" xmlns="" id="{A3FF3BFA-B0BC-446D-BC93-B94FBFEFCD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3567" y="215811"/>
            <a:ext cx="7776865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lIns="0" rIns="0" rtlCol="0" anchor="b">
            <a:spAutoFit/>
          </a:bodyPr>
          <a:lstStyle/>
          <a:p>
            <a:r>
              <a:rPr lang="ru-RU" sz="2400" b="1" noProof="1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«НОВЫЕ» ПРОФЕССИИ</a:t>
            </a:r>
            <a:endParaRPr lang="en-US" sz="2400" b="1" noProof="1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32041" y="3268356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Дизайнер чат-ботов</a:t>
            </a:r>
          </a:p>
        </p:txBody>
      </p:sp>
    </p:spTree>
    <p:extLst>
      <p:ext uri="{BB962C8B-B14F-4D97-AF65-F5344CB8AC3E}">
        <p14:creationId xmlns:p14="http://schemas.microsoft.com/office/powerpoint/2010/main" val="18884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8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3" y="421727"/>
            <a:ext cx="7848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КАРЬЕРНЫЙ СЕРВИС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«ШАГ В ПРОФЕССИЮ»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67880550"/>
              </p:ext>
            </p:extLst>
          </p:nvPr>
        </p:nvGraphicFramePr>
        <p:xfrm>
          <a:off x="467544" y="1059582"/>
          <a:ext cx="828092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80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1444"/>
            <a:ext cx="8928992" cy="866130"/>
          </a:xfrm>
        </p:spPr>
        <p:txBody>
          <a:bodyPr>
            <a:noAutofit/>
          </a:bodyPr>
          <a:lstStyle/>
          <a:p>
            <a:pPr>
              <a:lnSpc>
                <a:spcPts val="2025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механизм </a:t>
            </a:r>
            <a:b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прогнозированию потребности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экономики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 кадрах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позволяет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93138765"/>
              </p:ext>
            </p:extLst>
          </p:nvPr>
        </p:nvGraphicFramePr>
        <p:xfrm>
          <a:off x="228600" y="987575"/>
          <a:ext cx="8658225" cy="4041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7AE-53A6-41CE-AB75-CCDDAEF89EC4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90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3712</TotalTime>
  <Words>504</Words>
  <Application>Microsoft Office PowerPoint</Application>
  <PresentationFormat>Экран (16:9)</PresentationFormat>
  <Paragraphs>279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Механизм прогнозирования  потребности рынка труда в требуемых работниках</vt:lpstr>
      <vt:lpstr>ИНФОРМАЦИОННАЯ СИСТЕМА РЫНКА ТРУДА</vt:lpstr>
      <vt:lpstr>Презентация PowerPoint</vt:lpstr>
      <vt:lpstr>Дополнительная потребность экономики в кадрах</vt:lpstr>
      <vt:lpstr>Презентация PowerPoint</vt:lpstr>
      <vt:lpstr>Презентация PowerPoint</vt:lpstr>
      <vt:lpstr>«НОВЫЕ» ПРОФЕССИИ</vt:lpstr>
      <vt:lpstr>Презентация PowerPoint</vt:lpstr>
      <vt:lpstr>Новый механизм  по прогнозированию потребности  экономики в кадрах позволяет: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Докукина  Алена Анатольевна</dc:creator>
  <cp:lastModifiedBy>Широкая Елена Иосифовна</cp:lastModifiedBy>
  <cp:revision>217</cp:revision>
  <cp:lastPrinted>2023-05-17T08:42:53Z</cp:lastPrinted>
  <dcterms:created xsi:type="dcterms:W3CDTF">2022-06-20T13:59:27Z</dcterms:created>
  <dcterms:modified xsi:type="dcterms:W3CDTF">2023-05-23T09:00:12Z</dcterms:modified>
</cp:coreProperties>
</file>