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1"/>
  </p:notesMasterIdLst>
  <p:sldIdLst>
    <p:sldId id="314" r:id="rId2"/>
    <p:sldId id="315" r:id="rId3"/>
    <p:sldId id="316" r:id="rId4"/>
    <p:sldId id="317" r:id="rId5"/>
    <p:sldId id="318" r:id="rId6"/>
    <p:sldId id="319" r:id="rId7"/>
    <p:sldId id="320" r:id="rId8"/>
    <p:sldId id="321" r:id="rId9"/>
    <p:sldId id="322" r:id="rId10"/>
  </p:sldIdLst>
  <p:sldSz cx="9906000" cy="6858000" type="A4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ураганов Аят Азатулы" initials="САА" lastIdx="1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17F"/>
    <a:srgbClr val="4270C1"/>
    <a:srgbClr val="A29062"/>
    <a:srgbClr val="87764C"/>
    <a:srgbClr val="843C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8457" autoAdjust="0"/>
  </p:normalViewPr>
  <p:slideViewPr>
    <p:cSldViewPr snapToGrid="0">
      <p:cViewPr varScale="1">
        <p:scale>
          <a:sx n="103" d="100"/>
          <a:sy n="103" d="100"/>
        </p:scale>
        <p:origin x="-1548" y="-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.maksatov\Desktop\Bazarbaev\&#1089;&#1083;&#1072;&#1081;&#1076;&#1099;%20&#1076;&#1083;&#1103;%20&#1092;&#1086;&#1088;&#1091;&#1084;&#1072;\&#1044;&#1080;&#1072;&#1075;&#1088;&#1072;&#1084;&#1084;&#1072;%20&#1074;%20Microsoft%20PowerPoin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.maksatov\Desktop\Bazarbaev\&#1089;&#1083;&#1072;&#1081;&#1076;&#1099;%20&#1076;&#1083;&#1103;%20&#1092;&#1086;&#1088;&#1091;&#1084;&#1072;\&#1044;&#1080;&#1072;&#1075;&#1088;&#1072;&#1084;&#1084;&#1072;%20&#1074;%20Microsoft%20PowerPoin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988407699037624E-2"/>
          <c:y val="2.8252405949256341E-2"/>
          <c:w val="0.89745603674540686"/>
          <c:h val="0.758161636045494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Лист1!$G$1</c:f>
              <c:strCache>
                <c:ptCount val="1"/>
                <c:pt idx="0">
                  <c:v>Армения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8.64397769989879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Лист1!$K$5</c:f>
              <c:strCache>
                <c:ptCount val="1"/>
                <c:pt idx="0">
                  <c:v>Уровень безработицы в ЕАЭС, в %</c:v>
                </c:pt>
              </c:strCache>
            </c:strRef>
          </c:cat>
          <c:val>
            <c:numRef>
              <c:f>Лист1!$H$1</c:f>
              <c:numCache>
                <c:formatCode>General</c:formatCode>
                <c:ptCount val="1"/>
                <c:pt idx="0">
                  <c:v>14.8</c:v>
                </c:pt>
              </c:numCache>
            </c:numRef>
          </c:val>
        </c:ser>
        <c:ser>
          <c:idx val="1"/>
          <c:order val="1"/>
          <c:tx>
            <c:strRef>
              <c:f>Лист1!$G$2</c:f>
              <c:strCache>
                <c:ptCount val="1"/>
                <c:pt idx="0">
                  <c:v>Беларусь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Лист1!$K$5</c:f>
              <c:strCache>
                <c:ptCount val="1"/>
                <c:pt idx="0">
                  <c:v>Уровень безработицы в ЕАЭС, в %</c:v>
                </c:pt>
              </c:strCache>
            </c:strRef>
          </c:cat>
          <c:val>
            <c:numRef>
              <c:f>Лист1!$H$2</c:f>
              <c:numCache>
                <c:formatCode>General</c:formatCode>
                <c:ptCount val="1"/>
                <c:pt idx="0">
                  <c:v>3.7</c:v>
                </c:pt>
              </c:numCache>
            </c:numRef>
          </c:val>
        </c:ser>
        <c:ser>
          <c:idx val="2"/>
          <c:order val="2"/>
          <c:tx>
            <c:strRef>
              <c:f>Лист1!$G$3</c:f>
              <c:strCache>
                <c:ptCount val="1"/>
                <c:pt idx="0">
                  <c:v>Казахстан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Лист1!$K$5</c:f>
              <c:strCache>
                <c:ptCount val="1"/>
                <c:pt idx="0">
                  <c:v>Уровень безработицы в ЕАЭС, в %</c:v>
                </c:pt>
              </c:strCache>
            </c:strRef>
          </c:cat>
          <c:val>
            <c:numRef>
              <c:f>Лист1!$H$3</c:f>
              <c:numCache>
                <c:formatCode>General</c:formatCode>
                <c:ptCount val="1"/>
                <c:pt idx="0">
                  <c:v>4.9000000000000004</c:v>
                </c:pt>
              </c:numCache>
            </c:numRef>
          </c:val>
        </c:ser>
        <c:ser>
          <c:idx val="3"/>
          <c:order val="3"/>
          <c:tx>
            <c:strRef>
              <c:f>Лист1!$G$4</c:f>
              <c:strCache>
                <c:ptCount val="1"/>
                <c:pt idx="0">
                  <c:v>Кыргызстан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Лист1!$K$5</c:f>
              <c:strCache>
                <c:ptCount val="1"/>
                <c:pt idx="0">
                  <c:v>Уровень безработицы в ЕАЭС, в %</c:v>
                </c:pt>
              </c:strCache>
            </c:strRef>
          </c:cat>
          <c:val>
            <c:numRef>
              <c:f>Лист1!$H$4</c:f>
              <c:numCache>
                <c:formatCode>General</c:formatCode>
                <c:ptCount val="1"/>
                <c:pt idx="0">
                  <c:v>5.3</c:v>
                </c:pt>
              </c:numCache>
            </c:numRef>
          </c:val>
        </c:ser>
        <c:ser>
          <c:idx val="4"/>
          <c:order val="4"/>
          <c:tx>
            <c:strRef>
              <c:f>Лист1!$G$5</c:f>
              <c:strCache>
                <c:ptCount val="1"/>
                <c:pt idx="0">
                  <c:v>Россия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Лист1!$K$5</c:f>
              <c:strCache>
                <c:ptCount val="1"/>
                <c:pt idx="0">
                  <c:v>Уровень безработицы в ЕАЭС, в %</c:v>
                </c:pt>
              </c:strCache>
            </c:strRef>
          </c:cat>
          <c:val>
            <c:numRef>
              <c:f>Лист1!$H$5</c:f>
              <c:numCache>
                <c:formatCode>General</c:formatCode>
                <c:ptCount val="1"/>
                <c:pt idx="0">
                  <c:v>4.2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811904"/>
        <c:axId val="100813440"/>
      </c:barChart>
      <c:catAx>
        <c:axId val="1008119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00813440"/>
        <c:crosses val="autoZero"/>
        <c:auto val="1"/>
        <c:lblAlgn val="ctr"/>
        <c:lblOffset val="100"/>
        <c:noMultiLvlLbl val="0"/>
      </c:catAx>
      <c:valAx>
        <c:axId val="10081344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0081190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>
          <a:solidFill>
            <a:schemeClr val="tx1"/>
          </a:solidFill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Статистика</c:v>
                </c:pt>
              </c:strCache>
            </c:strRef>
          </c:tx>
          <c:dLbls>
            <c:dLbl>
              <c:idx val="0"/>
              <c:layout>
                <c:manualLayout>
                  <c:x val="-0.11636089238845145"/>
                  <c:y val="0.150652832273384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1418011811023622"/>
                  <c:y val="-4.3917462633964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995964566929134E-2"/>
                  <c:y val="-0.137277891845924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3535739282589676"/>
                  <c:y val="-7.2976447552370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Армения</c:v>
                </c:pt>
                <c:pt idx="1">
                  <c:v>Беларусь</c:v>
                </c:pt>
                <c:pt idx="2">
                  <c:v>Казахстан</c:v>
                </c:pt>
                <c:pt idx="3">
                  <c:v>Кыргызстан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184</c:v>
                </c:pt>
                <c:pt idx="1">
                  <c:v>82</c:v>
                </c:pt>
                <c:pt idx="2">
                  <c:v>72</c:v>
                </c:pt>
                <c:pt idx="3">
                  <c:v>438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781546537452049"/>
          <c:y val="9.6318882581230739E-2"/>
          <c:w val="0.24419313210848645"/>
          <c:h val="0.43121932143514818"/>
        </c:manualLayout>
      </c:layout>
      <c:overlay val="0"/>
      <c:txPr>
        <a:bodyPr/>
        <a:lstStyle/>
        <a:p>
          <a:pPr rtl="0">
            <a:defRPr sz="1400">
              <a:solidFill>
                <a:schemeClr val="tx1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2C11C4-3279-4CAD-B0CB-C232F9E1E598}" type="doc">
      <dgm:prSet loTypeId="urn:microsoft.com/office/officeart/2005/8/layout/arrow2" loCatId="process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ru-RU"/>
        </a:p>
      </dgm:t>
    </dgm:pt>
    <dgm:pt modelId="{A5A11C27-C6BD-4538-BC97-A00B34BB5239}">
      <dgm:prSet phldrT="[Текст]" custT="1"/>
      <dgm:spPr/>
      <dgm:t>
        <a:bodyPr/>
        <a:lstStyle/>
        <a:p>
          <a:pPr algn="ctr"/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444 тыс. чел.</a:t>
          </a:r>
        </a:p>
        <a:p>
          <a:pPr algn="ctr"/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2019 год 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7F7D8B12-0F64-4CDA-99DD-AF628A49207B}" type="parTrans" cxnId="{567BF490-A9F2-4386-AC70-986DDDCCF423}">
      <dgm:prSet/>
      <dgm:spPr/>
      <dgm:t>
        <a:bodyPr/>
        <a:lstStyle/>
        <a:p>
          <a:endParaRPr lang="ru-RU"/>
        </a:p>
      </dgm:t>
    </dgm:pt>
    <dgm:pt modelId="{033197CB-1B06-4507-A01C-02E72F558D93}" type="sibTrans" cxnId="{567BF490-A9F2-4386-AC70-986DDDCCF423}">
      <dgm:prSet/>
      <dgm:spPr/>
      <dgm:t>
        <a:bodyPr/>
        <a:lstStyle/>
        <a:p>
          <a:endParaRPr lang="ru-RU"/>
        </a:p>
      </dgm:t>
    </dgm:pt>
    <dgm:pt modelId="{3925467B-D23C-47EB-92D7-38B36EBC0890}">
      <dgm:prSet phldrT="[Текст]" custT="1"/>
      <dgm:spPr/>
      <dgm:t>
        <a:bodyPr/>
        <a:lstStyle/>
        <a:p>
          <a:pPr algn="ctr"/>
          <a:r>
            <a:rPr lang="ru-RU" sz="1400" smtClean="0">
              <a:latin typeface="Times New Roman" pitchFamily="18" charset="0"/>
              <a:cs typeface="Times New Roman" pitchFamily="18" charset="0"/>
            </a:rPr>
            <a:t>741 тыс.</a:t>
          </a:r>
          <a:r>
            <a:rPr lang="en-US" sz="140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smtClean="0">
              <a:latin typeface="Times New Roman" pitchFamily="18" charset="0"/>
              <a:cs typeface="Times New Roman" pitchFamily="18" charset="0"/>
            </a:rPr>
            <a:t>чел</a:t>
          </a:r>
        </a:p>
        <a:p>
          <a:pPr algn="ctr"/>
          <a:r>
            <a:rPr lang="ru-RU" sz="1400" smtClean="0">
              <a:latin typeface="Times New Roman" pitchFamily="18" charset="0"/>
              <a:cs typeface="Times New Roman" pitchFamily="18" charset="0"/>
            </a:rPr>
            <a:t>2021 год</a:t>
          </a:r>
          <a:r>
            <a:rPr lang="en-US" sz="1400" smtClean="0">
              <a:latin typeface="Times New Roman" pitchFamily="18" charset="0"/>
              <a:cs typeface="Times New Roman" pitchFamily="18" charset="0"/>
            </a:rPr>
            <a:t> (+75%)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DF1CDBF4-5182-48B1-AE2F-1511C4D6518A}" type="parTrans" cxnId="{C6D175A7-56AB-46D9-A411-4CA93E0A61D7}">
      <dgm:prSet/>
      <dgm:spPr/>
      <dgm:t>
        <a:bodyPr/>
        <a:lstStyle/>
        <a:p>
          <a:endParaRPr lang="ru-RU"/>
        </a:p>
      </dgm:t>
    </dgm:pt>
    <dgm:pt modelId="{F3939CF5-78D1-48EF-B3F7-C7D7CCB885F1}" type="sibTrans" cxnId="{C6D175A7-56AB-46D9-A411-4CA93E0A61D7}">
      <dgm:prSet/>
      <dgm:spPr/>
      <dgm:t>
        <a:bodyPr/>
        <a:lstStyle/>
        <a:p>
          <a:endParaRPr lang="ru-RU"/>
        </a:p>
      </dgm:t>
    </dgm:pt>
    <dgm:pt modelId="{EE2AC47C-512C-46CD-93CC-022278BDCB21}">
      <dgm:prSet phldrT="[Текст]" custT="1"/>
      <dgm:spPr/>
      <dgm:t>
        <a:bodyPr/>
        <a:lstStyle/>
        <a:p>
          <a:pPr algn="ctr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780 тыс. чел</a:t>
          </a:r>
        </a:p>
        <a:p>
          <a:pPr algn="ctr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2022 год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(+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5%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)</a:t>
          </a:r>
          <a:endParaRPr lang="ru-RU" sz="1400" dirty="0" smtClean="0">
            <a:latin typeface="Times New Roman" pitchFamily="18" charset="0"/>
            <a:cs typeface="Times New Roman" pitchFamily="18" charset="0"/>
          </a:endParaRPr>
        </a:p>
      </dgm:t>
    </dgm:pt>
    <dgm:pt modelId="{BE8515DC-C271-435E-81F2-688651BC2099}" type="parTrans" cxnId="{F3E060D7-33E6-4E43-B40F-4784B9D129A1}">
      <dgm:prSet/>
      <dgm:spPr/>
      <dgm:t>
        <a:bodyPr/>
        <a:lstStyle/>
        <a:p>
          <a:endParaRPr lang="ru-RU"/>
        </a:p>
      </dgm:t>
    </dgm:pt>
    <dgm:pt modelId="{4A1C47FA-EF93-4055-B9CD-01D06495B245}" type="sibTrans" cxnId="{F3E060D7-33E6-4E43-B40F-4784B9D129A1}">
      <dgm:prSet/>
      <dgm:spPr/>
      <dgm:t>
        <a:bodyPr/>
        <a:lstStyle/>
        <a:p>
          <a:endParaRPr lang="ru-RU"/>
        </a:p>
      </dgm:t>
    </dgm:pt>
    <dgm:pt modelId="{91282675-3A29-4D77-BDF7-FAAEEB40558C}" type="pres">
      <dgm:prSet presAssocID="{EF2C11C4-3279-4CAD-B0CB-C232F9E1E598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B3EA08-6F40-48DE-B26A-B16F58C9924E}" type="pres">
      <dgm:prSet presAssocID="{EF2C11C4-3279-4CAD-B0CB-C232F9E1E598}" presName="arrow" presStyleLbl="bgShp" presStyleIdx="0" presStyleCnt="1" custScaleX="60720" custScaleY="74184"/>
      <dgm:spPr/>
    </dgm:pt>
    <dgm:pt modelId="{3EF4363F-1198-48C4-BBD4-E6077EEA31A5}" type="pres">
      <dgm:prSet presAssocID="{EF2C11C4-3279-4CAD-B0CB-C232F9E1E598}" presName="arrowDiagram3" presStyleCnt="0"/>
      <dgm:spPr/>
    </dgm:pt>
    <dgm:pt modelId="{5472D4F9-A040-486E-A526-2A665060FAEC}" type="pres">
      <dgm:prSet presAssocID="{A5A11C27-C6BD-4538-BC97-A00B34BB5239}" presName="bullet3a" presStyleLbl="node1" presStyleIdx="0" presStyleCnt="3" custLinFactX="150113" custLinFactNeighborX="200000" custLinFactNeighborY="76854"/>
      <dgm:spPr/>
    </dgm:pt>
    <dgm:pt modelId="{95D1AE2A-41DD-4946-8559-369AFD65D884}" type="pres">
      <dgm:prSet presAssocID="{A5A11C27-C6BD-4538-BC97-A00B34BB5239}" presName="textBox3a" presStyleLbl="revTx" presStyleIdx="0" presStyleCnt="3" custScaleX="107781" custLinFactNeighborX="32253" custLinFactNeighborY="205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F95D79-B187-403E-92C1-900162E692A0}" type="pres">
      <dgm:prSet presAssocID="{3925467B-D23C-47EB-92D7-38B36EBC0890}" presName="bullet3b" presStyleLbl="node1" presStyleIdx="1" presStyleCnt="3" custLinFactNeighborX="99202" custLinFactNeighborY="4724"/>
      <dgm:spPr/>
    </dgm:pt>
    <dgm:pt modelId="{6414AB2C-58D3-4CC0-A5D6-A8E1BAA2D9D6}" type="pres">
      <dgm:prSet presAssocID="{3925467B-D23C-47EB-92D7-38B36EBC0890}" presName="textBox3b" presStyleLbl="revTx" presStyleIdx="1" presStyleCnt="3" custScaleX="125400" custLinFactNeighborX="7081" custLinFactNeighborY="103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E85697-8E60-4D27-A48A-E4AC9C58DDF4}" type="pres">
      <dgm:prSet presAssocID="{EE2AC47C-512C-46CD-93CC-022278BDCB21}" presName="bullet3c" presStyleLbl="node1" presStyleIdx="2" presStyleCnt="3" custLinFactNeighborX="47820"/>
      <dgm:spPr/>
    </dgm:pt>
    <dgm:pt modelId="{68DADE65-CC16-4D82-A1B5-3840157DF16B}" type="pres">
      <dgm:prSet presAssocID="{EE2AC47C-512C-46CD-93CC-022278BDCB21}" presName="textBox3c" presStyleLbl="revTx" presStyleIdx="2" presStyleCnt="3" custScaleX="139888" custScaleY="72677" custLinFactNeighborX="1708" custLinFactNeighborY="-39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4BFE964-BA7E-4142-AEC2-50B643920070}" type="presOf" srcId="{A5A11C27-C6BD-4538-BC97-A00B34BB5239}" destId="{95D1AE2A-41DD-4946-8559-369AFD65D884}" srcOrd="0" destOrd="0" presId="urn:microsoft.com/office/officeart/2005/8/layout/arrow2"/>
    <dgm:cxn modelId="{567BF490-A9F2-4386-AC70-986DDDCCF423}" srcId="{EF2C11C4-3279-4CAD-B0CB-C232F9E1E598}" destId="{A5A11C27-C6BD-4538-BC97-A00B34BB5239}" srcOrd="0" destOrd="0" parTransId="{7F7D8B12-0F64-4CDA-99DD-AF628A49207B}" sibTransId="{033197CB-1B06-4507-A01C-02E72F558D93}"/>
    <dgm:cxn modelId="{C6D175A7-56AB-46D9-A411-4CA93E0A61D7}" srcId="{EF2C11C4-3279-4CAD-B0CB-C232F9E1E598}" destId="{3925467B-D23C-47EB-92D7-38B36EBC0890}" srcOrd="1" destOrd="0" parTransId="{DF1CDBF4-5182-48B1-AE2F-1511C4D6518A}" sibTransId="{F3939CF5-78D1-48EF-B3F7-C7D7CCB885F1}"/>
    <dgm:cxn modelId="{820A7235-2278-49D1-AEAC-A176010AAE23}" type="presOf" srcId="{3925467B-D23C-47EB-92D7-38B36EBC0890}" destId="{6414AB2C-58D3-4CC0-A5D6-A8E1BAA2D9D6}" srcOrd="0" destOrd="0" presId="urn:microsoft.com/office/officeart/2005/8/layout/arrow2"/>
    <dgm:cxn modelId="{F3E060D7-33E6-4E43-B40F-4784B9D129A1}" srcId="{EF2C11C4-3279-4CAD-B0CB-C232F9E1E598}" destId="{EE2AC47C-512C-46CD-93CC-022278BDCB21}" srcOrd="2" destOrd="0" parTransId="{BE8515DC-C271-435E-81F2-688651BC2099}" sibTransId="{4A1C47FA-EF93-4055-B9CD-01D06495B245}"/>
    <dgm:cxn modelId="{7D55B78C-3859-4E9D-B889-CB66D8111270}" type="presOf" srcId="{EF2C11C4-3279-4CAD-B0CB-C232F9E1E598}" destId="{91282675-3A29-4D77-BDF7-FAAEEB40558C}" srcOrd="0" destOrd="0" presId="urn:microsoft.com/office/officeart/2005/8/layout/arrow2"/>
    <dgm:cxn modelId="{D8D951E5-786F-4D0C-815C-C8E967BD2800}" type="presOf" srcId="{EE2AC47C-512C-46CD-93CC-022278BDCB21}" destId="{68DADE65-CC16-4D82-A1B5-3840157DF16B}" srcOrd="0" destOrd="0" presId="urn:microsoft.com/office/officeart/2005/8/layout/arrow2"/>
    <dgm:cxn modelId="{CED912BB-D7F3-4691-AC63-B07B87AA9CB2}" type="presParOf" srcId="{91282675-3A29-4D77-BDF7-FAAEEB40558C}" destId="{71B3EA08-6F40-48DE-B26A-B16F58C9924E}" srcOrd="0" destOrd="0" presId="urn:microsoft.com/office/officeart/2005/8/layout/arrow2"/>
    <dgm:cxn modelId="{6F0AA6C3-F8BB-42C2-B622-833E44B0E1FD}" type="presParOf" srcId="{91282675-3A29-4D77-BDF7-FAAEEB40558C}" destId="{3EF4363F-1198-48C4-BBD4-E6077EEA31A5}" srcOrd="1" destOrd="0" presId="urn:microsoft.com/office/officeart/2005/8/layout/arrow2"/>
    <dgm:cxn modelId="{29FA21F0-1214-4636-A465-9BF9E035D3F9}" type="presParOf" srcId="{3EF4363F-1198-48C4-BBD4-E6077EEA31A5}" destId="{5472D4F9-A040-486E-A526-2A665060FAEC}" srcOrd="0" destOrd="0" presId="urn:microsoft.com/office/officeart/2005/8/layout/arrow2"/>
    <dgm:cxn modelId="{C80F21CA-98BA-428F-AA34-6E753675C867}" type="presParOf" srcId="{3EF4363F-1198-48C4-BBD4-E6077EEA31A5}" destId="{95D1AE2A-41DD-4946-8559-369AFD65D884}" srcOrd="1" destOrd="0" presId="urn:microsoft.com/office/officeart/2005/8/layout/arrow2"/>
    <dgm:cxn modelId="{E7B047C8-9DF9-4B2A-95B3-B05969A87B41}" type="presParOf" srcId="{3EF4363F-1198-48C4-BBD4-E6077EEA31A5}" destId="{61F95D79-B187-403E-92C1-900162E692A0}" srcOrd="2" destOrd="0" presId="urn:microsoft.com/office/officeart/2005/8/layout/arrow2"/>
    <dgm:cxn modelId="{93FFE3B1-B408-4BDB-BCB0-0F7E84A19F83}" type="presParOf" srcId="{3EF4363F-1198-48C4-BBD4-E6077EEA31A5}" destId="{6414AB2C-58D3-4CC0-A5D6-A8E1BAA2D9D6}" srcOrd="3" destOrd="0" presId="urn:microsoft.com/office/officeart/2005/8/layout/arrow2"/>
    <dgm:cxn modelId="{5E8850DB-B460-442B-A895-51FE865A8926}" type="presParOf" srcId="{3EF4363F-1198-48C4-BBD4-E6077EEA31A5}" destId="{22E85697-8E60-4D27-A48A-E4AC9C58DDF4}" srcOrd="4" destOrd="0" presId="urn:microsoft.com/office/officeart/2005/8/layout/arrow2"/>
    <dgm:cxn modelId="{A7B9C2A8-55D2-4B24-9596-BFB5CF0E3326}" type="presParOf" srcId="{3EF4363F-1198-48C4-BBD4-E6077EEA31A5}" destId="{68DADE65-CC16-4D82-A1B5-3840157DF16B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80B716-4E4E-44D6-B376-4462F15B8B53}" type="doc">
      <dgm:prSet loTypeId="urn:microsoft.com/office/officeart/2009/3/layout/DescendingProcess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F9BCFD5-3DDC-4282-A45F-1F4A445641F4}">
      <dgm:prSet phldrT="[Текст]"/>
      <dgm:spPr/>
      <dgm:t>
        <a:bodyPr/>
        <a:lstStyle/>
        <a:p>
          <a:r>
            <a:rPr lang="ru-RU" smtClean="0"/>
            <a:t>2021</a:t>
          </a:r>
          <a:endParaRPr lang="ru-RU" dirty="0"/>
        </a:p>
      </dgm:t>
    </dgm:pt>
    <dgm:pt modelId="{431D078D-C05B-4FAC-85E8-E36AD0D70623}" type="parTrans" cxnId="{7D2CC043-53F4-40D5-852A-7EFCD89AB73B}">
      <dgm:prSet/>
      <dgm:spPr/>
      <dgm:t>
        <a:bodyPr/>
        <a:lstStyle/>
        <a:p>
          <a:endParaRPr lang="ru-RU"/>
        </a:p>
      </dgm:t>
    </dgm:pt>
    <dgm:pt modelId="{FDAC0A62-3B2B-44C2-8BD9-FCF3E1683961}" type="sibTrans" cxnId="{7D2CC043-53F4-40D5-852A-7EFCD89AB73B}">
      <dgm:prSet/>
      <dgm:spPr/>
      <dgm:t>
        <a:bodyPr/>
        <a:lstStyle/>
        <a:p>
          <a:endParaRPr lang="ru-RU"/>
        </a:p>
      </dgm:t>
    </dgm:pt>
    <dgm:pt modelId="{5813BF41-1592-4BC0-A5A6-C3DE28866AD6}">
      <dgm:prSet phldrT="[Текст]"/>
      <dgm:spPr/>
      <dgm:t>
        <a:bodyPr/>
        <a:lstStyle/>
        <a:p>
          <a:r>
            <a:rPr lang="ru-RU" smtClean="0"/>
            <a:t>2022</a:t>
          </a:r>
          <a:endParaRPr lang="ru-RU" dirty="0"/>
        </a:p>
      </dgm:t>
    </dgm:pt>
    <dgm:pt modelId="{C1CC104E-67E3-4D1D-A338-D00FEB4A362D}" type="parTrans" cxnId="{82E69C42-DACE-43F9-A638-5172F210F81C}">
      <dgm:prSet/>
      <dgm:spPr/>
      <dgm:t>
        <a:bodyPr/>
        <a:lstStyle/>
        <a:p>
          <a:endParaRPr lang="ru-RU"/>
        </a:p>
      </dgm:t>
    </dgm:pt>
    <dgm:pt modelId="{F8DEB96B-C509-4DE8-AB89-3B76F2461884}" type="sibTrans" cxnId="{82E69C42-DACE-43F9-A638-5172F210F81C}">
      <dgm:prSet/>
      <dgm:spPr/>
      <dgm:t>
        <a:bodyPr/>
        <a:lstStyle/>
        <a:p>
          <a:endParaRPr lang="ru-RU"/>
        </a:p>
      </dgm:t>
    </dgm:pt>
    <dgm:pt modelId="{071B9898-F3B3-45DA-BF4A-1993D0776443}" type="pres">
      <dgm:prSet presAssocID="{F580B716-4E4E-44D6-B376-4462F15B8B53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ru-RU"/>
        </a:p>
      </dgm:t>
    </dgm:pt>
    <dgm:pt modelId="{506C074D-835F-43CA-8985-345B4B29D77E}" type="pres">
      <dgm:prSet presAssocID="{F580B716-4E4E-44D6-B376-4462F15B8B53}" presName="arrowNode" presStyleLbl="node1" presStyleIdx="0" presStyleCnt="1"/>
      <dgm:spPr/>
      <dgm:t>
        <a:bodyPr/>
        <a:lstStyle/>
        <a:p>
          <a:endParaRPr lang="ru-RU"/>
        </a:p>
      </dgm:t>
    </dgm:pt>
    <dgm:pt modelId="{BB399E96-5BD8-4BA7-AC51-A20DB3CC82B2}" type="pres">
      <dgm:prSet presAssocID="{5F9BCFD5-3DDC-4282-A45F-1F4A445641F4}" presName="txNode1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99A50B-6487-4B42-AFE1-C1BF1D96BF69}" type="pres">
      <dgm:prSet presAssocID="{5813BF41-1592-4BC0-A5A6-C3DE28866AD6}" presName="txNode2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E478183-AD2D-4989-8FF0-157B22982723}" type="presOf" srcId="{F580B716-4E4E-44D6-B376-4462F15B8B53}" destId="{071B9898-F3B3-45DA-BF4A-1993D0776443}" srcOrd="0" destOrd="0" presId="urn:microsoft.com/office/officeart/2009/3/layout/DescendingProcess"/>
    <dgm:cxn modelId="{6504EEBB-9A6E-4723-8003-AAFEEF0F90D9}" type="presOf" srcId="{5813BF41-1592-4BC0-A5A6-C3DE28866AD6}" destId="{4B99A50B-6487-4B42-AFE1-C1BF1D96BF69}" srcOrd="0" destOrd="0" presId="urn:microsoft.com/office/officeart/2009/3/layout/DescendingProcess"/>
    <dgm:cxn modelId="{7D2CC043-53F4-40D5-852A-7EFCD89AB73B}" srcId="{F580B716-4E4E-44D6-B376-4462F15B8B53}" destId="{5F9BCFD5-3DDC-4282-A45F-1F4A445641F4}" srcOrd="0" destOrd="0" parTransId="{431D078D-C05B-4FAC-85E8-E36AD0D70623}" sibTransId="{FDAC0A62-3B2B-44C2-8BD9-FCF3E1683961}"/>
    <dgm:cxn modelId="{82E69C42-DACE-43F9-A638-5172F210F81C}" srcId="{F580B716-4E4E-44D6-B376-4462F15B8B53}" destId="{5813BF41-1592-4BC0-A5A6-C3DE28866AD6}" srcOrd="1" destOrd="0" parTransId="{C1CC104E-67E3-4D1D-A338-D00FEB4A362D}" sibTransId="{F8DEB96B-C509-4DE8-AB89-3B76F2461884}"/>
    <dgm:cxn modelId="{4821FF34-BB9C-45D0-9129-9D82A7BC46AB}" type="presOf" srcId="{5F9BCFD5-3DDC-4282-A45F-1F4A445641F4}" destId="{BB399E96-5BD8-4BA7-AC51-A20DB3CC82B2}" srcOrd="0" destOrd="0" presId="urn:microsoft.com/office/officeart/2009/3/layout/DescendingProcess"/>
    <dgm:cxn modelId="{1189A320-64B0-4E3E-AE5E-8BDC01C94A4A}" type="presParOf" srcId="{071B9898-F3B3-45DA-BF4A-1993D0776443}" destId="{506C074D-835F-43CA-8985-345B4B29D77E}" srcOrd="0" destOrd="0" presId="urn:microsoft.com/office/officeart/2009/3/layout/DescendingProcess"/>
    <dgm:cxn modelId="{C33D23C8-BAE1-449E-9535-D44E8B9066C4}" type="presParOf" srcId="{071B9898-F3B3-45DA-BF4A-1993D0776443}" destId="{BB399E96-5BD8-4BA7-AC51-A20DB3CC82B2}" srcOrd="1" destOrd="0" presId="urn:microsoft.com/office/officeart/2009/3/layout/DescendingProcess"/>
    <dgm:cxn modelId="{BE57437C-8E06-4746-B496-EFEA11677467}" type="presParOf" srcId="{071B9898-F3B3-45DA-BF4A-1993D0776443}" destId="{4B99A50B-6487-4B42-AFE1-C1BF1D96BF69}" srcOrd="2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E3614E-91CD-4599-BB53-8ED81EBD1C0F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2A190A7-38E8-4844-9F6C-BC54865AB7AC}">
      <dgm:prSet phldrT="[Текст]" custT="1"/>
      <dgm:spPr/>
      <dgm:t>
        <a:bodyPr/>
        <a:lstStyle/>
        <a:p>
          <a:r>
            <a:rPr lang="ru-RU" sz="2000" b="1" dirty="0" smtClean="0"/>
            <a:t>ИНН</a:t>
          </a:r>
          <a:endParaRPr lang="ru-RU" sz="2000" b="1" dirty="0"/>
        </a:p>
      </dgm:t>
    </dgm:pt>
    <dgm:pt modelId="{9EE03506-90AD-49FE-9E48-AFB6E13B5FC7}" type="parTrans" cxnId="{4F13ADD3-FCDD-4969-9E34-B0183665C3FF}">
      <dgm:prSet/>
      <dgm:spPr/>
      <dgm:t>
        <a:bodyPr/>
        <a:lstStyle/>
        <a:p>
          <a:endParaRPr lang="ru-RU"/>
        </a:p>
      </dgm:t>
    </dgm:pt>
    <dgm:pt modelId="{4B0B18C1-49E2-4D02-8C04-730D9D5D40C4}" type="sibTrans" cxnId="{4F13ADD3-FCDD-4969-9E34-B0183665C3FF}">
      <dgm:prSet/>
      <dgm:spPr/>
      <dgm:t>
        <a:bodyPr/>
        <a:lstStyle/>
        <a:p>
          <a:endParaRPr lang="ru-RU"/>
        </a:p>
      </dgm:t>
    </dgm:pt>
    <dgm:pt modelId="{4742E0BA-D9F7-48A3-B35E-48E49100BB96}">
      <dgm:prSet phldrT="[Текст]"/>
      <dgm:spPr/>
      <dgm:t>
        <a:bodyPr/>
        <a:lstStyle/>
        <a:p>
          <a:endParaRPr lang="ru-RU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b="1" dirty="0" smtClean="0"/>
            <a:t>Есть во всех </a:t>
          </a:r>
          <a:br>
            <a:rPr lang="ru-RU" b="1" dirty="0" smtClean="0"/>
          </a:br>
          <a:r>
            <a:rPr lang="ru-RU" b="1" dirty="0" smtClean="0"/>
            <a:t>странах ЕАЭС </a:t>
          </a:r>
          <a:endParaRPr lang="ru-RU" b="1" dirty="0"/>
        </a:p>
      </dgm:t>
    </dgm:pt>
    <dgm:pt modelId="{443BDD8C-8073-4F7E-82C2-BEA92F8D8A34}" type="parTrans" cxnId="{1523824D-C4EC-4229-8205-2179E5670F5F}">
      <dgm:prSet/>
      <dgm:spPr/>
      <dgm:t>
        <a:bodyPr/>
        <a:lstStyle/>
        <a:p>
          <a:endParaRPr lang="ru-RU"/>
        </a:p>
      </dgm:t>
    </dgm:pt>
    <dgm:pt modelId="{251421BE-E4A6-4705-9036-89919011CC1C}" type="sibTrans" cxnId="{1523824D-C4EC-4229-8205-2179E5670F5F}">
      <dgm:prSet/>
      <dgm:spPr/>
      <dgm:t>
        <a:bodyPr/>
        <a:lstStyle/>
        <a:p>
          <a:endParaRPr lang="ru-RU"/>
        </a:p>
      </dgm:t>
    </dgm:pt>
    <dgm:pt modelId="{8BB48FB2-862A-481B-9982-F3CFE84C3537}">
      <dgm:prSet phldrT="[Текст]"/>
      <dgm:spPr/>
      <dgm:t>
        <a:bodyPr/>
        <a:lstStyle/>
        <a:p>
          <a:endParaRPr lang="ru-RU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Присваивается один раз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3D4C2EEC-5C64-4FB7-8010-756FBC4B631F}" type="parTrans" cxnId="{CD73283A-5B75-4EF3-9766-2AC9EA37D81A}">
      <dgm:prSet/>
      <dgm:spPr/>
      <dgm:t>
        <a:bodyPr/>
        <a:lstStyle/>
        <a:p>
          <a:endParaRPr lang="ru-RU"/>
        </a:p>
      </dgm:t>
    </dgm:pt>
    <dgm:pt modelId="{F011F72E-230B-4E6F-8778-FD261470C4F3}" type="sibTrans" cxnId="{CD73283A-5B75-4EF3-9766-2AC9EA37D81A}">
      <dgm:prSet/>
      <dgm:spPr/>
      <dgm:t>
        <a:bodyPr/>
        <a:lstStyle/>
        <a:p>
          <a:endParaRPr lang="ru-RU"/>
        </a:p>
      </dgm:t>
    </dgm:pt>
    <dgm:pt modelId="{DB84140E-70DC-47C3-9B3D-225B05CFD798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Системы присвоения уже  автоматизированы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8528DF86-7C62-43AD-9226-10C79E3633FA}" type="parTrans" cxnId="{925F0B07-B310-48AD-BE13-55A5490CB2D5}">
      <dgm:prSet/>
      <dgm:spPr/>
      <dgm:t>
        <a:bodyPr/>
        <a:lstStyle/>
        <a:p>
          <a:endParaRPr lang="ru-RU"/>
        </a:p>
      </dgm:t>
    </dgm:pt>
    <dgm:pt modelId="{E76E987C-FBBA-4EDB-A9CB-C31ED8D34889}" type="sibTrans" cxnId="{925F0B07-B310-48AD-BE13-55A5490CB2D5}">
      <dgm:prSet/>
      <dgm:spPr/>
      <dgm:t>
        <a:bodyPr/>
        <a:lstStyle/>
        <a:p>
          <a:endParaRPr lang="ru-RU"/>
        </a:p>
      </dgm:t>
    </dgm:pt>
    <dgm:pt modelId="{E67A8FA2-F8FC-4FC9-985B-955E2DA0649F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Налог уплачивается работодателем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D693941B-49D9-4870-94CC-633D4E7EA998}" type="parTrans" cxnId="{C489C1DB-ECE3-44BA-815E-87C50A3323A7}">
      <dgm:prSet/>
      <dgm:spPr/>
      <dgm:t>
        <a:bodyPr/>
        <a:lstStyle/>
        <a:p>
          <a:endParaRPr lang="ru-RU"/>
        </a:p>
      </dgm:t>
    </dgm:pt>
    <dgm:pt modelId="{48888BE2-A3C0-41D4-B124-405488399939}" type="sibTrans" cxnId="{C489C1DB-ECE3-44BA-815E-87C50A3323A7}">
      <dgm:prSet/>
      <dgm:spPr/>
      <dgm:t>
        <a:bodyPr/>
        <a:lstStyle/>
        <a:p>
          <a:endParaRPr lang="ru-RU"/>
        </a:p>
      </dgm:t>
    </dgm:pt>
    <dgm:pt modelId="{014A7A22-8B9F-47DF-849A-E83D7473D925}" type="pres">
      <dgm:prSet presAssocID="{1EE3614E-91CD-4599-BB53-8ED81EBD1C0F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FF666D-41B6-40F3-AA63-33F5E500729F}" type="pres">
      <dgm:prSet presAssocID="{1EE3614E-91CD-4599-BB53-8ED81EBD1C0F}" presName="matrix" presStyleCnt="0"/>
      <dgm:spPr/>
    </dgm:pt>
    <dgm:pt modelId="{AE792174-FE27-43A7-B650-E7436BC6E6F1}" type="pres">
      <dgm:prSet presAssocID="{1EE3614E-91CD-4599-BB53-8ED81EBD1C0F}" presName="tile1" presStyleLbl="node1" presStyleIdx="0" presStyleCnt="4"/>
      <dgm:spPr/>
      <dgm:t>
        <a:bodyPr/>
        <a:lstStyle/>
        <a:p>
          <a:endParaRPr lang="ru-RU"/>
        </a:p>
      </dgm:t>
    </dgm:pt>
    <dgm:pt modelId="{530F997B-F8A7-4059-9A40-DFA671F9AEAF}" type="pres">
      <dgm:prSet presAssocID="{1EE3614E-91CD-4599-BB53-8ED81EBD1C0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37AA76-6064-411D-8D39-7979120E4CD4}" type="pres">
      <dgm:prSet presAssocID="{1EE3614E-91CD-4599-BB53-8ED81EBD1C0F}" presName="tile2" presStyleLbl="node1" presStyleIdx="1" presStyleCnt="4" custLinFactX="148621" custLinFactY="-100000" custLinFactNeighborX="200000" custLinFactNeighborY="-170401"/>
      <dgm:spPr/>
      <dgm:t>
        <a:bodyPr/>
        <a:lstStyle/>
        <a:p>
          <a:endParaRPr lang="ru-RU"/>
        </a:p>
      </dgm:t>
    </dgm:pt>
    <dgm:pt modelId="{AE24491B-0378-4B35-8E1D-554D50B47575}" type="pres">
      <dgm:prSet presAssocID="{1EE3614E-91CD-4599-BB53-8ED81EBD1C0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A2378A-B4CC-4D44-97D5-622B6E6CC6FC}" type="pres">
      <dgm:prSet presAssocID="{1EE3614E-91CD-4599-BB53-8ED81EBD1C0F}" presName="tile3" presStyleLbl="node1" presStyleIdx="2" presStyleCnt="4"/>
      <dgm:spPr/>
      <dgm:t>
        <a:bodyPr/>
        <a:lstStyle/>
        <a:p>
          <a:endParaRPr lang="ru-RU"/>
        </a:p>
      </dgm:t>
    </dgm:pt>
    <dgm:pt modelId="{770D9306-D3EB-4C48-860F-475409A1DECF}" type="pres">
      <dgm:prSet presAssocID="{1EE3614E-91CD-4599-BB53-8ED81EBD1C0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9AC7EF-6368-491E-AC0C-A6F68E5FA1FF}" type="pres">
      <dgm:prSet presAssocID="{1EE3614E-91CD-4599-BB53-8ED81EBD1C0F}" presName="tile4" presStyleLbl="node1" presStyleIdx="3" presStyleCnt="4"/>
      <dgm:spPr/>
      <dgm:t>
        <a:bodyPr/>
        <a:lstStyle/>
        <a:p>
          <a:endParaRPr lang="ru-RU"/>
        </a:p>
      </dgm:t>
    </dgm:pt>
    <dgm:pt modelId="{90641C06-71CE-4FAA-9091-FE583370EAC0}" type="pres">
      <dgm:prSet presAssocID="{1EE3614E-91CD-4599-BB53-8ED81EBD1C0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A19574-733A-4342-A891-BEA3BA9F2C44}" type="pres">
      <dgm:prSet presAssocID="{1EE3614E-91CD-4599-BB53-8ED81EBD1C0F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CD73283A-5B75-4EF3-9766-2AC9EA37D81A}" srcId="{12A190A7-38E8-4844-9F6C-BC54865AB7AC}" destId="{8BB48FB2-862A-481B-9982-F3CFE84C3537}" srcOrd="1" destOrd="0" parTransId="{3D4C2EEC-5C64-4FB7-8010-756FBC4B631F}" sibTransId="{F011F72E-230B-4E6F-8778-FD261470C4F3}"/>
    <dgm:cxn modelId="{1523824D-C4EC-4229-8205-2179E5670F5F}" srcId="{12A190A7-38E8-4844-9F6C-BC54865AB7AC}" destId="{4742E0BA-D9F7-48A3-B35E-48E49100BB96}" srcOrd="0" destOrd="0" parTransId="{443BDD8C-8073-4F7E-82C2-BEA92F8D8A34}" sibTransId="{251421BE-E4A6-4705-9036-89919011CC1C}"/>
    <dgm:cxn modelId="{B70DD4FA-B151-48E0-AC07-4F7F10FF827A}" type="presOf" srcId="{E67A8FA2-F8FC-4FC9-985B-955E2DA0649F}" destId="{90641C06-71CE-4FAA-9091-FE583370EAC0}" srcOrd="1" destOrd="0" presId="urn:microsoft.com/office/officeart/2005/8/layout/matrix1"/>
    <dgm:cxn modelId="{5CD65F77-EE5C-45E9-B892-F84DAE486780}" type="presOf" srcId="{4742E0BA-D9F7-48A3-B35E-48E49100BB96}" destId="{AE792174-FE27-43A7-B650-E7436BC6E6F1}" srcOrd="0" destOrd="0" presId="urn:microsoft.com/office/officeart/2005/8/layout/matrix1"/>
    <dgm:cxn modelId="{EF5E1BDD-64D0-4F00-8B62-8E686ED55888}" type="presOf" srcId="{DB84140E-70DC-47C3-9B3D-225B05CFD798}" destId="{770D9306-D3EB-4C48-860F-475409A1DECF}" srcOrd="1" destOrd="0" presId="urn:microsoft.com/office/officeart/2005/8/layout/matrix1"/>
    <dgm:cxn modelId="{C02047B7-ED75-4CD3-897E-A7F7A983419B}" type="presOf" srcId="{8BB48FB2-862A-481B-9982-F3CFE84C3537}" destId="{AE24491B-0378-4B35-8E1D-554D50B47575}" srcOrd="1" destOrd="0" presId="urn:microsoft.com/office/officeart/2005/8/layout/matrix1"/>
    <dgm:cxn modelId="{EA8D1DD6-1E33-4463-A5DA-FC62169EC299}" type="presOf" srcId="{E67A8FA2-F8FC-4FC9-985B-955E2DA0649F}" destId="{0E9AC7EF-6368-491E-AC0C-A6F68E5FA1FF}" srcOrd="0" destOrd="0" presId="urn:microsoft.com/office/officeart/2005/8/layout/matrix1"/>
    <dgm:cxn modelId="{499D2784-60CC-47C5-8E7C-4C8713953A34}" type="presOf" srcId="{8BB48FB2-862A-481B-9982-F3CFE84C3537}" destId="{A037AA76-6064-411D-8D39-7979120E4CD4}" srcOrd="0" destOrd="0" presId="urn:microsoft.com/office/officeart/2005/8/layout/matrix1"/>
    <dgm:cxn modelId="{925F0B07-B310-48AD-BE13-55A5490CB2D5}" srcId="{12A190A7-38E8-4844-9F6C-BC54865AB7AC}" destId="{DB84140E-70DC-47C3-9B3D-225B05CFD798}" srcOrd="2" destOrd="0" parTransId="{8528DF86-7C62-43AD-9226-10C79E3633FA}" sibTransId="{E76E987C-FBBA-4EDB-A9CB-C31ED8D34889}"/>
    <dgm:cxn modelId="{C489C1DB-ECE3-44BA-815E-87C50A3323A7}" srcId="{12A190A7-38E8-4844-9F6C-BC54865AB7AC}" destId="{E67A8FA2-F8FC-4FC9-985B-955E2DA0649F}" srcOrd="3" destOrd="0" parTransId="{D693941B-49D9-4870-94CC-633D4E7EA998}" sibTransId="{48888BE2-A3C0-41D4-B124-405488399939}"/>
    <dgm:cxn modelId="{8900A9FF-7955-4EFB-84AE-3E1F851336FF}" type="presOf" srcId="{12A190A7-38E8-4844-9F6C-BC54865AB7AC}" destId="{9CA19574-733A-4342-A891-BEA3BA9F2C44}" srcOrd="0" destOrd="0" presId="urn:microsoft.com/office/officeart/2005/8/layout/matrix1"/>
    <dgm:cxn modelId="{C23E5831-B69C-4383-A544-367D41E83FD0}" type="presOf" srcId="{1EE3614E-91CD-4599-BB53-8ED81EBD1C0F}" destId="{014A7A22-8B9F-47DF-849A-E83D7473D925}" srcOrd="0" destOrd="0" presId="urn:microsoft.com/office/officeart/2005/8/layout/matrix1"/>
    <dgm:cxn modelId="{614D539B-1D05-4960-877D-169508BFFE27}" type="presOf" srcId="{DB84140E-70DC-47C3-9B3D-225B05CFD798}" destId="{31A2378A-B4CC-4D44-97D5-622B6E6CC6FC}" srcOrd="0" destOrd="0" presId="urn:microsoft.com/office/officeart/2005/8/layout/matrix1"/>
    <dgm:cxn modelId="{7A0C0346-DF14-4F92-9A84-B9727A8F326C}" type="presOf" srcId="{4742E0BA-D9F7-48A3-B35E-48E49100BB96}" destId="{530F997B-F8A7-4059-9A40-DFA671F9AEAF}" srcOrd="1" destOrd="0" presId="urn:microsoft.com/office/officeart/2005/8/layout/matrix1"/>
    <dgm:cxn modelId="{4F13ADD3-FCDD-4969-9E34-B0183665C3FF}" srcId="{1EE3614E-91CD-4599-BB53-8ED81EBD1C0F}" destId="{12A190A7-38E8-4844-9F6C-BC54865AB7AC}" srcOrd="0" destOrd="0" parTransId="{9EE03506-90AD-49FE-9E48-AFB6E13B5FC7}" sibTransId="{4B0B18C1-49E2-4D02-8C04-730D9D5D40C4}"/>
    <dgm:cxn modelId="{235213F5-EFB4-4924-A3AF-4B867C95EF35}" type="presParOf" srcId="{014A7A22-8B9F-47DF-849A-E83D7473D925}" destId="{A6FF666D-41B6-40F3-AA63-33F5E500729F}" srcOrd="0" destOrd="0" presId="urn:microsoft.com/office/officeart/2005/8/layout/matrix1"/>
    <dgm:cxn modelId="{57AB558A-B655-4529-A3B5-B01BFCA1DF91}" type="presParOf" srcId="{A6FF666D-41B6-40F3-AA63-33F5E500729F}" destId="{AE792174-FE27-43A7-B650-E7436BC6E6F1}" srcOrd="0" destOrd="0" presId="urn:microsoft.com/office/officeart/2005/8/layout/matrix1"/>
    <dgm:cxn modelId="{8228E4B5-59F8-47FB-B37E-543C5FFC1CC6}" type="presParOf" srcId="{A6FF666D-41B6-40F3-AA63-33F5E500729F}" destId="{530F997B-F8A7-4059-9A40-DFA671F9AEAF}" srcOrd="1" destOrd="0" presId="urn:microsoft.com/office/officeart/2005/8/layout/matrix1"/>
    <dgm:cxn modelId="{BB7AFA7E-AEE9-43D8-85EA-920532E3D0F5}" type="presParOf" srcId="{A6FF666D-41B6-40F3-AA63-33F5E500729F}" destId="{A037AA76-6064-411D-8D39-7979120E4CD4}" srcOrd="2" destOrd="0" presId="urn:microsoft.com/office/officeart/2005/8/layout/matrix1"/>
    <dgm:cxn modelId="{636B776B-6E65-41B2-89D8-4614463DD89B}" type="presParOf" srcId="{A6FF666D-41B6-40F3-AA63-33F5E500729F}" destId="{AE24491B-0378-4B35-8E1D-554D50B47575}" srcOrd="3" destOrd="0" presId="urn:microsoft.com/office/officeart/2005/8/layout/matrix1"/>
    <dgm:cxn modelId="{B17D6CC5-12DD-4E9F-982E-DF75ACAEF8B5}" type="presParOf" srcId="{A6FF666D-41B6-40F3-AA63-33F5E500729F}" destId="{31A2378A-B4CC-4D44-97D5-622B6E6CC6FC}" srcOrd="4" destOrd="0" presId="urn:microsoft.com/office/officeart/2005/8/layout/matrix1"/>
    <dgm:cxn modelId="{BC762D60-06DE-4BB9-83A3-0A3DDF97226D}" type="presParOf" srcId="{A6FF666D-41B6-40F3-AA63-33F5E500729F}" destId="{770D9306-D3EB-4C48-860F-475409A1DECF}" srcOrd="5" destOrd="0" presId="urn:microsoft.com/office/officeart/2005/8/layout/matrix1"/>
    <dgm:cxn modelId="{2347584D-0B59-41F5-BEFF-D831F7035D97}" type="presParOf" srcId="{A6FF666D-41B6-40F3-AA63-33F5E500729F}" destId="{0E9AC7EF-6368-491E-AC0C-A6F68E5FA1FF}" srcOrd="6" destOrd="0" presId="urn:microsoft.com/office/officeart/2005/8/layout/matrix1"/>
    <dgm:cxn modelId="{405BBFE7-9220-439F-ABDF-E9FF33E1E6D7}" type="presParOf" srcId="{A6FF666D-41B6-40F3-AA63-33F5E500729F}" destId="{90641C06-71CE-4FAA-9091-FE583370EAC0}" srcOrd="7" destOrd="0" presId="urn:microsoft.com/office/officeart/2005/8/layout/matrix1"/>
    <dgm:cxn modelId="{F72E78F6-3ECF-401B-9D45-27ED779FD635}" type="presParOf" srcId="{014A7A22-8B9F-47DF-849A-E83D7473D925}" destId="{9CA19574-733A-4342-A891-BEA3BA9F2C44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B3EA08-6F40-48DE-B26A-B16F58C9924E}">
      <dsp:nvSpPr>
        <dsp:cNvPr id="0" name=""/>
        <dsp:cNvSpPr/>
      </dsp:nvSpPr>
      <dsp:spPr>
        <a:xfrm>
          <a:off x="650918" y="243818"/>
          <a:ext cx="2526009" cy="1928828"/>
        </a:xfrm>
        <a:prstGeom prst="swooshArrow">
          <a:avLst>
            <a:gd name="adj1" fmla="val 25000"/>
            <a:gd name="adj2" fmla="val 25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72D4F9-A040-486E-A526-2A665060FAEC}">
      <dsp:nvSpPr>
        <dsp:cNvPr id="0" name=""/>
        <dsp:cNvSpPr/>
      </dsp:nvSpPr>
      <dsp:spPr>
        <a:xfrm>
          <a:off x="740898" y="1785890"/>
          <a:ext cx="108162" cy="1081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D1AE2A-41DD-4946-8559-369AFD65D884}">
      <dsp:nvSpPr>
        <dsp:cNvPr id="0" name=""/>
        <dsp:cNvSpPr/>
      </dsp:nvSpPr>
      <dsp:spPr>
        <a:xfrm>
          <a:off x="691207" y="1910997"/>
          <a:ext cx="1044723" cy="751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313" tIns="0" rIns="0" bIns="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444 тыс. чел.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2019 год 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91207" y="1910997"/>
        <a:ext cx="1044723" cy="751417"/>
      </dsp:txXfrm>
    </dsp:sp>
    <dsp:sp modelId="{61F95D79-B187-403E-92C1-900162E692A0}">
      <dsp:nvSpPr>
        <dsp:cNvPr id="0" name=""/>
        <dsp:cNvSpPr/>
      </dsp:nvSpPr>
      <dsp:spPr>
        <a:xfrm>
          <a:off x="1510913" y="1005303"/>
          <a:ext cx="195524" cy="1955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14AB2C-58D3-4CC0-A5D6-A8E1BAA2D9D6}">
      <dsp:nvSpPr>
        <dsp:cNvPr id="0" name=""/>
        <dsp:cNvSpPr/>
      </dsp:nvSpPr>
      <dsp:spPr>
        <a:xfrm>
          <a:off x="1358610" y="1240746"/>
          <a:ext cx="1252022" cy="14144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04" tIns="0" rIns="0" bIns="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>
              <a:latin typeface="Times New Roman" pitchFamily="18" charset="0"/>
              <a:cs typeface="Times New Roman" pitchFamily="18" charset="0"/>
            </a:rPr>
            <a:t>741 тыс.</a:t>
          </a:r>
          <a:r>
            <a:rPr lang="en-US" sz="1400" kern="120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smtClean="0">
              <a:latin typeface="Times New Roman" pitchFamily="18" charset="0"/>
              <a:cs typeface="Times New Roman" pitchFamily="18" charset="0"/>
            </a:rPr>
            <a:t>чел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>
              <a:latin typeface="Times New Roman" pitchFamily="18" charset="0"/>
              <a:cs typeface="Times New Roman" pitchFamily="18" charset="0"/>
            </a:rPr>
            <a:t>2021 год</a:t>
          </a:r>
          <a:r>
            <a:rPr lang="en-US" sz="1400" kern="1200" smtClean="0">
              <a:latin typeface="Times New Roman" pitchFamily="18" charset="0"/>
              <a:cs typeface="Times New Roman" pitchFamily="18" charset="0"/>
            </a:rPr>
            <a:t> (+75%)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58610" y="1240746"/>
        <a:ext cx="1252022" cy="1414432"/>
      </dsp:txXfrm>
    </dsp:sp>
    <dsp:sp modelId="{22E85697-8E60-4D27-A48A-E4AC9C58DDF4}">
      <dsp:nvSpPr>
        <dsp:cNvPr id="0" name=""/>
        <dsp:cNvSpPr/>
      </dsp:nvSpPr>
      <dsp:spPr>
        <a:xfrm>
          <a:off x="2594444" y="566017"/>
          <a:ext cx="270406" cy="2704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DADE65-CC16-4D82-A1B5-3840157DF16B}">
      <dsp:nvSpPr>
        <dsp:cNvPr id="0" name=""/>
        <dsp:cNvSpPr/>
      </dsp:nvSpPr>
      <dsp:spPr>
        <a:xfrm>
          <a:off x="2418266" y="877398"/>
          <a:ext cx="1396673" cy="1313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283" tIns="0" rIns="0" bIns="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780 тыс. чел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2022 год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(+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5%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)</a:t>
          </a:r>
          <a:endParaRPr lang="ru-RU" sz="140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2418266" y="877398"/>
        <a:ext cx="1396673" cy="13133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6C074D-835F-43CA-8985-345B4B29D77E}">
      <dsp:nvSpPr>
        <dsp:cNvPr id="0" name=""/>
        <dsp:cNvSpPr/>
      </dsp:nvSpPr>
      <dsp:spPr>
        <a:xfrm rot="4396374">
          <a:off x="270889" y="300521"/>
          <a:ext cx="1303709" cy="909174"/>
        </a:xfrm>
        <a:prstGeom prst="swooshArrow">
          <a:avLst>
            <a:gd name="adj1" fmla="val 16310"/>
            <a:gd name="adj2" fmla="val 313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399E96-5BD8-4BA7-AC51-A20DB3CC82B2}">
      <dsp:nvSpPr>
        <dsp:cNvPr id="0" name=""/>
        <dsp:cNvSpPr/>
      </dsp:nvSpPr>
      <dsp:spPr>
        <a:xfrm>
          <a:off x="183492" y="0"/>
          <a:ext cx="614658" cy="241634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2021</a:t>
          </a:r>
          <a:endParaRPr lang="ru-RU" sz="1400" kern="1200" dirty="0"/>
        </a:p>
      </dsp:txBody>
      <dsp:txXfrm>
        <a:off x="183492" y="0"/>
        <a:ext cx="614658" cy="241634"/>
      </dsp:txXfrm>
    </dsp:sp>
    <dsp:sp modelId="{4B99A50B-6487-4B42-AFE1-C1BF1D96BF69}">
      <dsp:nvSpPr>
        <dsp:cNvPr id="0" name=""/>
        <dsp:cNvSpPr/>
      </dsp:nvSpPr>
      <dsp:spPr>
        <a:xfrm>
          <a:off x="1014112" y="1268583"/>
          <a:ext cx="830619" cy="241634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2022</a:t>
          </a:r>
          <a:endParaRPr lang="ru-RU" sz="1400" kern="1200" dirty="0"/>
        </a:p>
      </dsp:txBody>
      <dsp:txXfrm>
        <a:off x="1014112" y="1268583"/>
        <a:ext cx="830619" cy="2416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792174-FE27-43A7-B650-E7436BC6E6F1}">
      <dsp:nvSpPr>
        <dsp:cNvPr id="0" name=""/>
        <dsp:cNvSpPr/>
      </dsp:nvSpPr>
      <dsp:spPr>
        <a:xfrm rot="16200000">
          <a:off x="226516" y="-226516"/>
          <a:ext cx="1716700" cy="216973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Есть во всех </a:t>
          </a:r>
          <a:br>
            <a:rPr lang="ru-RU" sz="1700" b="1" kern="1200" dirty="0" smtClean="0"/>
          </a:br>
          <a:r>
            <a:rPr lang="ru-RU" sz="1700" b="1" kern="1200" dirty="0" smtClean="0"/>
            <a:t>странах ЕАЭС </a:t>
          </a:r>
          <a:endParaRPr lang="ru-RU" sz="1700" b="1" kern="1200" dirty="0"/>
        </a:p>
      </dsp:txBody>
      <dsp:txXfrm rot="5400000">
        <a:off x="0" y="0"/>
        <a:ext cx="2169733" cy="1287525"/>
      </dsp:txXfrm>
    </dsp:sp>
    <dsp:sp modelId="{A037AA76-6064-411D-8D39-7979120E4CD4}">
      <dsp:nvSpPr>
        <dsp:cNvPr id="0" name=""/>
        <dsp:cNvSpPr/>
      </dsp:nvSpPr>
      <dsp:spPr>
        <a:xfrm>
          <a:off x="2169733" y="0"/>
          <a:ext cx="2169733" cy="17167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Times New Roman" pitchFamily="18" charset="0"/>
              <a:cs typeface="Times New Roman" pitchFamily="18" charset="0"/>
            </a:rPr>
            <a:t>Присваивается один раз</a:t>
          </a:r>
          <a:endParaRPr lang="ru-RU" sz="17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169733" y="0"/>
        <a:ext cx="2169733" cy="1287525"/>
      </dsp:txXfrm>
    </dsp:sp>
    <dsp:sp modelId="{31A2378A-B4CC-4D44-97D5-622B6E6CC6FC}">
      <dsp:nvSpPr>
        <dsp:cNvPr id="0" name=""/>
        <dsp:cNvSpPr/>
      </dsp:nvSpPr>
      <dsp:spPr>
        <a:xfrm rot="10800000">
          <a:off x="0" y="1716700"/>
          <a:ext cx="2169733" cy="17167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Times New Roman" pitchFamily="18" charset="0"/>
              <a:cs typeface="Times New Roman" pitchFamily="18" charset="0"/>
            </a:rPr>
            <a:t>Системы присвоения уже  автоматизированы</a:t>
          </a:r>
          <a:endParaRPr lang="ru-RU" sz="1700" b="1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2145875"/>
        <a:ext cx="2169733" cy="1287525"/>
      </dsp:txXfrm>
    </dsp:sp>
    <dsp:sp modelId="{0E9AC7EF-6368-491E-AC0C-A6F68E5FA1FF}">
      <dsp:nvSpPr>
        <dsp:cNvPr id="0" name=""/>
        <dsp:cNvSpPr/>
      </dsp:nvSpPr>
      <dsp:spPr>
        <a:xfrm rot="5400000">
          <a:off x="2396250" y="1490183"/>
          <a:ext cx="1716700" cy="216973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Налог уплачивается работодателем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169734" y="2145875"/>
        <a:ext cx="2169733" cy="1287525"/>
      </dsp:txXfrm>
    </dsp:sp>
    <dsp:sp modelId="{9CA19574-733A-4342-A891-BEA3BA9F2C44}">
      <dsp:nvSpPr>
        <dsp:cNvPr id="0" name=""/>
        <dsp:cNvSpPr/>
      </dsp:nvSpPr>
      <dsp:spPr>
        <a:xfrm>
          <a:off x="1518813" y="1287525"/>
          <a:ext cx="1301840" cy="85835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ИНН</a:t>
          </a:r>
          <a:endParaRPr lang="ru-RU" sz="2000" b="1" kern="1200" dirty="0"/>
        </a:p>
      </dsp:txBody>
      <dsp:txXfrm>
        <a:off x="1560714" y="1329426"/>
        <a:ext cx="1218038" cy="7745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D94FF-53EA-41DD-9F3B-E702D8FF2ED3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18657-4C3C-409B-83F8-A0466F892C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395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18657-4C3C-409B-83F8-A0466F892C7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662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18657-4C3C-409B-83F8-A0466F892C7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962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18657-4C3C-409B-83F8-A0466F892C7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368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0" y="0"/>
            <a:ext cx="309563" cy="6858002"/>
          </a:xfrm>
          <a:prstGeom prst="rect">
            <a:avLst/>
          </a:prstGeom>
          <a:solidFill>
            <a:srgbClr val="A29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 userDrawn="1"/>
        </p:nvSpPr>
        <p:spPr>
          <a:xfrm>
            <a:off x="309563" y="1516413"/>
            <a:ext cx="9596437" cy="3036723"/>
          </a:xfrm>
          <a:prstGeom prst="roundRect">
            <a:avLst>
              <a:gd name="adj" fmla="val 0"/>
            </a:avLst>
          </a:prstGeom>
          <a:solidFill>
            <a:srgbClr val="0141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3179" y="2061064"/>
            <a:ext cx="8420100" cy="1564706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37464" y="4588953"/>
            <a:ext cx="3535815" cy="1433503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C232-9767-48E4-807F-64E0CAC95A3D}" type="datetime1">
              <a:rPr lang="ru-RU" smtClean="0"/>
              <a:t>23.09.2022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A086-02D3-4960-BE5A-C1AB29CEFBC1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2" t="16216" r="15283" b="13513"/>
          <a:stretch/>
        </p:blipFill>
        <p:spPr>
          <a:xfrm>
            <a:off x="8213271" y="89804"/>
            <a:ext cx="1692729" cy="126954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38" y="306582"/>
            <a:ext cx="2928908" cy="87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249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0D450-E174-4F06-9845-C2CF35B264E1}" type="datetime1">
              <a:rPr lang="ru-RU" smtClean="0"/>
              <a:t>23.09.2022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A086-02D3-4960-BE5A-C1AB29CEF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715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0936-7097-4955-9E2C-7F6FF0E53FDC}" type="datetime1">
              <a:rPr lang="ru-RU" smtClean="0"/>
              <a:t>23.09.2022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A086-02D3-4960-BE5A-C1AB29CEF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357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FF454-AE46-4337-85C9-A0B39D82A88B}" type="datetime1">
              <a:rPr lang="ru-RU" smtClean="0"/>
              <a:t>23.09.2022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A086-02D3-4960-BE5A-C1AB29CEF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198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8963" y="84798"/>
            <a:ext cx="7164538" cy="538953"/>
          </a:xfrm>
        </p:spPr>
        <p:txBody>
          <a:bodyPr/>
          <a:lstStyle>
            <a:lvl1pPr>
              <a:defRPr>
                <a:solidFill>
                  <a:srgbClr val="01417F"/>
                </a:solidFill>
                <a:latin typeface="+mn-lt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24127-4D4A-4EF5-A0D3-945A501AD280}" type="datetime1">
              <a:rPr lang="ru-RU" smtClean="0"/>
              <a:t>23.09.2022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A086-02D3-4960-BE5A-C1AB29CEFBC1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2" t="16216" r="15283" b="13513"/>
          <a:stretch/>
        </p:blipFill>
        <p:spPr>
          <a:xfrm>
            <a:off x="9128760" y="40821"/>
            <a:ext cx="777240" cy="58293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22" y="210018"/>
            <a:ext cx="1128882" cy="337610"/>
          </a:xfrm>
          <a:prstGeom prst="rect">
            <a:avLst/>
          </a:prstGeom>
        </p:spPr>
      </p:pic>
      <p:sp>
        <p:nvSpPr>
          <p:cNvPr id="12" name="Прямоугольник 11"/>
          <p:cNvSpPr/>
          <p:nvPr userDrawn="1"/>
        </p:nvSpPr>
        <p:spPr>
          <a:xfrm>
            <a:off x="0" y="0"/>
            <a:ext cx="309563" cy="6858002"/>
          </a:xfrm>
          <a:prstGeom prst="rect">
            <a:avLst/>
          </a:prstGeom>
          <a:solidFill>
            <a:srgbClr val="A29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 userDrawn="1"/>
        </p:nvSpPr>
        <p:spPr>
          <a:xfrm>
            <a:off x="681038" y="898642"/>
            <a:ext cx="8543925" cy="5188516"/>
          </a:xfrm>
          <a:prstGeom prst="roundRect">
            <a:avLst>
              <a:gd name="adj" fmla="val 5011"/>
            </a:avLst>
          </a:prstGeom>
          <a:solidFill>
            <a:srgbClr val="01417F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42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 userDrawn="1"/>
        </p:nvSpPr>
        <p:spPr>
          <a:xfrm rot="16200000">
            <a:off x="8829314" y="5775097"/>
            <a:ext cx="955221" cy="1210584"/>
          </a:xfrm>
          <a:prstGeom prst="rtTriangle">
            <a:avLst/>
          </a:prstGeom>
          <a:solidFill>
            <a:srgbClr val="A29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1330779"/>
            <a:ext cx="8543925" cy="4756378"/>
          </a:xfrm>
          <a:ln>
            <a:noFill/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8963" y="84798"/>
            <a:ext cx="7164538" cy="538953"/>
          </a:xfrm>
        </p:spPr>
        <p:txBody>
          <a:bodyPr/>
          <a:lstStyle>
            <a:lvl1pPr>
              <a:defRPr>
                <a:solidFill>
                  <a:srgbClr val="01417F"/>
                </a:solidFill>
                <a:latin typeface="+mn-lt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97C1-EF76-4A4B-93BE-7BF64A87F9C7}" type="datetime1">
              <a:rPr lang="ru-RU" smtClean="0"/>
              <a:t>23.09.2022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06924" y="6356352"/>
            <a:ext cx="42091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1BAA086-02D3-4960-BE5A-C1AB29CEFBC1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2" t="16216" r="15283" b="13513"/>
          <a:stretch/>
        </p:blipFill>
        <p:spPr>
          <a:xfrm>
            <a:off x="9128760" y="40821"/>
            <a:ext cx="777240" cy="58293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22" y="210018"/>
            <a:ext cx="1128882" cy="337610"/>
          </a:xfrm>
          <a:prstGeom prst="rect">
            <a:avLst/>
          </a:prstGeom>
        </p:spPr>
      </p:pic>
      <p:sp>
        <p:nvSpPr>
          <p:cNvPr id="12" name="Прямоугольник 11"/>
          <p:cNvSpPr/>
          <p:nvPr userDrawn="1"/>
        </p:nvSpPr>
        <p:spPr>
          <a:xfrm>
            <a:off x="0" y="0"/>
            <a:ext cx="309563" cy="6858002"/>
          </a:xfrm>
          <a:prstGeom prst="rect">
            <a:avLst/>
          </a:prstGeom>
          <a:solidFill>
            <a:srgbClr val="A29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038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alphaModFix amt="29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1B6D-6095-419A-88A4-041B7F2CDCB1}" type="datetime1">
              <a:rPr lang="ru-RU" smtClean="0"/>
              <a:t>23.09.2022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A086-02D3-4960-BE5A-C1AB29CEFBC1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8046" y="374835"/>
            <a:ext cx="2786946" cy="833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808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6289-2641-4A0B-BEDF-5313145CBCA9}" type="datetime1">
              <a:rPr lang="ru-RU" smtClean="0"/>
              <a:t>23.09.2022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A086-02D3-4960-BE5A-C1AB29CEF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274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FD7D-57F1-4AE4-AFAE-6383B1F435AF}" type="datetime1">
              <a:rPr lang="ru-RU" smtClean="0"/>
              <a:t>23.09.2022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A086-02D3-4960-BE5A-C1AB29CEF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071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F682C-D116-4E05-AF7C-C9FC420CF033}" type="datetime1">
              <a:rPr lang="ru-RU" smtClean="0"/>
              <a:t>23.09.2022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A086-02D3-4960-BE5A-C1AB29CEF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05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DF7F1-4BA3-49EE-B246-7EB90418E15A}" type="datetime1">
              <a:rPr lang="ru-RU" smtClean="0"/>
              <a:t>23.09.2022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A086-02D3-4960-BE5A-C1AB29CEF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304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19BEE-E7E6-4F1F-AB8B-F86CAD2C2988}" type="datetime1">
              <a:rPr lang="ru-RU" smtClean="0"/>
              <a:t>23.09.2022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A086-02D3-4960-BE5A-C1AB29CEF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379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15441" y="59470"/>
            <a:ext cx="7338060" cy="538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898073"/>
            <a:ext cx="8543925" cy="51890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B551F-6FB9-44FD-B16A-B3D6C9160224}" type="datetime1">
              <a:rPr lang="ru-RU" smtClean="0"/>
              <a:t>23.09.2022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AA086-02D3-4960-BE5A-C1AB29CEF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521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4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rgbClr val="01417F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chart" Target="../charts/char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9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06506" y="2204864"/>
            <a:ext cx="9063756" cy="1564706"/>
          </a:xfrm>
        </p:spPr>
        <p:txBody>
          <a:bodyPr anchor="ctr">
            <a:noAutofit/>
          </a:bodyPr>
          <a:lstStyle/>
          <a:p>
            <a:r>
              <a:rPr lang="ru-RU" sz="3600" b="1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Законодательные инициативы в сфере трудовой миграции стран ЕАЭС. Влияние на обеспечение свободы передвижения рабочей силы</a:t>
            </a:r>
            <a:endParaRPr lang="ru-RU" sz="3600" b="0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6" name="Подзаголовок 4"/>
          <p:cNvSpPr txBox="1">
            <a:spLocks/>
          </p:cNvSpPr>
          <p:nvPr/>
        </p:nvSpPr>
        <p:spPr>
          <a:xfrm>
            <a:off x="4212859" y="6425719"/>
            <a:ext cx="2196994" cy="3559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Бишкек, 2022 г.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Заголовок 3"/>
          <p:cNvSpPr txBox="1">
            <a:spLocks/>
          </p:cNvSpPr>
          <p:nvPr/>
        </p:nvSpPr>
        <p:spPr>
          <a:xfrm>
            <a:off x="634992" y="4655933"/>
            <a:ext cx="9063756" cy="15647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ачальник отдела трудовых ресурсов </a:t>
            </a:r>
          </a:p>
          <a:p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Департамента трудовой миграции и социальной зашиты</a:t>
            </a:r>
          </a:p>
          <a:p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Евразийской 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экономической </a:t>
            </a: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комиссии</a:t>
            </a:r>
          </a:p>
          <a:p>
            <a:endPara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Сарыбаев Чингиз Абдусатарович</a:t>
            </a:r>
            <a:endParaRPr lang="ru-RU" sz="2000" b="0" dirty="0">
              <a:solidFill>
                <a:schemeClr val="tx1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23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8761" y="251411"/>
            <a:ext cx="7479728" cy="538953"/>
          </a:xfrm>
        </p:spPr>
        <p:txBody>
          <a:bodyPr>
            <a:noAutofit/>
          </a:bodyPr>
          <a:lstStyle/>
          <a:p>
            <a:pPr lvl="0"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Созданные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условия для легальной, добровольной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безопасной трудовой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миграции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425604" y="6356354"/>
            <a:ext cx="2228850" cy="365125"/>
          </a:xfrm>
        </p:spPr>
        <p:txBody>
          <a:bodyPr/>
          <a:lstStyle/>
          <a:p>
            <a:fld id="{21BAA086-02D3-4960-BE5A-C1AB29CEFBC1}" type="slidenum">
              <a:rPr lang="ru-RU" smtClean="0">
                <a:solidFill>
                  <a:schemeClr val="tx1"/>
                </a:solidFill>
              </a:rPr>
              <a:t>2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idx="1"/>
          </p:nvPr>
        </p:nvSpPr>
        <p:spPr>
          <a:xfrm>
            <a:off x="699469" y="1499669"/>
            <a:ext cx="8543925" cy="5189084"/>
          </a:xfrm>
        </p:spPr>
        <p:txBody>
          <a:bodyPr>
            <a:normAutofit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Равный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доступ к трудовой деятельности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Пенсионное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обеспечения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трудящихся;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Унифицированная система поиска «Работа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без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границ»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Устранение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существующих изъятий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вопросах признания документов об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образовании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93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4007" y="223703"/>
            <a:ext cx="6032611" cy="538953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Статистические данные по миграции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370186" y="6314790"/>
            <a:ext cx="2228850" cy="365125"/>
          </a:xfrm>
        </p:spPr>
        <p:txBody>
          <a:bodyPr/>
          <a:lstStyle/>
          <a:p>
            <a:fld id="{21BAA086-02D3-4960-BE5A-C1AB29CEFBC1}" type="slidenum">
              <a:rPr lang="ru-RU" smtClean="0">
                <a:solidFill>
                  <a:schemeClr val="tx1"/>
                </a:solidFill>
              </a:rPr>
              <a:t>3</a:t>
            </a:fld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344173368"/>
              </p:ext>
            </p:extLst>
          </p:nvPr>
        </p:nvGraphicFramePr>
        <p:xfrm>
          <a:off x="194472" y="3717032"/>
          <a:ext cx="4160095" cy="2752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803215" y="1105131"/>
            <a:ext cx="4270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Уровень безработицы в ЕАЭС – 4,4%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1310367323"/>
              </p:ext>
            </p:extLst>
          </p:nvPr>
        </p:nvGraphicFramePr>
        <p:xfrm>
          <a:off x="5109018" y="1474463"/>
          <a:ext cx="2028225" cy="1510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555352" y="1898857"/>
            <a:ext cx="2340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Снизился на 34%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84515" y="966631"/>
            <a:ext cx="4056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Численность трудящихся мигрантов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Российской Федерации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5786914"/>
              </p:ext>
            </p:extLst>
          </p:nvPr>
        </p:nvGraphicFramePr>
        <p:xfrm>
          <a:off x="4351227" y="3074456"/>
          <a:ext cx="4953000" cy="2938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7008532"/>
              </p:ext>
            </p:extLst>
          </p:nvPr>
        </p:nvGraphicFramePr>
        <p:xfrm>
          <a:off x="323272" y="1474463"/>
          <a:ext cx="4953000" cy="2899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</p:spTree>
    <p:extLst>
      <p:ext uri="{BB962C8B-B14F-4D97-AF65-F5344CB8AC3E}">
        <p14:creationId xmlns:p14="http://schemas.microsoft.com/office/powerpoint/2010/main" val="44249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67361" y="297235"/>
            <a:ext cx="7164538" cy="538953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Проблемы,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которыми сталкиваются трудящиеся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A086-02D3-4960-BE5A-C1AB29CEFBC1}" type="slidenum">
              <a:rPr lang="ru-RU" smtClean="0">
                <a:solidFill>
                  <a:schemeClr val="tx1"/>
                </a:solidFill>
              </a:rPr>
              <a:pPr/>
              <a:t>4</a:t>
            </a:fld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2327" y="1634496"/>
            <a:ext cx="685296" cy="1403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14" y="5323830"/>
            <a:ext cx="9906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2610" y="2958738"/>
            <a:ext cx="1114425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1126836" y="1339272"/>
            <a:ext cx="2715491" cy="186574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Сложностью прохождения регистрационной процедуры </a:t>
            </a:r>
            <a:b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государстве трудоустройства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707569" y="1339271"/>
            <a:ext cx="2715491" cy="186574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Каждый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 при выезде/въезде на его территории заново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осуществлять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регистрационные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процедуры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126835" y="4086735"/>
            <a:ext cx="2715491" cy="186574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Не всегда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арендаторы исполняют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свои обязанности по проведению регистрационных процедур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47745" y="4466212"/>
            <a:ext cx="368415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/>
              <a:t>Н</a:t>
            </a:r>
            <a:r>
              <a:rPr lang="ru-RU" dirty="0" smtClean="0"/>
              <a:t>е </a:t>
            </a:r>
            <a:r>
              <a:rPr lang="ru-RU" dirty="0"/>
              <a:t>все работодатели заключают трудовые договора</a:t>
            </a:r>
          </a:p>
        </p:txBody>
      </p:sp>
      <p:pic>
        <p:nvPicPr>
          <p:cNvPr id="15" name="Picture 4" descr="Установлен новый размер удержания с нанимателей средств для выплаты зарплаты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7744" y="5249264"/>
            <a:ext cx="2071173" cy="133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7118917" y="5577589"/>
            <a:ext cx="1482776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1417F"/>
                </a:solidFill>
              </a:rPr>
              <a:t>НЕ ВЫПЛАТА </a:t>
            </a:r>
          </a:p>
          <a:p>
            <a:pPr algn="ctr"/>
            <a:r>
              <a:rPr lang="ru-RU" sz="1200" b="1" dirty="0" smtClean="0">
                <a:solidFill>
                  <a:srgbClr val="01417F"/>
                </a:solidFill>
              </a:rPr>
              <a:t>ЗАРАБОТНОЙ ПЛАТЫ</a:t>
            </a:r>
          </a:p>
        </p:txBody>
      </p:sp>
      <p:cxnSp>
        <p:nvCxnSpPr>
          <p:cNvPr id="9" name="Прямая со стрелкой 8"/>
          <p:cNvCxnSpPr>
            <a:endCxn id="17" idx="0"/>
          </p:cNvCxnSpPr>
          <p:nvPr/>
        </p:nvCxnSpPr>
        <p:spPr>
          <a:xfrm>
            <a:off x="7860305" y="5112543"/>
            <a:ext cx="0" cy="4650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926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7942" y="269524"/>
            <a:ext cx="7164538" cy="53895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Унифицированный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верификатор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граждан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государств-членов ЕАЭС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A086-02D3-4960-BE5A-C1AB29CEFBC1}" type="slidenum">
              <a:rPr lang="ru-RU" smtClean="0">
                <a:solidFill>
                  <a:schemeClr val="tx1"/>
                </a:solidFill>
              </a:rPr>
              <a:t>5</a:t>
            </a:fld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val="4151948811"/>
              </p:ext>
            </p:extLst>
          </p:nvPr>
        </p:nvGraphicFramePr>
        <p:xfrm>
          <a:off x="740532" y="2299855"/>
          <a:ext cx="4339468" cy="3433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345558" y="2289518"/>
            <a:ext cx="42843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качестве возможного универсального идентификатора предлагается использоваться ИНН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534731" y="1340768"/>
            <a:ext cx="4953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Прохождение регистрации без совершения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бумажных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процедур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468" y="3478592"/>
            <a:ext cx="2732526" cy="2061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857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4645" y="260648"/>
            <a:ext cx="7164538" cy="538953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Ограничения. Препятствия.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371269" y="6381329"/>
            <a:ext cx="2311400" cy="365125"/>
          </a:xfrm>
        </p:spPr>
        <p:txBody>
          <a:bodyPr/>
          <a:lstStyle/>
          <a:p>
            <a:fld id="{21BAA086-02D3-4960-BE5A-C1AB29CEFBC1}" type="slidenum">
              <a:rPr lang="ru-RU" smtClean="0">
                <a:solidFill>
                  <a:schemeClr val="tx1"/>
                </a:solidFill>
              </a:rPr>
              <a:t>6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56244" y="1387822"/>
            <a:ext cx="663073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арушение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правил пребывания влечет административную ответственность вплоть 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закрытия въезда в государство трудоустройства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Ограничение въезда это дополнительное наказание, налагаемое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основному (штрафу),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рассматривается как крайняя мера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воздействия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Отсутствие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доступа неработающих членов семей (супруги, дети) трудящихся к системе обязательного медицинского страхования (ОМС)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Российской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Федерации.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Штраф за несвоевременную сдачу декларации по НДС в новом год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95" y="2609204"/>
            <a:ext cx="1872208" cy="1151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Страны Прибалтики согласовали закрытие въезда россиянам с шенгенскими  визами - Федеральный бизнес журанал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95" y="1166029"/>
            <a:ext cx="1873649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Обязательное медицинское страхование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95" y="3978003"/>
            <a:ext cx="1872208" cy="1376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26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40997" y="278762"/>
            <a:ext cx="7164538" cy="538953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Дактилоскопия и медицинское освидетельствование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9539-45EA-437D-913C-40520DEE7FD9}" type="slidenum">
              <a:rPr lang="ru-RU" smtClean="0">
                <a:solidFill>
                  <a:schemeClr val="tx1"/>
                </a:solidFill>
              </a:rPr>
              <a:pPr/>
              <a:t>7</a:t>
            </a:fld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2" name="Picture 4" descr="Почему не снижается актуальность дактилоскопии? | zviazda.b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252" y="1137568"/>
            <a:ext cx="206375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912002" y="1312530"/>
            <a:ext cx="663073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граждане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стран ЕАЭС (за исключением граждан Белоруссии)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проходят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дактилоскопию,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фотографирование и обязательные медосмотры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535365" y="2597595"/>
            <a:ext cx="4953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Внесены следующие изменения: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0421" y="2998916"/>
            <a:ext cx="8522888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срок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действия сертификата о медосмотре увеличен до 12 месяцев;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граждан младше 13 лет исключено требование о проведении исследований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наличие наркотических веществ;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COVID-19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исключен из перечня анализов при медосмотре;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граждан от 6 до 18 лет сокращен объем медицинских исследований;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медосмотре учитываются сведения о прохождении ранее диспансеризации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профилактических осмотров.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535365" y="5204357"/>
            <a:ext cx="4953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Предлагается: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60021" y="5696831"/>
            <a:ext cx="7303688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Для подтверждения результатов медосмотра, в случае его прохождения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 гражданской принадлежности, предлагается расширить функционал приложения «Путешествую без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Ковид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140674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577680" y="204870"/>
            <a:ext cx="7164538" cy="538953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Электронный реестр работодателя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иностранного работника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F9539-45EA-437D-913C-40520DEE7FD9}" type="slidenum">
              <a:rPr lang="ru-RU" smtClean="0">
                <a:solidFill>
                  <a:schemeClr val="tx1"/>
                </a:solidFill>
              </a:rPr>
              <a:pPr/>
              <a:t>8</a:t>
            </a:fld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4642" y="869196"/>
            <a:ext cx="86256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роект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Федерального закона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 условиях въезда (выезда)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пребывания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(проживания) в Российской Федерации иностранных граждан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лиц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без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гражданства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45491" y="2027387"/>
            <a:ext cx="2466109" cy="70196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Реестр работодателя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47509" y="2022767"/>
            <a:ext cx="2701634" cy="69734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Реестр иностранного работника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52583" y="2978726"/>
            <a:ext cx="4451926" cy="322349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должен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быть включен в реестр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работодателей;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имеют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 привлекать иностранных работников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размещенные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вакансии 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цифровой платформе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Работа в России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вправе привлекать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иностранных граждан вне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пределов субъекта Российской Федерации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997448" y="2978726"/>
            <a:ext cx="4312805" cy="322349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должен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состоять в реестре иностранных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работников;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иметь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единый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документ;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вправе работать вне пределов субъекта Российской Федерации,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территории которого ему разрешено работать</a:t>
            </a:r>
          </a:p>
        </p:txBody>
      </p:sp>
    </p:spTree>
    <p:extLst>
      <p:ext uri="{BB962C8B-B14F-4D97-AF65-F5344CB8AC3E}">
        <p14:creationId xmlns:p14="http://schemas.microsoft.com/office/powerpoint/2010/main" val="191814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:\24-ДЕПАРТАМЕНТ ТРУДОВОЙ МИГРАЦИИ И СОЦИАЛЬНОЙ ЗАЩИТЫ\Отдел миграции\Служебки, документы\Презентации\Картинки для презентаций\Логотипы\EAEU_sign_rg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9752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568714" y="621206"/>
            <a:ext cx="50206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73840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4589</TotalTime>
  <Words>318</Words>
  <Application>Microsoft Office PowerPoint</Application>
  <PresentationFormat>Лист A4 (210x297 мм)</PresentationFormat>
  <Paragraphs>85</Paragraphs>
  <Slides>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Законодательные инициативы в сфере трудовой миграции стран ЕАЭС. Влияние на обеспечение свободы передвижения рабочей силы</vt:lpstr>
      <vt:lpstr>Созданные условия для легальной, добровольной  и безопасной трудовой миграции</vt:lpstr>
      <vt:lpstr>Статистические данные по миграции </vt:lpstr>
      <vt:lpstr>Проблемы,  с которыми сталкиваются трудящиеся</vt:lpstr>
      <vt:lpstr>Унифицированный верификатор  граждан государств-членов ЕАЭС</vt:lpstr>
      <vt:lpstr>Ограничения. Препятствия.</vt:lpstr>
      <vt:lpstr>Дактилоскопия и медицинское освидетельствование</vt:lpstr>
      <vt:lpstr>Электронный реестр работодателя  и иностранного работника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Нуриев Нуржас Ерназарович</dc:creator>
  <cp:lastModifiedBy>Максатов Баатай Максатович</cp:lastModifiedBy>
  <cp:revision>306</cp:revision>
  <cp:lastPrinted>2021-05-11T14:16:10Z</cp:lastPrinted>
  <dcterms:created xsi:type="dcterms:W3CDTF">2021-04-16T07:38:45Z</dcterms:created>
  <dcterms:modified xsi:type="dcterms:W3CDTF">2022-09-23T14:01:48Z</dcterms:modified>
</cp:coreProperties>
</file>