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drawings/drawing1.xml" ContentType="application/vnd.openxmlformats-officedocument.drawingml.chartshapes+xml"/>
  <Override PartName="/ppt/drawings/drawing3.xml" ContentType="application/vnd.openxmlformats-officedocument.drawingml.chartshapes+xml"/>
  <Override PartName="/ppt/drawings/drawing2.xml" ContentType="application/vnd.openxmlformats-officedocument.drawingml.chartshapes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rts/chart8.xml" ContentType="application/vnd.openxmlformats-officedocument.drawingml.chart+xml"/>
  <Override PartName="/ppt/charts/chart6.xml" ContentType="application/vnd.openxmlformats-officedocument.drawingml.chart+xml"/>
  <Override PartName="/ppt/handoutMasters/handoutMaster1.xml" ContentType="application/vnd.openxmlformats-officedocument.presentationml.handoutMaster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9.xml" ContentType="application/vnd.openxmlformats-officedocument.drawingml.chart+xml"/>
  <Override PartName="/ppt/charts/chart5.xml" ContentType="application/vnd.openxmlformats-officedocument.drawingml.chart+xml"/>
  <Override PartName="/ppt/notesMasters/notesMaster1.xml" ContentType="application/vnd.openxmlformats-officedocument.presentationml.notesMaster+xml"/>
  <Override PartName="/ppt/charts/chart4.xml" ContentType="application/vnd.openxmlformats-officedocument.drawingml.char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72" r:id="rId2"/>
    <p:sldId id="478" r:id="rId3"/>
    <p:sldId id="479" r:id="rId4"/>
    <p:sldId id="481" r:id="rId5"/>
    <p:sldId id="482" r:id="rId6"/>
    <p:sldId id="487" r:id="rId7"/>
    <p:sldId id="490" r:id="rId8"/>
    <p:sldId id="474" r:id="rId9"/>
    <p:sldId id="489" r:id="rId10"/>
    <p:sldId id="488" r:id="rId11"/>
  </p:sldIdLst>
  <p:sldSz cx="9144000" cy="6858000" type="screen4x3"/>
  <p:notesSz cx="6724650" cy="987425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572">
          <p15:clr>
            <a:srgbClr val="A4A3A4"/>
          </p15:clr>
        </p15:guide>
        <p15:guide id="2" orient="horz" pos="1172">
          <p15:clr>
            <a:srgbClr val="A4A3A4"/>
          </p15:clr>
        </p15:guide>
        <p15:guide id="3" orient="horz" pos="2056">
          <p15:clr>
            <a:srgbClr val="A4A3A4"/>
          </p15:clr>
        </p15:guide>
        <p15:guide id="4" orient="horz" pos="2872">
          <p15:clr>
            <a:srgbClr val="A4A3A4"/>
          </p15:clr>
        </p15:guide>
        <p15:guide id="5" pos="4369">
          <p15:clr>
            <a:srgbClr val="A4A3A4"/>
          </p15:clr>
        </p15:guide>
        <p15:guide id="6" pos="5465">
          <p15:clr>
            <a:srgbClr val="A4A3A4"/>
          </p15:clr>
        </p15:guide>
        <p15:guide id="7" pos="568">
          <p15:clr>
            <a:srgbClr val="A4A3A4"/>
          </p15:clr>
        </p15:guide>
        <p15:guide id="8" pos="1560">
          <p15:clr>
            <a:srgbClr val="A4A3A4"/>
          </p15:clr>
        </p15:guide>
        <p15:guide id="9" pos="1504">
          <p15:clr>
            <a:srgbClr val="A4A3A4"/>
          </p15:clr>
        </p15:guide>
        <p15:guide id="10" pos="323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7849"/>
    <a:srgbClr val="032953"/>
    <a:srgbClr val="7E0E19"/>
    <a:srgbClr val="4F81BD"/>
    <a:srgbClr val="953735"/>
    <a:srgbClr val="EE5454"/>
    <a:srgbClr val="C3D69B"/>
    <a:srgbClr val="2D41FF"/>
    <a:srgbClr val="152BFF"/>
    <a:srgbClr val="BCB0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8" autoAdjust="0"/>
    <p:restoredTop sz="95543" autoAdjust="0"/>
  </p:normalViewPr>
  <p:slideViewPr>
    <p:cSldViewPr snapToGrid="0" snapToObjects="1">
      <p:cViewPr>
        <p:scale>
          <a:sx n="100" d="100"/>
          <a:sy n="100" d="100"/>
        </p:scale>
        <p:origin x="-564" y="1164"/>
      </p:cViewPr>
      <p:guideLst>
        <p:guide orient="horz" pos="572"/>
        <p:guide orient="horz" pos="1172"/>
        <p:guide orient="horz" pos="2056"/>
        <p:guide orient="horz" pos="2872"/>
        <p:guide pos="4369"/>
        <p:guide pos="5465"/>
        <p:guide pos="568"/>
        <p:guide pos="1560"/>
        <p:guide pos="1504"/>
        <p:guide pos="32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-3960" y="-84"/>
      </p:cViewPr>
      <p:guideLst>
        <p:guide orient="horz" pos="3110"/>
        <p:guide pos="211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troy\Desktop\&#1057;&#1058;&#1040;&#1053;&#1050;&#1048;\&#1057;&#1090;&#1072;&#1090;&#1080;&#1089;&#1090;&#1080;&#1082;&#1072;\&#1050;&#1085;&#1080;&#1075;&#1072;1%20(&#1040;&#1074;&#1090;&#1086;&#1089;&#1086;&#1093;&#1088;&#1072;&#1085;&#1077;&#1085;&#1085;&#1099;&#1081;)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EEC-DATA\Data\&#1055;&#1088;&#1086;&#1084;&#1099;&#1096;&#1083;&#1077;&#1085;&#1085;&#1086;&#1089;&#1090;&#1100;%20&#1080;%20&#1040;&#1055;&#1050;\&#1055;&#1088;&#1086;&#1084;.&#1087;&#1086;&#1083;&#1080;&#1090;&#1080;&#1082;&#1072;\&#1042;&#1079;&#1072;&#1080;&#1084;&#1086;&#1076;&#1077;&#1081;&#1089;&#1090;&#1074;&#1080;&#1077;%20&#1087;&#1086;%20&#1074;&#1086;&#1087;&#1088;&#1086;&#1089;&#1072;&#1084;%20&#1087;&#1088;&#1086;&#1084;&#1087;&#1086;&#1083;&#1080;&#1090;&#1080;&#1082;&#1080;\&#1057;&#1090;&#1072;&#1085;&#1082;&#1086;&#1089;&#1090;&#1086;&#1077;&#1085;&#1080;&#1077;\&#1057;&#1058;&#1040;&#1053;&#1050;&#1048;%202017\&#1089;&#1090;&#1072;&#1090;&#1080;&#1089;&#1090;&#1080;&#1082;&#1072;%20&#1089;&#1090;&#1072;&#1085;&#1082;&#1080;%202017\&#1089;&#1090;&#1072;&#1090;&#1080;&#1089;&#1090;&#1080;&#1082;&#1072;%20&#1079;&#1072;%202016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EEC-DATA\Data\&#1055;&#1088;&#1086;&#1084;&#1099;&#1096;&#1083;&#1077;&#1085;&#1085;&#1086;&#1089;&#1090;&#1100;%20&#1080;%20&#1040;&#1055;&#1050;\&#1055;&#1088;&#1086;&#1084;.&#1087;&#1086;&#1083;&#1080;&#1090;&#1080;&#1082;&#1072;\&#1042;&#1079;&#1072;&#1080;&#1084;&#1086;&#1076;&#1077;&#1081;&#1089;&#1090;&#1074;&#1080;&#1077;%20&#1087;&#1086;%20&#1074;&#1086;&#1087;&#1088;&#1086;&#1089;&#1072;&#1084;%20&#1087;&#1088;&#1086;&#1084;&#1087;&#1086;&#1083;&#1080;&#1090;&#1080;&#1082;&#1080;\&#1057;&#1090;&#1072;&#1085;&#1082;&#1086;&#1089;&#1090;&#1086;&#1077;&#1085;&#1080;&#1077;\&#1057;&#1058;&#1040;&#1053;&#1050;&#1048;%202017\&#1089;&#1090;&#1072;&#1090;&#1080;&#1089;&#1090;&#1080;&#1082;&#1072;%20&#1089;&#1090;&#1072;&#1085;&#1082;&#1080;%202017\&#1089;&#1090;&#1072;&#1090;&#1080;&#1089;&#1090;&#1080;&#1082;&#1072;%20&#1079;&#1072;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EEC-DATA\Data\&#1055;&#1088;&#1086;&#1084;&#1099;&#1096;&#1083;&#1077;&#1085;&#1085;&#1086;&#1089;&#1090;&#1100;%20&#1080;%20&#1040;&#1055;&#1050;\&#1055;&#1088;&#1086;&#1084;.&#1087;&#1086;&#1083;&#1080;&#1090;&#1080;&#1082;&#1072;\&#1042;&#1079;&#1072;&#1080;&#1084;&#1086;&#1076;&#1077;&#1081;&#1089;&#1090;&#1074;&#1080;&#1077;%20&#1087;&#1086;%20&#1074;&#1086;&#1087;&#1088;&#1086;&#1089;&#1072;&#1084;%20&#1087;&#1088;&#1086;&#1084;&#1087;&#1086;&#1083;&#1080;&#1090;&#1080;&#1082;&#1080;\&#1057;&#1090;&#1072;&#1085;&#1082;&#1086;&#1089;&#1090;&#1086;&#1077;&#1085;&#1080;&#1077;\&#1057;&#1058;&#1040;&#1053;&#1050;&#1048;%202017\&#1089;&#1090;&#1072;&#1090;&#1080;&#1089;&#1090;&#1080;&#1082;&#1072;%20&#1089;&#1090;&#1072;&#1085;&#1082;&#1080;%202017\&#1089;&#1090;&#1072;&#1090;&#1080;&#1089;&#1090;&#1080;&#1082;&#1072;%20&#1079;&#1072;%202016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EEC-DATA\Data\&#1055;&#1088;&#1086;&#1084;&#1099;&#1096;&#1083;&#1077;&#1085;&#1085;&#1086;&#1089;&#1090;&#1100;%20&#1080;%20&#1040;&#1055;&#1050;\&#1055;&#1088;&#1086;&#1084;.&#1087;&#1086;&#1083;&#1080;&#1090;&#1080;&#1082;&#1072;\&#1042;&#1079;&#1072;&#1080;&#1084;&#1086;&#1076;&#1077;&#1081;&#1089;&#1090;&#1074;&#1080;&#1077;%20&#1087;&#1086;%20&#1074;&#1086;&#1087;&#1088;&#1086;&#1089;&#1072;&#1084;%20&#1087;&#1088;&#1086;&#1084;&#1087;&#1086;&#1083;&#1080;&#1090;&#1080;&#1082;&#1080;\&#1057;&#1090;&#1072;&#1085;&#1082;&#1086;&#1089;&#1090;&#1086;&#1077;&#1085;&#1080;&#1077;\&#1057;&#1058;&#1040;&#1053;&#1050;&#1048;%202017\&#1089;&#1090;&#1072;&#1090;&#1080;&#1089;&#1090;&#1080;&#1082;&#1072;%20&#1089;&#1090;&#1072;&#1085;&#1082;&#1080;%202017\&#1089;&#1090;&#1072;&#1085;&#1082;&#1080;%20&#1089;&#1090;&#1072;&#1088;&#1086;&#1077;%20&#1087;&#1088;&#1086;&#1080;&#1079;&#1074;&#1086;&#1076;&#1080;&#1090;&#1077;&#1083;&#1100;&#1085;&#1086;&#1089;&#1090;&#1100;%20&#1090;&#1088;&#1091;&#1076;&#1072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EEC-DATA\Data\&#1055;&#1088;&#1086;&#1084;&#1099;&#1096;&#1083;&#1077;&#1085;&#1085;&#1086;&#1089;&#1090;&#1100;%20&#1080;%20&#1040;&#1055;&#1050;\&#1055;&#1088;&#1086;&#1084;.&#1087;&#1086;&#1083;&#1080;&#1090;&#1080;&#1082;&#1072;\&#1042;&#1079;&#1072;&#1080;&#1084;&#1086;&#1076;&#1077;&#1081;&#1089;&#1090;&#1074;&#1080;&#1077;%20&#1087;&#1086;%20&#1074;&#1086;&#1087;&#1088;&#1086;&#1089;&#1072;&#1084;%20&#1087;&#1088;&#1086;&#1084;&#1087;&#1086;&#1083;&#1080;&#1090;&#1080;&#1082;&#1080;\&#1057;&#1090;&#1072;&#1085;&#1082;&#1086;&#1089;&#1090;&#1086;&#1077;&#1085;&#1080;&#1077;\&#1057;&#1058;&#1040;&#1053;&#1050;&#1048;%202017\&#1089;&#1090;&#1072;&#1090;&#1080;&#1089;&#1090;&#1080;&#1082;&#1072;%20&#1089;&#1090;&#1072;&#1085;&#1082;&#1080;%202017\&#1089;&#1090;&#1072;&#1090;&#1080;&#1089;&#1090;&#1080;&#1082;&#1072;%20&#1079;&#1072;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EEC-DATA\Data\&#1055;&#1088;&#1086;&#1084;&#1099;&#1096;&#1083;&#1077;&#1085;&#1085;&#1086;&#1089;&#1090;&#1100;%20&#1080;%20&#1040;&#1055;&#1050;\&#1055;&#1088;&#1086;&#1084;.&#1087;&#1086;&#1083;&#1080;&#1090;&#1080;&#1082;&#1072;\&#1042;&#1079;&#1072;&#1080;&#1084;&#1086;&#1076;&#1077;&#1081;&#1089;&#1090;&#1074;&#1080;&#1077;%20&#1087;&#1086;%20&#1074;&#1086;&#1087;&#1088;&#1086;&#1089;&#1072;&#1084;%20&#1087;&#1088;&#1086;&#1084;&#1087;&#1086;&#1083;&#1080;&#1090;&#1080;&#1082;&#1080;\&#1057;&#1090;&#1072;&#1085;&#1082;&#1086;&#1089;&#1090;&#1086;&#1077;&#1085;&#1080;&#1077;\&#1057;&#1058;&#1040;&#1053;&#1050;&#1048;%202017\&#1089;&#1090;&#1072;&#1090;&#1080;&#1089;&#1090;&#1080;&#1082;&#1072;%20&#1089;&#1090;&#1072;&#1085;&#1082;&#1080;%202017\&#1089;&#1090;&#1072;&#1090;&#1080;&#1089;&#1090;&#1080;&#1082;&#1072;%20&#1079;&#1072;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EEC-DATA\Data\&#1055;&#1088;&#1086;&#1084;&#1099;&#1096;&#1083;&#1077;&#1085;&#1085;&#1086;&#1089;&#1090;&#1100;%20&#1080;%20&#1040;&#1055;&#1050;\&#1055;&#1088;&#1086;&#1084;.&#1087;&#1086;&#1083;&#1080;&#1090;&#1080;&#1082;&#1072;\&#1042;&#1079;&#1072;&#1080;&#1084;&#1086;&#1076;&#1077;&#1081;&#1089;&#1090;&#1074;&#1080;&#1077;%20&#1087;&#1086;%20&#1074;&#1086;&#1087;&#1088;&#1086;&#1089;&#1072;&#1084;%20&#1087;&#1088;&#1086;&#1084;&#1087;&#1086;&#1083;&#1080;&#1090;&#1080;&#1082;&#1080;\&#1057;&#1090;&#1072;&#1085;&#1082;&#1086;&#1089;&#1090;&#1086;&#1077;&#1085;&#1080;&#1077;\&#1057;&#1058;&#1040;&#1053;&#1050;&#1048;%202017\&#1089;&#1090;&#1072;&#1090;&#1080;&#1089;&#1090;&#1080;&#1082;&#1072;%20&#1089;&#1090;&#1072;&#1085;&#1082;&#1080;%202017\&#1089;&#1090;&#1072;&#1090;&#1080;&#1089;&#1090;&#1080;&#1082;&#1072;%20&#1079;&#1072;%202016.xls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EEC-DATA\Data\&#1055;&#1088;&#1086;&#1084;&#1099;&#1096;&#1083;&#1077;&#1085;&#1085;&#1086;&#1089;&#1090;&#1100;%20&#1080;%20&#1040;&#1055;&#1050;\&#1055;&#1088;&#1086;&#1084;.&#1087;&#1086;&#1083;&#1080;&#1090;&#1080;&#1082;&#1072;\&#1042;&#1079;&#1072;&#1080;&#1084;&#1086;&#1076;&#1077;&#1081;&#1089;&#1090;&#1074;&#1080;&#1077;%20&#1087;&#1086;%20&#1074;&#1086;&#1087;&#1088;&#1086;&#1089;&#1072;&#1084;%20&#1087;&#1088;&#1086;&#1084;&#1087;&#1086;&#1083;&#1080;&#1090;&#1080;&#1082;&#1080;\&#1057;&#1090;&#1072;&#1085;&#1082;&#1086;&#1089;&#1090;&#1086;&#1077;&#1085;&#1080;&#1077;\&#1057;&#1058;&#1040;&#1053;&#1050;&#1048;%202017\&#1089;&#1090;&#1072;&#1090;&#1080;&#1089;&#1090;&#1080;&#1082;&#1072;%20&#1089;&#1090;&#1072;&#1085;&#1082;&#1080;%202017\&#1089;&#1090;&#1072;&#1090;&#1080;&#1089;&#1090;&#1080;&#1082;&#1072;%20&#1079;&#1072;%202016.xls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EEC-DATA\Data\&#1055;&#1088;&#1086;&#1084;&#1099;&#1096;&#1083;&#1077;&#1085;&#1085;&#1086;&#1089;&#1090;&#1100;%20&#1080;%20&#1040;&#1055;&#1050;\&#1055;&#1088;&#1086;&#1084;.&#1087;&#1086;&#1083;&#1080;&#1090;&#1080;&#1082;&#1072;\&#1042;&#1079;&#1072;&#1080;&#1084;&#1086;&#1076;&#1077;&#1081;&#1089;&#1090;&#1074;&#1080;&#1077;%20&#1087;&#1086;%20&#1074;&#1086;&#1087;&#1088;&#1086;&#1089;&#1072;&#1084;%20&#1087;&#1088;&#1086;&#1084;&#1087;&#1086;&#1083;&#1080;&#1090;&#1080;&#1082;&#1080;\&#1057;&#1090;&#1072;&#1085;&#1082;&#1086;&#1089;&#1090;&#1086;&#1077;&#1085;&#1080;&#1077;\&#1057;&#1058;&#1040;&#1053;&#1050;&#1048;%202017\&#1089;&#1090;&#1072;&#1090;&#1080;&#1089;&#1090;&#1080;&#1082;&#1072;%20&#1089;&#1090;&#1072;&#1085;&#1082;&#1080;%202017\&#1089;&#1090;&#1072;&#1090;&#1080;&#1089;&#1090;&#1080;&#1082;&#1072;%20&#1079;&#1072;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62250921286354355"/>
          <c:y val="9.6359361329833776E-2"/>
          <c:w val="0.34640344830633546"/>
          <c:h val="0.5715656897054535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Pt>
            <c:idx val="1"/>
            <c:bubble3D val="0"/>
            <c:spPr>
              <a:solidFill>
                <a:schemeClr val="accent6">
                  <a:lumMod val="50000"/>
                </a:schemeClr>
              </a:solidFill>
            </c:spPr>
          </c:dPt>
          <c:dPt>
            <c:idx val="2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3"/>
            <c:bubble3D val="0"/>
            <c:spPr>
              <a:solidFill>
                <a:schemeClr val="accent1">
                  <a:lumMod val="50000"/>
                </a:schemeClr>
              </a:solidFill>
            </c:spPr>
          </c:dPt>
          <c:dPt>
            <c:idx val="4"/>
            <c:bubble3D val="0"/>
            <c:spPr>
              <a:solidFill>
                <a:schemeClr val="bg2">
                  <a:lumMod val="90000"/>
                </a:schemeClr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'производство и инвестиции мир'!$G$56:$G$60</c:f>
              <c:strCache>
                <c:ptCount val="5"/>
                <c:pt idx="0">
                  <c:v>станкостроение</c:v>
                </c:pt>
                <c:pt idx="1">
                  <c:v>энергомашиностроение (ЛЭП)</c:v>
                </c:pt>
                <c:pt idx="2">
                  <c:v>гражданское авиастроение</c:v>
                </c:pt>
                <c:pt idx="3">
                  <c:v>коммерческое автомобилестроение</c:v>
                </c:pt>
                <c:pt idx="4">
                  <c:v>прочие</c:v>
                </c:pt>
              </c:strCache>
            </c:strRef>
          </c:cat>
          <c:val>
            <c:numRef>
              <c:f>'производство и инвестиции мир'!$H$56:$H$60</c:f>
              <c:numCache>
                <c:formatCode>0.0</c:formatCode>
                <c:ptCount val="5"/>
                <c:pt idx="0">
                  <c:v>56.65886486342874</c:v>
                </c:pt>
                <c:pt idx="1">
                  <c:v>9</c:v>
                </c:pt>
                <c:pt idx="2">
                  <c:v>4</c:v>
                </c:pt>
                <c:pt idx="3">
                  <c:v>15.5</c:v>
                </c:pt>
                <c:pt idx="4">
                  <c:v>14.882809878569194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egendEntry>
        <c:idx val="0"/>
        <c:txPr>
          <a:bodyPr/>
          <a:lstStyle/>
          <a:p>
            <a:pPr>
              <a:defRPr b="1" u="sng">
                <a:effectLst/>
              </a:defRPr>
            </a:pPr>
            <a:endParaRPr lang="ru-RU"/>
          </a:p>
        </c:txPr>
      </c:legendEntry>
      <c:layout>
        <c:manualLayout>
          <c:xMode val="edge"/>
          <c:yMode val="edge"/>
          <c:x val="5.0505050505050504E-2"/>
          <c:y val="0.75502515310586171"/>
          <c:w val="0.94717671023445305"/>
          <c:h val="0.1801600320793234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accent1">
                    <a:lumMod val="50000"/>
                  </a:schemeClr>
                </a:solidFill>
              </a:defRPr>
            </a:pPr>
            <a:r>
              <a:rPr lang="ru-RU" sz="1400">
                <a:solidFill>
                  <a:schemeClr val="accent1">
                    <a:lumMod val="50000"/>
                  </a:schemeClr>
                </a:solidFill>
              </a:rPr>
              <a:t>Импорт ЕАЭС по видам станкоинструментальной продукции, 2016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5.0297341304559151E-2"/>
          <c:y val="0.14539059571819005"/>
          <c:w val="0.45959062408865559"/>
          <c:h val="0.76052214820808395"/>
        </c:manualLayout>
      </c:layout>
      <c:pieChart>
        <c:varyColors val="1"/>
        <c:ser>
          <c:idx val="0"/>
          <c:order val="0"/>
          <c:tx>
            <c:strRef>
              <c:f>'export import'!$AG$6</c:f>
              <c:strCache>
                <c:ptCount val="1"/>
                <c:pt idx="0">
                  <c:v>ЕАЭС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50000"/>
                </a:schemeClr>
              </a:solidFill>
            </c:spPr>
          </c:dPt>
          <c:dPt>
            <c:idx val="1"/>
            <c:bubble3D val="0"/>
            <c:spPr>
              <a:solidFill>
                <a:schemeClr val="accent6">
                  <a:lumMod val="50000"/>
                </a:schemeClr>
              </a:solidFill>
            </c:spPr>
          </c:dPt>
          <c:dPt>
            <c:idx val="2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Pt>
            <c:idx val="3"/>
            <c:bubble3D val="0"/>
            <c:spPr>
              <a:solidFill>
                <a:schemeClr val="accent4">
                  <a:lumMod val="50000"/>
                </a:schemeClr>
              </a:solidFill>
            </c:spPr>
          </c:dPt>
          <c:dPt>
            <c:idx val="5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6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8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10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Pt>
            <c:idx val="11"/>
            <c:bubble3D val="0"/>
            <c:spPr>
              <a:solidFill>
                <a:schemeClr val="bg2">
                  <a:lumMod val="90000"/>
                </a:schemeClr>
              </a:solidFill>
            </c:spPr>
          </c:dPt>
          <c:dPt>
            <c:idx val="12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'export import'!$AF$7:$AF$19</c:f>
              <c:strCache>
                <c:ptCount val="13"/>
                <c:pt idx="0">
                  <c:v>Станки лазерные, электроэрозионные, ультразвуковые и др.</c:v>
                </c:pt>
                <c:pt idx="1">
                  <c:v>Обрабатывающие центры</c:v>
                </c:pt>
                <c:pt idx="2">
                  <c:v>Токарные станки</c:v>
                </c:pt>
                <c:pt idx="3">
                  <c:v>Сверлильные, фрезерные, расточные и агрегатные станки</c:v>
                </c:pt>
                <c:pt idx="4">
                  <c:v>Шлифовальные и заточные станки</c:v>
                </c:pt>
                <c:pt idx="5">
                  <c:v>Строгальные, протяжные, зуборезные и отрезные станки</c:v>
                </c:pt>
                <c:pt idx="6">
                  <c:v>Штамповочные прессы</c:v>
                </c:pt>
                <c:pt idx="7">
                  <c:v>Волочильные и резьбонакатные станки</c:v>
                </c:pt>
                <c:pt idx="8">
                  <c:v>Станки для обработки камня, керамики или аналогичных минеральных материалов</c:v>
                </c:pt>
                <c:pt idx="9">
                  <c:v>Станки для обработки дерева или аналогичных твердых материалов</c:v>
                </c:pt>
                <c:pt idx="10">
                  <c:v>Части и принадлежности для станков</c:v>
                </c:pt>
                <c:pt idx="11">
                  <c:v>Ручные машины</c:v>
                </c:pt>
                <c:pt idx="12">
                  <c:v>Оборудование и аппараты для пайки, сварки, резки и поверхностной термообработки</c:v>
                </c:pt>
              </c:strCache>
            </c:strRef>
          </c:cat>
          <c:val>
            <c:numRef>
              <c:f>'export import'!$AG$7:$AG$19</c:f>
              <c:numCache>
                <c:formatCode>General</c:formatCode>
                <c:ptCount val="13"/>
                <c:pt idx="0">
                  <c:v>107.204555</c:v>
                </c:pt>
                <c:pt idx="1">
                  <c:v>271.94289400000002</c:v>
                </c:pt>
                <c:pt idx="2">
                  <c:v>206.16218900000001</c:v>
                </c:pt>
                <c:pt idx="3">
                  <c:v>92.029471000000001</c:v>
                </c:pt>
                <c:pt idx="4">
                  <c:v>74.580144000000004</c:v>
                </c:pt>
                <c:pt idx="5">
                  <c:v>54.693953999999998</c:v>
                </c:pt>
                <c:pt idx="6">
                  <c:v>212.57051999999999</c:v>
                </c:pt>
                <c:pt idx="7">
                  <c:v>33.476854000000003</c:v>
                </c:pt>
                <c:pt idx="8">
                  <c:v>46.461464999999997</c:v>
                </c:pt>
                <c:pt idx="9">
                  <c:v>261.380563</c:v>
                </c:pt>
                <c:pt idx="10">
                  <c:v>169.02473499999999</c:v>
                </c:pt>
                <c:pt idx="11">
                  <c:v>465.269497</c:v>
                </c:pt>
                <c:pt idx="12">
                  <c:v>9.9651399999999999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297167541557305"/>
          <c:y val="9.0676315210339781E-2"/>
          <c:w val="0.45735916690969186"/>
          <c:h val="0.9093236847896601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>
                <a:solidFill>
                  <a:schemeClr val="accent1">
                    <a:lumMod val="50000"/>
                  </a:schemeClr>
                </a:solidFill>
              </a:defRPr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</a:rPr>
              <a:t>Мировое потребление металлообрабатывающего оборудования в 2016 году, млрд долл.</a:t>
            </a:r>
          </a:p>
        </c:rich>
      </c:tx>
      <c:layout>
        <c:manualLayout>
          <c:xMode val="edge"/>
          <c:yMode val="edge"/>
          <c:x val="0.17177358679378649"/>
          <c:y val="4.1409819077328762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'потребление Мир'!$A$2:$B$13</c:f>
              <c:multiLvlStrCache>
                <c:ptCount val="12"/>
                <c:lvl>
                  <c:pt idx="0">
                    <c:v>Китай</c:v>
                  </c:pt>
                  <c:pt idx="1">
                    <c:v>США</c:v>
                  </c:pt>
                  <c:pt idx="2">
                    <c:v>Германия</c:v>
                  </c:pt>
                  <c:pt idx="3">
                    <c:v>Япония</c:v>
                  </c:pt>
                  <c:pt idx="4">
                    <c:v>Италия</c:v>
                  </c:pt>
                  <c:pt idx="5">
                    <c:v>Южная Корея</c:v>
                  </c:pt>
                  <c:pt idx="6">
                    <c:v>Мексика</c:v>
                  </c:pt>
                  <c:pt idx="7">
                    <c:v>Россия</c:v>
                  </c:pt>
                  <c:pt idx="8">
                    <c:v>Индия</c:v>
                  </c:pt>
                  <c:pt idx="9">
                    <c:v>Тайвань</c:v>
                  </c:pt>
                  <c:pt idx="10">
                    <c:v>Беларусь</c:v>
                  </c:pt>
                  <c:pt idx="11">
                    <c:v>Казахстан</c:v>
                  </c:pt>
                </c:lvl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38</c:v>
                  </c:pt>
                  <c:pt idx="11">
                    <c:v>52</c:v>
                  </c:pt>
                </c:lvl>
              </c:multiLvlStrCache>
            </c:multiLvlStrRef>
          </c:cat>
          <c:val>
            <c:numRef>
              <c:f>'потребление Мир'!$C$2:$C$13</c:f>
              <c:numCache>
                <c:formatCode>0.00</c:formatCode>
                <c:ptCount val="12"/>
                <c:pt idx="0">
                  <c:v>22</c:v>
                </c:pt>
                <c:pt idx="1">
                  <c:v>6.26</c:v>
                </c:pt>
                <c:pt idx="2">
                  <c:v>6.04</c:v>
                </c:pt>
                <c:pt idx="3">
                  <c:v>5.22</c:v>
                </c:pt>
                <c:pt idx="4">
                  <c:v>3.76</c:v>
                </c:pt>
                <c:pt idx="5">
                  <c:v>3.63</c:v>
                </c:pt>
                <c:pt idx="6">
                  <c:v>2.3199999999999998</c:v>
                </c:pt>
                <c:pt idx="7">
                  <c:v>1.74</c:v>
                </c:pt>
                <c:pt idx="8" formatCode="General">
                  <c:v>1.69</c:v>
                </c:pt>
                <c:pt idx="9">
                  <c:v>1.48</c:v>
                </c:pt>
                <c:pt idx="10">
                  <c:v>0.17</c:v>
                </c:pt>
                <c:pt idx="11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2044288"/>
        <c:axId val="171582592"/>
      </c:barChart>
      <c:catAx>
        <c:axId val="172044288"/>
        <c:scaling>
          <c:orientation val="minMax"/>
        </c:scaling>
        <c:delete val="0"/>
        <c:axPos val="b"/>
        <c:majorTickMark val="out"/>
        <c:minorTickMark val="none"/>
        <c:tickLblPos val="nextTo"/>
        <c:crossAx val="171582592"/>
        <c:crosses val="autoZero"/>
        <c:auto val="1"/>
        <c:lblAlgn val="ctr"/>
        <c:lblOffset val="100"/>
        <c:noMultiLvlLbl val="0"/>
      </c:catAx>
      <c:valAx>
        <c:axId val="171582592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720442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1">
                    <a:lumMod val="50000"/>
                  </a:schemeClr>
                </a:solidFill>
              </a:defRPr>
            </a:pPr>
            <a:r>
              <a:rPr lang="ru-RU" sz="1400">
                <a:solidFill>
                  <a:schemeClr val="accent1">
                    <a:lumMod val="50000"/>
                  </a:schemeClr>
                </a:solidFill>
              </a:rPr>
              <a:t>Доля изношенных машин и оборудования, %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'потребление Мир'!$D$30:$D$34</c:f>
              <c:strCache>
                <c:ptCount val="5"/>
                <c:pt idx="0">
                  <c:v>Армения </c:v>
                </c:pt>
                <c:pt idx="1">
                  <c:v>Беларусь</c:v>
                </c:pt>
                <c:pt idx="2">
                  <c:v>Казахстан </c:v>
                </c:pt>
                <c:pt idx="3">
                  <c:v>Кыргызстан</c:v>
                </c:pt>
                <c:pt idx="4">
                  <c:v>Россия</c:v>
                </c:pt>
              </c:strCache>
            </c:strRef>
          </c:cat>
          <c:val>
            <c:numRef>
              <c:f>'потребление Мир'!$E$30:$E$34</c:f>
              <c:numCache>
                <c:formatCode>General</c:formatCode>
                <c:ptCount val="5"/>
                <c:pt idx="0">
                  <c:v>80</c:v>
                </c:pt>
                <c:pt idx="1">
                  <c:v>78</c:v>
                </c:pt>
                <c:pt idx="2">
                  <c:v>80</c:v>
                </c:pt>
                <c:pt idx="3">
                  <c:v>84</c:v>
                </c:pt>
                <c:pt idx="4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71036160"/>
        <c:axId val="171584320"/>
      </c:barChart>
      <c:catAx>
        <c:axId val="171036160"/>
        <c:scaling>
          <c:orientation val="minMax"/>
        </c:scaling>
        <c:delete val="0"/>
        <c:axPos val="b"/>
        <c:majorTickMark val="none"/>
        <c:minorTickMark val="none"/>
        <c:tickLblPos val="nextTo"/>
        <c:crossAx val="171584320"/>
        <c:crosses val="autoZero"/>
        <c:auto val="1"/>
        <c:lblAlgn val="ctr"/>
        <c:lblOffset val="100"/>
        <c:noMultiLvlLbl val="0"/>
      </c:catAx>
      <c:valAx>
        <c:axId val="17158432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710361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734672960320527"/>
          <c:y val="0.23820368811306558"/>
          <c:w val="0.46423613569414063"/>
          <c:h val="0.5433260984485087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90000"/>
                </a:schemeClr>
              </a:solidFill>
            </c:spPr>
          </c:dPt>
          <c:dPt>
            <c:idx val="1"/>
            <c:bubble3D val="0"/>
            <c:spPr>
              <a:solidFill>
                <a:schemeClr val="accent6">
                  <a:lumMod val="50000"/>
                </a:schemeClr>
              </a:solidFill>
            </c:spPr>
          </c:dPt>
          <c:dPt>
            <c:idx val="2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Pt>
            <c:idx val="3"/>
            <c:bubble3D val="0"/>
            <c:spPr>
              <a:solidFill>
                <a:schemeClr val="accent1">
                  <a:lumMod val="50000"/>
                </a:schemeClr>
              </a:solidFill>
            </c:spPr>
          </c:dPt>
          <c:dPt>
            <c:idx val="4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Лист2!$C$31:$C$35</c:f>
              <c:strCache>
                <c:ptCount val="5"/>
                <c:pt idx="0">
                  <c:v>прочие</c:v>
                </c:pt>
                <c:pt idx="1">
                  <c:v>энергомашиностроение (ЛЭП)</c:v>
                </c:pt>
                <c:pt idx="2">
                  <c:v>станкостроение,атомное машиностроение, карьерная техника</c:v>
                </c:pt>
                <c:pt idx="3">
                  <c:v>коммерческое автомобилестроение, в т.ч. с/х комбайны</c:v>
                </c:pt>
                <c:pt idx="4">
                  <c:v>гражданиское авиастроение</c:v>
                </c:pt>
              </c:strCache>
            </c:strRef>
          </c:cat>
          <c:val>
            <c:numRef>
              <c:f>Лист2!$E$31:$E$35</c:f>
              <c:numCache>
                <c:formatCode>General</c:formatCode>
                <c:ptCount val="5"/>
                <c:pt idx="0">
                  <c:v>9</c:v>
                </c:pt>
                <c:pt idx="1">
                  <c:v>5</c:v>
                </c:pt>
                <c:pt idx="2">
                  <c:v>8</c:v>
                </c:pt>
                <c:pt idx="3">
                  <c:v>35</c:v>
                </c:pt>
                <c:pt idx="4">
                  <c:v>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 dirty="0"/>
              <a:t>Коэффициент</a:t>
            </a:r>
            <a:r>
              <a:rPr lang="ru-RU" sz="1400" baseline="0" dirty="0"/>
              <a:t> использования производственных мощностей, %</a:t>
            </a:r>
            <a:endParaRPr lang="ru-RU" sz="1400" dirty="0"/>
          </a:p>
        </c:rich>
      </c:tx>
      <c:layout>
        <c:manualLayout>
          <c:xMode val="edge"/>
          <c:yMode val="edge"/>
          <c:x val="0.1251041119860017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1116019643724914E-2"/>
          <c:y val="0.14747862135806106"/>
          <c:w val="0.63628047705656599"/>
          <c:h val="0.76687461971031246"/>
        </c:manualLayout>
      </c:layout>
      <c:lineChart>
        <c:grouping val="standard"/>
        <c:varyColors val="0"/>
        <c:ser>
          <c:idx val="0"/>
          <c:order val="0"/>
          <c:tx>
            <c:strRef>
              <c:f>ЕАЭС!$F$32</c:f>
              <c:strCache>
                <c:ptCount val="1"/>
                <c:pt idx="0">
                  <c:v>Станки для обработки металлов  (Беларусь)</c:v>
                </c:pt>
              </c:strCache>
            </c:strRef>
          </c:tx>
          <c:spPr>
            <a:ln>
              <a:solidFill>
                <a:schemeClr val="accent1">
                  <a:lumMod val="50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8.3989501312335957E-3"/>
                  <c:y val="2.1680216802168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5196850393700787E-2"/>
                  <c:y val="-3.97470641373080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1496062992125984E-2"/>
                  <c:y val="3.2520325203252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3806703970134034E-2"/>
                  <c:y val="-3.07692307692307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598982023413125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ЕАЭС!$G$31:$L$31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ЕАЭС!$G$32:$L$32</c:f>
              <c:numCache>
                <c:formatCode>General</c:formatCode>
                <c:ptCount val="6"/>
                <c:pt idx="0">
                  <c:v>71.599999999999994</c:v>
                </c:pt>
                <c:pt idx="1">
                  <c:v>75.3</c:v>
                </c:pt>
                <c:pt idx="2">
                  <c:v>72.2</c:v>
                </c:pt>
                <c:pt idx="3">
                  <c:v>72</c:v>
                </c:pt>
                <c:pt idx="4">
                  <c:v>60.9</c:v>
                </c:pt>
                <c:pt idx="5">
                  <c:v>38.799999999999997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ЕАЭС!$F$33</c:f>
              <c:strCache>
                <c:ptCount val="1"/>
                <c:pt idx="0">
                  <c:v>Машины кузнечно-прессовые (Россия)</c:v>
                </c:pt>
              </c:strCache>
            </c:strRef>
          </c:tx>
          <c:spPr>
            <a:ln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0997375328083989E-2"/>
                  <c:y val="3.61336946702800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1496062992125984E-2"/>
                  <c:y val="-2.1680216802168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7795275590551181E-2"/>
                  <c:y val="3.2520325203252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2992125984251968E-3"/>
                  <c:y val="-5.42005420054200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8023104241037516E-2"/>
                  <c:y val="-3.5478202295231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ЕАЭС!$G$31:$L$31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ЕАЭС!$G$33:$L$33</c:f>
              <c:numCache>
                <c:formatCode>#,##0.####</c:formatCode>
                <c:ptCount val="6"/>
                <c:pt idx="0">
                  <c:v>38.4</c:v>
                </c:pt>
                <c:pt idx="1">
                  <c:v>44.04</c:v>
                </c:pt>
                <c:pt idx="2">
                  <c:v>40.130000000000003</c:v>
                </c:pt>
                <c:pt idx="3">
                  <c:v>38.630000000000003</c:v>
                </c:pt>
                <c:pt idx="4">
                  <c:v>17.91</c:v>
                </c:pt>
                <c:pt idx="5">
                  <c:v>20.68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ЕАЭС!$F$34</c:f>
              <c:strCache>
                <c:ptCount val="1"/>
                <c:pt idx="0">
                  <c:v>Станки металлорежущие (Россия)</c:v>
                </c:pt>
              </c:strCache>
            </c:strRef>
          </c:tx>
          <c:spPr>
            <a:ln>
              <a:solidFill>
                <a:schemeClr val="bg2">
                  <a:lumMod val="50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1994750656167978E-3"/>
                  <c:y val="1.8066847335140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7795275590551181E-2"/>
                  <c:y val="-3.97470641373080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1834317688686315E-2"/>
                  <c:y val="1.3675213675213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1994750656167978E-2"/>
                  <c:y val="-1.8066847335140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0997375328083989E-3"/>
                  <c:y val="3.2520325203252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9314670429240637E-2"/>
                  <c:y val="2.98819712554932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ЕАЭС!$G$31:$L$31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ЕАЭС!$G$34:$L$34</c:f>
              <c:numCache>
                <c:formatCode>#,##0.####</c:formatCode>
                <c:ptCount val="6"/>
                <c:pt idx="0">
                  <c:v>7.74</c:v>
                </c:pt>
                <c:pt idx="1">
                  <c:v>12.6</c:v>
                </c:pt>
                <c:pt idx="2">
                  <c:v>10.01</c:v>
                </c:pt>
                <c:pt idx="3">
                  <c:v>23.84</c:v>
                </c:pt>
                <c:pt idx="4">
                  <c:v>17.47</c:v>
                </c:pt>
                <c:pt idx="5">
                  <c:v>17.48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2246528"/>
        <c:axId val="171588352"/>
      </c:lineChart>
      <c:catAx>
        <c:axId val="172246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1588352"/>
        <c:crosses val="autoZero"/>
        <c:auto val="1"/>
        <c:lblAlgn val="ctr"/>
        <c:lblOffset val="100"/>
        <c:noMultiLvlLbl val="0"/>
      </c:catAx>
      <c:valAx>
        <c:axId val="171588352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22465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369016512741911"/>
          <c:y val="0.14230809824950133"/>
          <c:w val="0.27381559918179127"/>
          <c:h val="0.8216553872589190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/>
              <a:t>Структура рынка станкоинструментальной продукции</a:t>
            </a:r>
            <a:r>
              <a:rPr lang="ru-RU" sz="1400" baseline="0"/>
              <a:t> ЕАЭС, млрд долл.</a:t>
            </a:r>
            <a:endParaRPr lang="ru-RU" sz="1400"/>
          </a:p>
        </c:rich>
      </c:tx>
      <c:layout>
        <c:manualLayout>
          <c:xMode val="edge"/>
          <c:yMode val="edge"/>
          <c:x val="0.13831933508311461"/>
          <c:y val="0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ЕАЭС!$A$24</c:f>
              <c:strCache>
                <c:ptCount val="1"/>
                <c:pt idx="0">
                  <c:v>Потребление</c:v>
                </c:pt>
              </c:strCache>
            </c:strRef>
          </c:tx>
          <c:spPr>
            <a:ln>
              <a:solidFill>
                <a:schemeClr val="accent1">
                  <a:lumMod val="50000"/>
                </a:schemeClr>
              </a:solidFill>
            </a:ln>
          </c:spPr>
          <c:marker>
            <c:symbol val="none"/>
          </c:marker>
          <c:dLbls>
            <c:dLbl>
              <c:idx val="1"/>
              <c:layout>
                <c:manualLayout>
                  <c:x val="-2.0661403451371647E-2"/>
                  <c:y val="-8.3433765311648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4184397163120567E-2"/>
                  <c:y val="-2.1030494216614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3340712878365935E-17"/>
                  <c:y val="-2.52365930599369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5.4220382069984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4.1831570015183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6548649503918392E-2"/>
                  <c:y val="-5.0473186119873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7170461393380675E-2"/>
                  <c:y val="-5.84264443278241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8912529550827423E-2"/>
                  <c:y val="-2.52365930599369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7.0921985815602835E-3"/>
                  <c:y val="-3.785488958990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1276595744680851E-2"/>
                  <c:y val="-2.52365930599369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ЕАЭС!$B$23:$L$23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ЕАЭС!$B$24:$L$24</c:f>
              <c:numCache>
                <c:formatCode>0.00</c:formatCode>
                <c:ptCount val="11"/>
                <c:pt idx="0">
                  <c:v>0.91942186752969723</c:v>
                </c:pt>
                <c:pt idx="1">
                  <c:v>1.3702652442008418</c:v>
                </c:pt>
                <c:pt idx="2">
                  <c:v>2.021696483962375</c:v>
                </c:pt>
                <c:pt idx="3">
                  <c:v>1.5436218882433503</c:v>
                </c:pt>
                <c:pt idx="4">
                  <c:v>1.415828449883697</c:v>
                </c:pt>
                <c:pt idx="5">
                  <c:v>1.6353104010866519</c:v>
                </c:pt>
                <c:pt idx="6">
                  <c:v>1.7703557724564916</c:v>
                </c:pt>
                <c:pt idx="7">
                  <c:v>2.1</c:v>
                </c:pt>
                <c:pt idx="8">
                  <c:v>2.6</c:v>
                </c:pt>
                <c:pt idx="9">
                  <c:v>2.41</c:v>
                </c:pt>
                <c:pt idx="10">
                  <c:v>2.4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ЕАЭС!$A$25</c:f>
              <c:strCache>
                <c:ptCount val="1"/>
                <c:pt idx="0">
                  <c:v>Импорт</c:v>
                </c:pt>
              </c:strCache>
            </c:strRef>
          </c:tx>
          <c:spPr>
            <a:ln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dLbls>
            <c:dLbl>
              <c:idx val="2"/>
              <c:layout>
                <c:manualLayout>
                  <c:x val="-1.4184397163120567E-2"/>
                  <c:y val="4.6267087276550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3340712878365935E-17"/>
                  <c:y val="2.9442691903259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9469550413002985E-3"/>
                  <c:y val="8.18274979696149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2.86396242893652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0078277623120647E-2"/>
                  <c:y val="5.0014319812144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6004728132387706E-2"/>
                  <c:y val="4.20609884332281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ЕАЭС!$B$23:$L$23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ЕАЭС!$B$25:$L$25</c:f>
              <c:numCache>
                <c:formatCode>0.00</c:formatCode>
                <c:ptCount val="11"/>
                <c:pt idx="0">
                  <c:v>0.75392593137435171</c:v>
                </c:pt>
                <c:pt idx="1">
                  <c:v>1.1745130664578645</c:v>
                </c:pt>
                <c:pt idx="2">
                  <c:v>1.7705940544256467</c:v>
                </c:pt>
                <c:pt idx="3">
                  <c:v>1.4176119381826686</c:v>
                </c:pt>
                <c:pt idx="4">
                  <c:v>1.2808308534994375</c:v>
                </c:pt>
                <c:pt idx="5">
                  <c:v>1.4956276376605002</c:v>
                </c:pt>
                <c:pt idx="6">
                  <c:v>1.6191378835591663</c:v>
                </c:pt>
                <c:pt idx="7">
                  <c:v>1.9</c:v>
                </c:pt>
                <c:pt idx="8">
                  <c:v>1.9</c:v>
                </c:pt>
                <c:pt idx="9">
                  <c:v>2.4</c:v>
                </c:pt>
                <c:pt idx="10">
                  <c:v>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ЕАЭС!$A$26</c:f>
              <c:strCache>
                <c:ptCount val="1"/>
                <c:pt idx="0">
                  <c:v>Производство</c:v>
                </c:pt>
              </c:strCache>
            </c:strRef>
          </c:tx>
          <c:spPr>
            <a:ln>
              <a:solidFill>
                <a:schemeClr val="bg2">
                  <a:lumMod val="50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9469550413002985E-3"/>
                  <c:y val="1.22741246954422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2.4548249390884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9469550413002985E-3"/>
                  <c:y val="-2.4548249390884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0921985815602835E-3"/>
                  <c:y val="-2.5236593059936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2.5236593059936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8.668142575673187E-17"/>
                  <c:y val="-2.9442691903259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7281225135066838E-3"/>
                  <c:y val="-4.1831570015183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7.0921985815602835E-3"/>
                  <c:y val="-2.52365930599369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3640661938534278E-3"/>
                  <c:y val="-2.9442691903259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1276595744680851E-2"/>
                  <c:y val="-3.3648790746582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ЕАЭС!$B$23:$L$23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ЕАЭС!$B$26:$L$26</c:f>
              <c:numCache>
                <c:formatCode>0.00</c:formatCode>
                <c:ptCount val="11"/>
                <c:pt idx="0">
                  <c:v>0.47809937111544254</c:v>
                </c:pt>
                <c:pt idx="1">
                  <c:v>0.52461583635117948</c:v>
                </c:pt>
                <c:pt idx="2">
                  <c:v>0.56739491289549127</c:v>
                </c:pt>
                <c:pt idx="3">
                  <c:v>0.32762587015777234</c:v>
                </c:pt>
                <c:pt idx="4">
                  <c:v>0.31411635841605745</c:v>
                </c:pt>
                <c:pt idx="5">
                  <c:v>0.32706208021733035</c:v>
                </c:pt>
                <c:pt idx="6">
                  <c:v>0.32957665333802</c:v>
                </c:pt>
                <c:pt idx="7">
                  <c:v>0.4</c:v>
                </c:pt>
                <c:pt idx="8">
                  <c:v>0.53</c:v>
                </c:pt>
                <c:pt idx="9">
                  <c:v>0.55000000000000004</c:v>
                </c:pt>
                <c:pt idx="10">
                  <c:v>0.5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2247040"/>
        <c:axId val="172188224"/>
      </c:lineChart>
      <c:catAx>
        <c:axId val="17224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72188224"/>
        <c:crosses val="autoZero"/>
        <c:auto val="1"/>
        <c:lblAlgn val="ctr"/>
        <c:lblOffset val="100"/>
        <c:noMultiLvlLbl val="0"/>
      </c:catAx>
      <c:valAx>
        <c:axId val="172188224"/>
        <c:scaling>
          <c:orientation val="minMax"/>
        </c:scaling>
        <c:delete val="0"/>
        <c:axPos val="l"/>
        <c:majorGridlines/>
        <c:numFmt formatCode="0.00" sourceLinked="1"/>
        <c:majorTickMark val="none"/>
        <c:minorTickMark val="none"/>
        <c:tickLblPos val="nextTo"/>
        <c:crossAx val="172247040"/>
        <c:crosses val="autoZero"/>
        <c:crossBetween val="between"/>
      </c:valAx>
      <c:spPr>
        <a:noFill/>
      </c:spPr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2222222222222222"/>
          <c:y val="5.0925925925925923E-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рф!$B$65</c:f>
              <c:strCache>
                <c:ptCount val="1"/>
                <c:pt idx="0">
                  <c:v>Динамика производства металлообработывающего оборудования с ЧПУ в ЕАЭС, шт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рф!$C$64:$G$64</c:f>
              <c:strCach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strCache>
            </c:strRef>
          </c:cat>
          <c:val>
            <c:numRef>
              <c:f>рф!$C$65:$G$65</c:f>
              <c:numCache>
                <c:formatCode>General</c:formatCode>
                <c:ptCount val="5"/>
                <c:pt idx="0">
                  <c:v>359</c:v>
                </c:pt>
                <c:pt idx="1">
                  <c:v>410</c:v>
                </c:pt>
                <c:pt idx="2">
                  <c:v>644</c:v>
                </c:pt>
                <c:pt idx="3">
                  <c:v>573</c:v>
                </c:pt>
                <c:pt idx="4">
                  <c:v>595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2248576"/>
        <c:axId val="172189952"/>
      </c:barChart>
      <c:catAx>
        <c:axId val="172248576"/>
        <c:scaling>
          <c:orientation val="minMax"/>
        </c:scaling>
        <c:delete val="0"/>
        <c:axPos val="b"/>
        <c:majorTickMark val="out"/>
        <c:minorTickMark val="none"/>
        <c:tickLblPos val="nextTo"/>
        <c:crossAx val="172189952"/>
        <c:crosses val="autoZero"/>
        <c:auto val="1"/>
        <c:lblAlgn val="ctr"/>
        <c:lblOffset val="100"/>
        <c:noMultiLvlLbl val="0"/>
      </c:catAx>
      <c:valAx>
        <c:axId val="1721899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22485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accent1">
                    <a:lumMod val="50000"/>
                  </a:schemeClr>
                </a:solidFill>
              </a:defRPr>
            </a:pPr>
            <a:r>
              <a:rPr lang="ru-RU" sz="1400">
                <a:solidFill>
                  <a:schemeClr val="accent1">
                    <a:lumMod val="50000"/>
                  </a:schemeClr>
                </a:solidFill>
              </a:rPr>
              <a:t>Экспорт станкоинструментальной продукции из ЕАЭС, 2016</a:t>
            </a:r>
            <a:r>
              <a:rPr lang="ru-RU" sz="1400" baseline="0">
                <a:solidFill>
                  <a:schemeClr val="accent1">
                    <a:lumMod val="50000"/>
                  </a:schemeClr>
                </a:solidFill>
              </a:rPr>
              <a:t> г.</a:t>
            </a:r>
            <a:endParaRPr lang="ru-RU" sz="1400">
              <a:solidFill>
                <a:schemeClr val="accent1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0.1081464388204404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0026811727999048E-2"/>
          <c:y val="0.22856175445966206"/>
          <c:w val="0.41660570721311374"/>
          <c:h val="0.64277768925649359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50000"/>
                </a:schemeClr>
              </a:solidFill>
            </c:spPr>
          </c:dPt>
          <c:dPt>
            <c:idx val="3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4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5"/>
            <c:bubble3D val="0"/>
            <c:spPr>
              <a:solidFill>
                <a:schemeClr val="accent6">
                  <a:lumMod val="50000"/>
                </a:schemeClr>
              </a:solidFill>
            </c:spPr>
          </c:dPt>
          <c:dPt>
            <c:idx val="6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8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Pt>
            <c:idx val="1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</c:spPr>
          </c:dPt>
          <c:dPt>
            <c:idx val="14"/>
            <c:bubble3D val="0"/>
            <c:spPr>
              <a:solidFill>
                <a:schemeClr val="bg2">
                  <a:lumMod val="90000"/>
                </a:schemeClr>
              </a:solidFill>
            </c:spPr>
          </c:dPt>
          <c:dPt>
            <c:idx val="15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'импорт экспорт по странам'!$L$24:$L$39</c:f>
              <c:strCache>
                <c:ptCount val="16"/>
                <c:pt idx="0">
                  <c:v>ГЕРМАНИЯ</c:v>
                </c:pt>
                <c:pt idx="1">
                  <c:v>ИНДИЯ</c:v>
                </c:pt>
                <c:pt idx="2">
                  <c:v>УКРАИНА</c:v>
                </c:pt>
                <c:pt idx="3">
                  <c:v>АЛЖИР</c:v>
                </c:pt>
                <c:pt idx="4">
                  <c:v>ИТАЛИЯ</c:v>
                </c:pt>
                <c:pt idx="5">
                  <c:v>КИТАЙ</c:v>
                </c:pt>
                <c:pt idx="6">
                  <c:v>МЕКСИКА</c:v>
                </c:pt>
                <c:pt idx="7">
                  <c:v>ТУРЦИЯ</c:v>
                </c:pt>
                <c:pt idx="8">
                  <c:v>КОРЕЯ, РЕСПУБЛИКА</c:v>
                </c:pt>
                <c:pt idx="9">
                  <c:v>ЕГИПЕТ</c:v>
                </c:pt>
                <c:pt idx="10">
                  <c:v>ЛИТВА</c:v>
                </c:pt>
                <c:pt idx="11">
                  <c:v>УЗБЕКИСТАН</c:v>
                </c:pt>
                <c:pt idx="12">
                  <c:v>НИДЕРЛАНДЫ</c:v>
                </c:pt>
                <c:pt idx="13">
                  <c:v>ПОЛЬША</c:v>
                </c:pt>
                <c:pt idx="14">
                  <c:v>СОЕДИНЕННЫЕ ШТАТЫ</c:v>
                </c:pt>
                <c:pt idx="15">
                  <c:v>ПРОЧИЕ</c:v>
                </c:pt>
              </c:strCache>
            </c:strRef>
          </c:cat>
          <c:val>
            <c:numRef>
              <c:f>'импорт экспорт по странам'!$M$24:$M$39</c:f>
              <c:numCache>
                <c:formatCode>0.0</c:formatCode>
                <c:ptCount val="16"/>
                <c:pt idx="0">
                  <c:v>35.212568059453346</c:v>
                </c:pt>
                <c:pt idx="1">
                  <c:v>6.5624275014544793</c:v>
                </c:pt>
                <c:pt idx="2">
                  <c:v>6.421514464810123</c:v>
                </c:pt>
                <c:pt idx="3">
                  <c:v>5.6536887181561637</c:v>
                </c:pt>
                <c:pt idx="4">
                  <c:v>4.6156165056232501</c:v>
                </c:pt>
                <c:pt idx="5">
                  <c:v>3.0477652141694254</c:v>
                </c:pt>
                <c:pt idx="6">
                  <c:v>2.9634319828375859</c:v>
                </c:pt>
                <c:pt idx="7">
                  <c:v>2.5857983501473027</c:v>
                </c:pt>
                <c:pt idx="8">
                  <c:v>2.5422082234050891</c:v>
                </c:pt>
                <c:pt idx="9">
                  <c:v>2.4006847905871846</c:v>
                </c:pt>
                <c:pt idx="10">
                  <c:v>2.3549061975640289</c:v>
                </c:pt>
                <c:pt idx="11">
                  <c:v>2.2260554853033736</c:v>
                </c:pt>
                <c:pt idx="12">
                  <c:v>1.6202647228845051</c:v>
                </c:pt>
                <c:pt idx="13">
                  <c:v>1.525355397852082</c:v>
                </c:pt>
                <c:pt idx="14">
                  <c:v>1.3726857949072888</c:v>
                </c:pt>
                <c:pt idx="15">
                  <c:v>18.895028590844788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9171066178886722"/>
          <c:y val="0.15253233239903141"/>
          <c:w val="0.32455424321959753"/>
          <c:h val="0.78483382945489399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accent1">
                    <a:lumMod val="50000"/>
                  </a:schemeClr>
                </a:solidFill>
              </a:defRPr>
            </a:pPr>
            <a:r>
              <a:rPr lang="ru-RU" sz="1400">
                <a:solidFill>
                  <a:schemeClr val="accent1">
                    <a:lumMod val="50000"/>
                  </a:schemeClr>
                </a:solidFill>
              </a:rPr>
              <a:t>Импорт</a:t>
            </a:r>
            <a:r>
              <a:rPr lang="ru-RU" sz="1400" baseline="0">
                <a:solidFill>
                  <a:schemeClr val="accent1">
                    <a:lumMod val="50000"/>
                  </a:schemeClr>
                </a:solidFill>
              </a:rPr>
              <a:t> станкоинструментальной продукции в ЕАЭС, 2016 г.</a:t>
            </a:r>
            <a:endParaRPr lang="ru-RU" sz="1400">
              <a:solidFill>
                <a:schemeClr val="accent1">
                  <a:lumMod val="50000"/>
                </a:schemeClr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2492060367454068"/>
          <c:y val="0.19368409866697003"/>
          <c:w val="0.42919711640354169"/>
          <c:h val="0.69733768662181228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50000"/>
                </a:schemeClr>
              </a:solidFill>
            </c:spPr>
          </c:dPt>
          <c:dPt>
            <c:idx val="1"/>
            <c:bubble3D val="0"/>
            <c:spPr>
              <a:solidFill>
                <a:schemeClr val="accent1">
                  <a:lumMod val="50000"/>
                </a:schemeClr>
              </a:solidFill>
            </c:spPr>
          </c:dPt>
          <c:dPt>
            <c:idx val="2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3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6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8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Pt>
            <c:idx val="1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</c:spPr>
          </c:dPt>
          <c:dPt>
            <c:idx val="14"/>
            <c:bubble3D val="0"/>
            <c:spPr>
              <a:solidFill>
                <a:schemeClr val="bg2">
                  <a:lumMod val="90000"/>
                </a:schemeClr>
              </a:solidFill>
            </c:spPr>
          </c:dPt>
          <c:dPt>
            <c:idx val="15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Lbls>
            <c:dLbl>
              <c:idx val="11"/>
              <c:layout>
                <c:manualLayout>
                  <c:x val="-5.8333333333333307E-2"/>
                  <c:y val="-3.703703703703699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2"/>
              <c:layout>
                <c:manualLayout>
                  <c:x val="-5.5555555555555552E-2"/>
                  <c:y val="-5.555555555555555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3"/>
              <c:layout>
                <c:manualLayout>
                  <c:x val="-5.8333333333333334E-2"/>
                  <c:y val="-8.796296296296296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4"/>
              <c:layout>
                <c:manualLayout>
                  <c:x val="-3.888888888888889E-2"/>
                  <c:y val="-0.1018518518518518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5"/>
              <c:layout>
                <c:manualLayout>
                  <c:x val="5.5555555555555558E-3"/>
                  <c:y val="4.6296296296296294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'импорт экспорт по странам'!$G$24:$G$39</c:f>
              <c:strCache>
                <c:ptCount val="16"/>
                <c:pt idx="0">
                  <c:v>КИТАЙ</c:v>
                </c:pt>
                <c:pt idx="1">
                  <c:v>ГЕРМАНИЯ</c:v>
                </c:pt>
                <c:pt idx="2">
                  <c:v>ИТАЛИЯ</c:v>
                </c:pt>
                <c:pt idx="3">
                  <c:v>ТАЙВАНЬ (КИТАЙ)</c:v>
                </c:pt>
                <c:pt idx="4">
                  <c:v>ЯПОНИЯ</c:v>
                </c:pt>
                <c:pt idx="5">
                  <c:v>СОЕДИНЕННЫЕ ШТАТЫ</c:v>
                </c:pt>
                <c:pt idx="6">
                  <c:v>ЧЕШСКАЯ РЕСПУБЛИКА</c:v>
                </c:pt>
                <c:pt idx="7">
                  <c:v>КОРЕЯ, РЕСПУБЛИКА</c:v>
                </c:pt>
                <c:pt idx="8">
                  <c:v>АВСТРИЯ</c:v>
                </c:pt>
                <c:pt idx="9">
                  <c:v>ШВЕЙЦАРИЯ</c:v>
                </c:pt>
                <c:pt idx="10">
                  <c:v>ФИНЛЯНДИЯ</c:v>
                </c:pt>
                <c:pt idx="11">
                  <c:v>ТУРЦИЯ</c:v>
                </c:pt>
                <c:pt idx="12">
                  <c:v>ПОЛЬША</c:v>
                </c:pt>
                <c:pt idx="13">
                  <c:v>ФРАНЦИЯ</c:v>
                </c:pt>
                <c:pt idx="14">
                  <c:v>ИСПАНИЯ</c:v>
                </c:pt>
                <c:pt idx="15">
                  <c:v>ПРОЧИЕ</c:v>
                </c:pt>
              </c:strCache>
            </c:strRef>
          </c:cat>
          <c:val>
            <c:numRef>
              <c:f>'импорт экспорт по странам'!$H$24:$H$39</c:f>
              <c:numCache>
                <c:formatCode>0.0</c:formatCode>
                <c:ptCount val="16"/>
                <c:pt idx="0">
                  <c:v>26.782625923843888</c:v>
                </c:pt>
                <c:pt idx="1">
                  <c:v>19.33668454236442</c:v>
                </c:pt>
                <c:pt idx="2">
                  <c:v>9.0217891326619668</c:v>
                </c:pt>
                <c:pt idx="3">
                  <c:v>6.7511881020757611</c:v>
                </c:pt>
                <c:pt idx="4">
                  <c:v>5.4652571151784457</c:v>
                </c:pt>
                <c:pt idx="5">
                  <c:v>3.999093824757634</c:v>
                </c:pt>
                <c:pt idx="6">
                  <c:v>3.9541726730378679</c:v>
                </c:pt>
                <c:pt idx="7">
                  <c:v>3.2730401891982446</c:v>
                </c:pt>
                <c:pt idx="8">
                  <c:v>2.9273584067608089</c:v>
                </c:pt>
                <c:pt idx="9">
                  <c:v>2.9079274086729257</c:v>
                </c:pt>
                <c:pt idx="10">
                  <c:v>1.5163674601445152</c:v>
                </c:pt>
                <c:pt idx="11">
                  <c:v>1.4434790579178136</c:v>
                </c:pt>
                <c:pt idx="12">
                  <c:v>1.371586525068331</c:v>
                </c:pt>
                <c:pt idx="13">
                  <c:v>1.2906923208393719</c:v>
                </c:pt>
                <c:pt idx="14">
                  <c:v>1.2015309282610596</c:v>
                </c:pt>
                <c:pt idx="15">
                  <c:v>8.7572063892169467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2266797041024013"/>
          <c:y val="0.160804424572661"/>
          <c:w val="0.36066535433070868"/>
          <c:h val="0.79010790317876933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0.27079</cdr:x>
      <cdr:y>0.01736</cdr:y>
    </cdr:from>
    <cdr:to>
      <cdr:x>0.45648</cdr:x>
      <cdr:y>0.2737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33501" y="6191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0.13573</cdr:x>
      <cdr:y>0.02388</cdr:y>
    </cdr:from>
    <cdr:to>
      <cdr:x>0.89704</cdr:x>
      <cdr:y>0.17965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28676" y="109539"/>
          <a:ext cx="4648200" cy="7143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0.21306</cdr:x>
      <cdr:y>0.5063</cdr:y>
    </cdr:from>
    <cdr:to>
      <cdr:x>0.39191</cdr:x>
      <cdr:y>0.78224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89328" y="16777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98 млн долл.</a:t>
          </a:r>
          <a:endParaRPr lang="ru-RU" sz="11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0.24716</cdr:x>
      <cdr:y>0.48131</cdr:y>
    </cdr:from>
    <cdr:to>
      <cdr:x>0.42885</cdr:x>
      <cdr:y>0.78295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43891" y="145906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2 млрд долл.</a:t>
          </a:r>
          <a:endParaRPr lang="ru-RU" sz="11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9" y="5"/>
            <a:ext cx="2914015" cy="493710"/>
          </a:xfrm>
          <a:prstGeom prst="rect">
            <a:avLst/>
          </a:prstGeom>
        </p:spPr>
        <p:txBody>
          <a:bodyPr vert="horz" lIns="89984" tIns="44990" rIns="89984" bIns="4499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09085" y="5"/>
            <a:ext cx="2914015" cy="493710"/>
          </a:xfrm>
          <a:prstGeom prst="rect">
            <a:avLst/>
          </a:prstGeom>
        </p:spPr>
        <p:txBody>
          <a:bodyPr vert="horz" lIns="89984" tIns="44990" rIns="89984" bIns="44990" rtlCol="0"/>
          <a:lstStyle>
            <a:lvl1pPr algn="r">
              <a:defRPr sz="1200"/>
            </a:lvl1pPr>
          </a:lstStyle>
          <a:p>
            <a:fld id="{C1A574A2-0AFF-3247-9F0E-DC91708C0F7B}" type="datetime1">
              <a:rPr lang="ru-RU" smtClean="0"/>
              <a:pPr/>
              <a:t>11.07.2017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9" y="9378828"/>
            <a:ext cx="2914015" cy="493710"/>
          </a:xfrm>
          <a:prstGeom prst="rect">
            <a:avLst/>
          </a:prstGeom>
        </p:spPr>
        <p:txBody>
          <a:bodyPr vert="horz" lIns="89984" tIns="44990" rIns="89984" bIns="4499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09085" y="9378828"/>
            <a:ext cx="2914015" cy="493710"/>
          </a:xfrm>
          <a:prstGeom prst="rect">
            <a:avLst/>
          </a:prstGeom>
        </p:spPr>
        <p:txBody>
          <a:bodyPr vert="horz" lIns="89984" tIns="44990" rIns="89984" bIns="44990" rtlCol="0" anchor="b"/>
          <a:lstStyle>
            <a:lvl1pPr algn="r">
              <a:defRPr sz="1200"/>
            </a:lvl1pPr>
          </a:lstStyle>
          <a:p>
            <a:fld id="{301CC0EE-8C11-AF43-85EC-5238C2661C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73078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9" y="5"/>
            <a:ext cx="2914015" cy="493710"/>
          </a:xfrm>
          <a:prstGeom prst="rect">
            <a:avLst/>
          </a:prstGeom>
        </p:spPr>
        <p:txBody>
          <a:bodyPr vert="horz" lIns="89984" tIns="44990" rIns="89984" bIns="4499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9085" y="5"/>
            <a:ext cx="2914015" cy="493710"/>
          </a:xfrm>
          <a:prstGeom prst="rect">
            <a:avLst/>
          </a:prstGeom>
        </p:spPr>
        <p:txBody>
          <a:bodyPr vert="horz" lIns="89984" tIns="44990" rIns="89984" bIns="44990" rtlCol="0"/>
          <a:lstStyle>
            <a:lvl1pPr algn="r">
              <a:defRPr sz="1200"/>
            </a:lvl1pPr>
          </a:lstStyle>
          <a:p>
            <a:fld id="{D395637B-6B52-2842-87D5-2E5C84496455}" type="datetime1">
              <a:rPr lang="ru-RU" smtClean="0"/>
              <a:pPr/>
              <a:t>11.07.2017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6600"/>
            <a:ext cx="4940300" cy="3706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984" tIns="44990" rIns="89984" bIns="4499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2465" y="4690275"/>
            <a:ext cx="5379720" cy="4443412"/>
          </a:xfrm>
          <a:prstGeom prst="rect">
            <a:avLst/>
          </a:prstGeom>
        </p:spPr>
        <p:txBody>
          <a:bodyPr vert="horz" lIns="89984" tIns="44990" rIns="89984" bIns="44990" rtlCol="0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9" y="9378828"/>
            <a:ext cx="2914015" cy="493710"/>
          </a:xfrm>
          <a:prstGeom prst="rect">
            <a:avLst/>
          </a:prstGeom>
        </p:spPr>
        <p:txBody>
          <a:bodyPr vert="horz" lIns="89984" tIns="44990" rIns="89984" bIns="4499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9085" y="9378828"/>
            <a:ext cx="2914015" cy="493710"/>
          </a:xfrm>
          <a:prstGeom prst="rect">
            <a:avLst/>
          </a:prstGeom>
        </p:spPr>
        <p:txBody>
          <a:bodyPr vert="horz" lIns="89984" tIns="44990" rIns="89984" bIns="44990" rtlCol="0" anchor="b"/>
          <a:lstStyle>
            <a:lvl1pPr algn="r">
              <a:defRPr sz="1200"/>
            </a:lvl1pPr>
          </a:lstStyle>
          <a:p>
            <a:fld id="{4494B752-82CB-3842-9E7C-0B29134AE1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4765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214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4B752-82CB-3842-9E7C-0B29134AE160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960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A7D6-DFD1-4510-97B3-639A2AEA84EA}" type="datetime1">
              <a:rPr lang="ru-RU" smtClean="0"/>
              <a:t>11.07.2017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8432800" y="177798"/>
            <a:ext cx="6096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latin typeface="Times"/>
                <a:cs typeface="Times"/>
              </a:rPr>
              <a:pPr/>
              <a:t>‹#›</a:t>
            </a:fld>
            <a:endParaRPr lang="ru-RU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717281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3EF7-E847-48D7-9AF2-5D8AF62A0857}" type="datetime1">
              <a:rPr lang="ru-RU" smtClean="0"/>
              <a:t>11.07.2017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077200" y="660400"/>
            <a:ext cx="609600" cy="381001"/>
          </a:xfrm>
          <a:prstGeom prst="rect">
            <a:avLst/>
          </a:prstGeom>
        </p:spPr>
        <p:txBody>
          <a:bodyPr/>
          <a:lstStyle/>
          <a:p>
            <a:fld id="{1E7D417E-0BF3-C440-BCB6-3BA684BB87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538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924B-9812-4906-97DC-D965E5183A51}" type="datetime1">
              <a:rPr lang="ru-RU" smtClean="0"/>
              <a:t>11.07.2017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077200" y="660400"/>
            <a:ext cx="609600" cy="381001"/>
          </a:xfrm>
          <a:prstGeom prst="rect">
            <a:avLst/>
          </a:prstGeom>
        </p:spPr>
        <p:txBody>
          <a:bodyPr/>
          <a:lstStyle/>
          <a:p>
            <a:fld id="{1E7D417E-0BF3-C440-BCB6-3BA684BB87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374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D9A2F-7CA2-483E-8A1C-35CC4956A300}" type="datetime1">
              <a:rPr lang="ru-RU" smtClean="0"/>
              <a:t>11.07.2017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8432800" y="177798"/>
            <a:ext cx="6096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latin typeface="Times"/>
                <a:cs typeface="Times"/>
              </a:rPr>
              <a:pPr/>
              <a:t>‹#›</a:t>
            </a:fld>
            <a:endParaRPr lang="ru-RU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789940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24B47-CBF4-4CC4-83D1-16AA7A000F77}" type="datetime1">
              <a:rPr lang="ru-RU" smtClean="0"/>
              <a:t>11.07.2017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8432800" y="177798"/>
            <a:ext cx="6096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latin typeface="Times"/>
                <a:cs typeface="Times"/>
              </a:rPr>
              <a:pPr/>
              <a:t>‹#›</a:t>
            </a:fld>
            <a:endParaRPr lang="ru-RU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644101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373A-F89D-404F-9C15-46313C47876D}" type="datetime1">
              <a:rPr lang="ru-RU" smtClean="0"/>
              <a:t>11.07.2017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8432800" y="177798"/>
            <a:ext cx="6096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latin typeface="Times"/>
                <a:cs typeface="Times"/>
              </a:rPr>
              <a:pPr/>
              <a:t>‹#›</a:t>
            </a:fld>
            <a:endParaRPr lang="ru-RU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168186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2E631-A569-4E7E-B878-B10CB16E292E}" type="datetime1">
              <a:rPr lang="ru-RU" smtClean="0"/>
              <a:t>11.07.2017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 userDrawn="1">
            <p:ph type="sldNum" sz="quarter" idx="12"/>
          </p:nvPr>
        </p:nvSpPr>
        <p:spPr>
          <a:xfrm>
            <a:off x="8432800" y="177798"/>
            <a:ext cx="6096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latin typeface="Times"/>
                <a:cs typeface="Times"/>
              </a:rPr>
              <a:pPr/>
              <a:t>‹#›</a:t>
            </a:fld>
            <a:endParaRPr lang="ru-RU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769470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B11B7-AC82-402A-B771-671D1E8E5A7F}" type="datetime1">
              <a:rPr lang="ru-RU" smtClean="0"/>
              <a:t>11.07.2017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8432800" y="177798"/>
            <a:ext cx="6096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latin typeface="Times"/>
                <a:cs typeface="Times"/>
              </a:rPr>
              <a:pPr/>
              <a:t>‹#›</a:t>
            </a:fld>
            <a:endParaRPr lang="ru-RU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984590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C4D48-21D4-4623-9496-6E1C95E61912}" type="datetime1">
              <a:rPr lang="ru-RU" smtClean="0"/>
              <a:t>11.07.2017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8432800" y="177798"/>
            <a:ext cx="6096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latin typeface="Times"/>
                <a:cs typeface="Times"/>
              </a:rPr>
              <a:pPr/>
              <a:t>‹#›</a:t>
            </a:fld>
            <a:endParaRPr lang="ru-RU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506027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8B78-B1D1-4388-BFD7-75F33D59518A}" type="datetime1">
              <a:rPr lang="ru-RU" smtClean="0"/>
              <a:t>11.07.2017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8432800" y="177798"/>
            <a:ext cx="6096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latin typeface="Times"/>
                <a:cs typeface="Times"/>
              </a:rPr>
              <a:pPr/>
              <a:t>‹#›</a:t>
            </a:fld>
            <a:endParaRPr lang="ru-RU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600710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119E-1158-441C-88F4-2DC9D37024B3}" type="datetime1">
              <a:rPr lang="ru-RU" smtClean="0"/>
              <a:t>11.07.2017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34400" y="88898"/>
            <a:ext cx="609600" cy="38100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1E7D417E-0BF3-C440-BCB6-3BA684BB87BE}" type="slidenum">
              <a:rPr lang="ru-RU" smtClean="0">
                <a:latin typeface="Times"/>
                <a:cs typeface="Times"/>
              </a:rPr>
              <a:pPr/>
              <a:t>‹#›</a:t>
            </a:fld>
            <a:endParaRPr lang="ru-RU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006832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 descr="top_new3.pdf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40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4638" y="223838"/>
            <a:ext cx="5932161" cy="234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BA490-ADEE-4495-8297-30C64D37D140}" type="datetime1">
              <a:rPr lang="ru-RU" smtClean="0"/>
              <a:t>11.07.2017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1</a:t>
            </a: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32800" y="177798"/>
            <a:ext cx="6096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032953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solidFill>
                  <a:srgbClr val="BCB08D"/>
                </a:solidFill>
                <a:latin typeface="Times"/>
                <a:cs typeface="Times"/>
              </a:rPr>
              <a:t>|</a:t>
            </a:r>
            <a:r>
              <a:rPr lang="en-US" dirty="0" smtClean="0">
                <a:latin typeface="Times"/>
                <a:cs typeface="Times"/>
              </a:rPr>
              <a:t>  </a:t>
            </a:r>
            <a:fld id="{1E7D417E-0BF3-C440-BCB6-3BA684BB87BE}" type="slidenum">
              <a:rPr lang="ru-RU" smtClean="0">
                <a:latin typeface="Times"/>
                <a:cs typeface="Times"/>
              </a:rPr>
              <a:pPr/>
              <a:t>‹#›</a:t>
            </a:fld>
            <a:endParaRPr lang="ru-RU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425849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1800" kern="1200">
          <a:solidFill>
            <a:srgbClr val="032953"/>
          </a:solidFill>
          <a:latin typeface="Times"/>
          <a:ea typeface="+mj-ea"/>
          <a:cs typeface="Time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Times"/>
          <a:ea typeface="+mn-ea"/>
          <a:cs typeface="Time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Times"/>
          <a:ea typeface="+mn-ea"/>
          <a:cs typeface="Time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Times"/>
          <a:ea typeface="+mn-ea"/>
          <a:cs typeface="Time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Times"/>
          <a:ea typeface="+mn-ea"/>
          <a:cs typeface="Time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Times"/>
          <a:ea typeface="+mn-ea"/>
          <a:cs typeface="Time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 descr="1200_2000_last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514" y="0"/>
            <a:ext cx="9144000" cy="685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0" name="TextBox 9"/>
          <p:cNvSpPr txBox="1"/>
          <p:nvPr/>
        </p:nvSpPr>
        <p:spPr>
          <a:xfrm>
            <a:off x="235006" y="1388159"/>
            <a:ext cx="8640960" cy="1727937"/>
          </a:xfrm>
          <a:prstGeom prst="rect">
            <a:avLst/>
          </a:prstGeom>
          <a:noFill/>
        </p:spPr>
        <p:txBody>
          <a:bodyPr wrap="square" lIns="65306" tIns="32653" rIns="65306" bIns="32653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глобальных центров компетенций в станкостроении на пространстве ЕАЭС</a:t>
            </a:r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13516" y="4999139"/>
            <a:ext cx="37844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Помощник Министра </a:t>
            </a:r>
            <a:b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промышленности и агропромышленному комплексу</a:t>
            </a:r>
          </a:p>
          <a:p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 Мальцев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09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5825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4611" y="182802"/>
            <a:ext cx="6158486" cy="234394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rgbClr val="877849"/>
                </a:solidFill>
                <a:latin typeface="+mn-lt"/>
                <a:cs typeface="Arial" panose="020B0604020202020204" pitchFamily="34" charset="0"/>
              </a:rPr>
              <a:t>Станкостроение ЕАЭС на глобальном рынке</a:t>
            </a:r>
            <a:endParaRPr lang="ru-RU" b="1" dirty="0">
              <a:solidFill>
                <a:srgbClr val="877849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206367" y="895349"/>
            <a:ext cx="4094709" cy="314864"/>
          </a:xfrm>
          <a:prstGeom prst="rect">
            <a:avLst/>
          </a:prstGeom>
          <a:noFill/>
          <a:ln>
            <a:noFill/>
          </a:ln>
          <a:effectLst>
            <a:outerShdw dist="23000"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100"/>
              </a:lnSpc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Структура инвестиций в техперевооружение </a:t>
            </a:r>
            <a:b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по отраслям машиностроения</a:t>
            </a:r>
            <a:endParaRPr lang="ru-RU" sz="1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429831" y="1321970"/>
            <a:ext cx="1016799" cy="314864"/>
          </a:xfrm>
          <a:prstGeom prst="rect">
            <a:avLst/>
          </a:prstGeom>
          <a:noFill/>
          <a:ln>
            <a:noFill/>
          </a:ln>
          <a:effectLst>
            <a:outerShdw dist="23000"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в Мире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189220" y="1321970"/>
            <a:ext cx="1016799" cy="314864"/>
          </a:xfrm>
          <a:prstGeom prst="rect">
            <a:avLst/>
          </a:prstGeom>
          <a:noFill/>
          <a:ln>
            <a:noFill/>
          </a:ln>
          <a:effectLst>
            <a:outerShdw dist="23000"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в ЕАЭС</a:t>
            </a:r>
            <a:endParaRPr lang="ru-RU" sz="1200" b="1" dirty="0">
              <a:solidFill>
                <a:schemeClr val="tx1"/>
              </a:solidFill>
            </a:endParaRPr>
          </a:p>
        </p:txBody>
      </p:sp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4351360"/>
              </p:ext>
            </p:extLst>
          </p:nvPr>
        </p:nvGraphicFramePr>
        <p:xfrm>
          <a:off x="4617721" y="1464396"/>
          <a:ext cx="452628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2" name="Прямоугольник 41"/>
          <p:cNvSpPr/>
          <p:nvPr/>
        </p:nvSpPr>
        <p:spPr>
          <a:xfrm>
            <a:off x="427253" y="4498211"/>
            <a:ext cx="4190468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Рынок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ЕАЭС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занимает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7 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место в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мире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по объемам потребления металлообрабатывающего  оборудования. </a:t>
            </a:r>
          </a:p>
          <a:p>
            <a:pPr>
              <a:lnSpc>
                <a:spcPct val="80000"/>
              </a:lnSpc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Мировой рынок МОО в 2016 году составил </a:t>
            </a:r>
            <a:b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71,2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млрд долл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</a:p>
          <a:p>
            <a:pPr>
              <a:lnSpc>
                <a:spcPct val="80000"/>
              </a:lnSpc>
            </a:pPr>
            <a:endParaRPr lang="ru-RU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промышленно развитых странах обновление станочного парка проводят каждые 7-10 лет,  срок службы станка составляет 40 лет.</a:t>
            </a:r>
            <a:endParaRPr lang="ru-RU" sz="16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22" name="Диаграмма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0614246"/>
              </p:ext>
            </p:extLst>
          </p:nvPr>
        </p:nvGraphicFramePr>
        <p:xfrm>
          <a:off x="0" y="724020"/>
          <a:ext cx="4876553" cy="3373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4" name="Диаграмма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8152295"/>
              </p:ext>
            </p:extLst>
          </p:nvPr>
        </p:nvGraphicFramePr>
        <p:xfrm>
          <a:off x="4617721" y="4210835"/>
          <a:ext cx="4562569" cy="2506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2284003"/>
              </p:ext>
            </p:extLst>
          </p:nvPr>
        </p:nvGraphicFramePr>
        <p:xfrm>
          <a:off x="4492487" y="1052781"/>
          <a:ext cx="3347499" cy="2860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4117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4012" y="107467"/>
            <a:ext cx="5505587" cy="503853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Состояние и перспективы развития </a:t>
            </a:r>
            <a:b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отрасли станкостроения в ЕАЭС</a:t>
            </a:r>
            <a:endParaRPr lang="ru-RU" b="1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80382" y="4380145"/>
            <a:ext cx="43883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</a:rPr>
              <a:t>Существующие мощности старых предприятий уже исчерпаны, новых – еще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</a:rPr>
              <a:t>недозагружены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</a:rPr>
              <a:t>Меняется структура производства станков, наблюдается рост производства станков с ЧПУ и обрабатывающих центров. За последние 5 лет доля станков с ЧПУ в общем производстве станков  увеличилась с 5% до 9,4%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</a:rPr>
              <a:t>Для развития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</a:rPr>
              <a:t>станкоинструментальных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</a:rPr>
              <a:t> производств и необходимой загрузки требуется связанный выход отраслей машиностроения и станкостроения на экспортные рынки. Необходимо обеспечить учет интересов производителей станочной продукции в рамках соглашений о ЗСТ с ЕАЭС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4963399"/>
              </p:ext>
            </p:extLst>
          </p:nvPr>
        </p:nvGraphicFramePr>
        <p:xfrm>
          <a:off x="4482184" y="880533"/>
          <a:ext cx="4765532" cy="3124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4214867"/>
              </p:ext>
            </p:extLst>
          </p:nvPr>
        </p:nvGraphicFramePr>
        <p:xfrm>
          <a:off x="0" y="914400"/>
          <a:ext cx="4309533" cy="3104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4195412"/>
              </p:ext>
            </p:extLst>
          </p:nvPr>
        </p:nvGraphicFramePr>
        <p:xfrm>
          <a:off x="123245" y="403240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3614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Структура внешней торговли в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страновом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разрезе, 2016</a:t>
            </a:r>
            <a:endParaRPr lang="ru-RU" b="1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068537"/>
              </p:ext>
            </p:extLst>
          </p:nvPr>
        </p:nvGraphicFramePr>
        <p:xfrm>
          <a:off x="4031312" y="805304"/>
          <a:ext cx="5112688" cy="3313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7665" y="1376838"/>
            <a:ext cx="360989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В структуре экспорта</a:t>
            </a:r>
          </a:p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1/3 приходится на кузнечно-прессовое оборудование,</a:t>
            </a:r>
            <a:b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6 % на зуборезные, строгальные и отрезные станки, </a:t>
            </a:r>
            <a:b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5% на станки св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е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рлильной группы, </a:t>
            </a:r>
          </a:p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5% на части и комплектующие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9918349"/>
              </p:ext>
            </p:extLst>
          </p:nvPr>
        </p:nvGraphicFramePr>
        <p:xfrm>
          <a:off x="-214645" y="3693610"/>
          <a:ext cx="5032687" cy="3031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267738" y="4391708"/>
            <a:ext cx="387626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Доля импорта в потреблении в странах ЕАЭС по прежнему остается на высоком уровне и составляет 84%</a:t>
            </a:r>
          </a:p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Для того, чтобы закрыть полную линейку импортируемого оборудования необходимо объединение усилий производителей ЕАЭС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601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1" y="223838"/>
            <a:ext cx="6555849" cy="234394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Структура импорта в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станкоинструментальной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отрасли, 2016</a:t>
            </a:r>
            <a:endParaRPr lang="ru-RU" b="1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6754533"/>
              </p:ext>
            </p:extLst>
          </p:nvPr>
        </p:nvGraphicFramePr>
        <p:xfrm>
          <a:off x="457200" y="1152939"/>
          <a:ext cx="8384650" cy="5263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9746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14562">
            <a:off x="8201064" y="5913720"/>
            <a:ext cx="946668" cy="946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0064067"/>
              </p:ext>
            </p:extLst>
          </p:nvPr>
        </p:nvGraphicFramePr>
        <p:xfrm>
          <a:off x="822380" y="853663"/>
          <a:ext cx="7544379" cy="5318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597"/>
                <a:gridCol w="333605"/>
                <a:gridCol w="213988"/>
                <a:gridCol w="337938"/>
                <a:gridCol w="273569"/>
                <a:gridCol w="418399"/>
                <a:gridCol w="345984"/>
                <a:gridCol w="410352"/>
                <a:gridCol w="337938"/>
                <a:gridCol w="555184"/>
                <a:gridCol w="522999"/>
                <a:gridCol w="305753"/>
                <a:gridCol w="442538"/>
                <a:gridCol w="442538"/>
                <a:gridCol w="394261"/>
                <a:gridCol w="337938"/>
                <a:gridCol w="265299"/>
                <a:gridCol w="571499"/>
              </a:tblGrid>
              <a:tr h="361152"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 smtClean="0">
                        <a:solidFill>
                          <a:schemeClr val="bg1"/>
                        </a:solidFill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 smtClean="0">
                        <a:solidFill>
                          <a:schemeClr val="bg1"/>
                        </a:solidFill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 smtClean="0">
                        <a:solidFill>
                          <a:schemeClr val="bg1"/>
                        </a:solidFill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 smtClean="0">
                        <a:solidFill>
                          <a:schemeClr val="bg1"/>
                        </a:solidFill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 smtClean="0">
                        <a:solidFill>
                          <a:schemeClr val="bg1"/>
                        </a:solidFill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 smtClean="0">
                        <a:solidFill>
                          <a:schemeClr val="bg1"/>
                        </a:solidFill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 smtClean="0">
                        <a:solidFill>
                          <a:schemeClr val="bg1"/>
                        </a:solidFill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 smtClean="0">
                        <a:solidFill>
                          <a:schemeClr val="bg1"/>
                        </a:solidFill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 smtClean="0">
                        <a:solidFill>
                          <a:schemeClr val="bg1"/>
                        </a:solidFill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 smtClean="0">
                        <a:solidFill>
                          <a:schemeClr val="bg1"/>
                        </a:solidFill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 smtClean="0">
                        <a:solidFill>
                          <a:schemeClr val="bg1"/>
                        </a:solidFill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dirty="0" smtClean="0">
                        <a:solidFill>
                          <a:schemeClr val="bg1"/>
                        </a:solidFill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Стадии управления</a:t>
                      </a:r>
                      <a:br>
                        <a:rPr lang="ru-RU" sz="1200" b="1" dirty="0" smtClean="0">
                          <a:solidFill>
                            <a:schemeClr val="bg1"/>
                          </a:solidFill>
                          <a:latin typeface="+mn-lt"/>
                          <a:cs typeface="Times New Roman" panose="02020603050405020304" pitchFamily="18" charset="0"/>
                        </a:rPr>
                      </a:b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продуктом</a:t>
                      </a:r>
                    </a:p>
                    <a:p>
                      <a:pPr algn="l">
                        <a:lnSpc>
                          <a:spcPts val="900"/>
                        </a:lnSpc>
                      </a:pPr>
                      <a:endParaRPr lang="ru-RU" sz="1000" b="0" u="none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17"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</a:pPr>
                      <a:endParaRPr lang="ru-RU" sz="1600" b="0" u="none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ru-RU" sz="1600" b="1" u="none" dirty="0" smtClean="0">
                          <a:latin typeface="+mn-lt"/>
                          <a:cs typeface="Times New Roman" panose="02020603050405020304" pitchFamily="18" charset="0"/>
                        </a:rPr>
                        <a:t>Комплектующие</a:t>
                      </a:r>
                      <a:endParaRPr lang="ru-RU" sz="1600" b="1" u="none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36000" marR="3600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</a:pPr>
                      <a:endParaRPr lang="ru-RU" sz="1600" b="1" u="none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</a:pPr>
                      <a:endParaRPr lang="ru-RU" sz="1050" b="0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</a:pPr>
                      <a:endParaRPr lang="ru-RU" sz="1050" b="0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</a:pPr>
                      <a:endParaRPr lang="ru-RU" sz="1050" b="0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</a:pPr>
                      <a:endParaRPr lang="ru-RU" sz="1050" b="0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</a:pPr>
                      <a:endParaRPr lang="ru-RU" sz="1050" b="0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</a:pPr>
                      <a:endParaRPr lang="ru-RU" sz="1050" b="0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</a:pPr>
                      <a:endParaRPr lang="ru-RU" sz="1050" b="0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</a:pPr>
                      <a:endParaRPr lang="ru-RU" sz="1050" b="0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</a:pPr>
                      <a:endParaRPr lang="ru-RU" sz="1050" b="0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</a:pPr>
                      <a:endParaRPr lang="ru-RU" sz="1050" b="0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</a:pPr>
                      <a:endParaRPr lang="ru-RU" sz="1050" b="0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</a:pPr>
                      <a:endParaRPr lang="ru-RU" sz="1050" b="0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</a:pPr>
                      <a:endParaRPr lang="ru-RU" sz="1050" b="0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</a:pPr>
                      <a:endParaRPr lang="ru-RU" sz="1050" b="0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0" u="none" kern="1200" dirty="0" smtClean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735099">
                <a:tc vMerge="1"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</a:pPr>
                      <a:endParaRPr lang="ru-RU" sz="1000" b="0" u="none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u="none" dirty="0" smtClean="0">
                          <a:solidFill>
                            <a:schemeClr val="bg1"/>
                          </a:solidFill>
                        </a:rPr>
                        <a:t>Системы управления</a:t>
                      </a:r>
                      <a:br>
                        <a:rPr lang="ru-RU" sz="1100" u="none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100" b="1" u="none" dirty="0" smtClean="0">
                          <a:solidFill>
                            <a:schemeClr val="bg1"/>
                          </a:solidFill>
                        </a:rPr>
                        <a:t>ЧПУ </a:t>
                      </a:r>
                      <a:r>
                        <a:rPr lang="ru-RU" sz="1100" u="none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ru-RU" dirty="0"/>
                    </a:p>
                  </a:txBody>
                  <a:tcPr marL="36000" marR="36000" vert="vert27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</a:pPr>
                      <a:r>
                        <a:rPr lang="ru-RU" sz="1050" b="1" u="none" dirty="0" smtClean="0">
                          <a:solidFill>
                            <a:schemeClr val="bg1"/>
                          </a:solidFill>
                        </a:rPr>
                        <a:t>ПО</a:t>
                      </a:r>
                      <a:endParaRPr lang="ru-RU" sz="1050" b="1" u="none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u="none" kern="1200" dirty="0" smtClean="0">
                          <a:solidFill>
                            <a:schemeClr val="bg1"/>
                          </a:solidFill>
                          <a:effectLst/>
                        </a:rPr>
                        <a:t>Приводы станков</a:t>
                      </a:r>
                    </a:p>
                    <a:p>
                      <a:pPr algn="l">
                        <a:lnSpc>
                          <a:spcPts val="900"/>
                        </a:lnSpc>
                      </a:pPr>
                      <a:endParaRPr lang="ru-RU" sz="1050" b="0" u="none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u="none" kern="1200" dirty="0" smtClean="0">
                          <a:solidFill>
                            <a:schemeClr val="bg1"/>
                          </a:solidFill>
                          <a:effectLst/>
                        </a:rPr>
                        <a:t>Датчики</a:t>
                      </a:r>
                    </a:p>
                    <a:p>
                      <a:pPr algn="l">
                        <a:lnSpc>
                          <a:spcPts val="900"/>
                        </a:lnSpc>
                      </a:pPr>
                      <a:endParaRPr lang="ru-RU" sz="1050" b="0" u="none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u="none" kern="1200" dirty="0" smtClean="0">
                          <a:solidFill>
                            <a:schemeClr val="bg1"/>
                          </a:solidFill>
                          <a:effectLst/>
                        </a:rPr>
                        <a:t>Лазерные измерительные системы</a:t>
                      </a:r>
                    </a:p>
                    <a:p>
                      <a:pPr algn="l">
                        <a:lnSpc>
                          <a:spcPts val="900"/>
                        </a:lnSpc>
                      </a:pPr>
                      <a:endParaRPr lang="ru-RU" sz="1050" b="0" u="none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u="none" kern="1200" dirty="0" err="1" smtClean="0">
                          <a:solidFill>
                            <a:schemeClr val="bg1"/>
                          </a:solidFill>
                          <a:effectLst/>
                        </a:rPr>
                        <a:t>Гидрооборудование</a:t>
                      </a:r>
                      <a:endParaRPr lang="ru-RU" sz="1050" u="none" kern="12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ts val="900"/>
                        </a:lnSpc>
                      </a:pPr>
                      <a:endParaRPr lang="ru-RU" sz="1050" b="0" u="none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u="none" kern="1200" dirty="0" smtClean="0">
                          <a:solidFill>
                            <a:schemeClr val="bg1"/>
                          </a:solidFill>
                          <a:effectLst/>
                        </a:rPr>
                        <a:t>Пневматическая аппаратура</a:t>
                      </a:r>
                    </a:p>
                    <a:p>
                      <a:pPr algn="l">
                        <a:lnSpc>
                          <a:spcPts val="900"/>
                        </a:lnSpc>
                      </a:pPr>
                      <a:endParaRPr lang="ru-RU" sz="1050" b="0" u="none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u="none" kern="1200" dirty="0" smtClean="0">
                          <a:solidFill>
                            <a:schemeClr val="bg1"/>
                          </a:solidFill>
                          <a:effectLst/>
                        </a:rPr>
                        <a:t>Электрическая аппаратура</a:t>
                      </a:r>
                    </a:p>
                    <a:p>
                      <a:pPr algn="l">
                        <a:lnSpc>
                          <a:spcPts val="900"/>
                        </a:lnSpc>
                      </a:pPr>
                      <a:endParaRPr lang="ru-RU" sz="1050" b="0" u="none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u="none" kern="1200" dirty="0" smtClean="0">
                          <a:solidFill>
                            <a:schemeClr val="bg1"/>
                          </a:solidFill>
                          <a:effectLst/>
                        </a:rPr>
                        <a:t>Направляющие станков, шариковые винтовые передачи</a:t>
                      </a:r>
                    </a:p>
                    <a:p>
                      <a:pPr algn="l">
                        <a:lnSpc>
                          <a:spcPts val="900"/>
                        </a:lnSpc>
                      </a:pPr>
                      <a:endParaRPr lang="ru-RU" sz="1050" b="0" u="none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u="none" kern="1200" dirty="0" smtClean="0">
                          <a:solidFill>
                            <a:schemeClr val="bg1"/>
                          </a:solidFill>
                          <a:effectLst/>
                        </a:rPr>
                        <a:t>Устройства фиксации заготовок и инструмента в процессе обработки</a:t>
                      </a:r>
                    </a:p>
                    <a:p>
                      <a:pPr algn="l">
                        <a:lnSpc>
                          <a:spcPts val="900"/>
                        </a:lnSpc>
                      </a:pPr>
                      <a:endParaRPr lang="ru-RU" sz="1050" b="0" u="none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u="none" kern="1200" dirty="0" smtClean="0">
                          <a:solidFill>
                            <a:schemeClr val="bg1"/>
                          </a:solidFill>
                          <a:effectLst/>
                        </a:rPr>
                        <a:t>Промышленные роботы</a:t>
                      </a:r>
                    </a:p>
                    <a:p>
                      <a:pPr algn="l">
                        <a:lnSpc>
                          <a:spcPts val="900"/>
                        </a:lnSpc>
                      </a:pPr>
                      <a:endParaRPr lang="ru-RU" sz="1050" b="0" u="none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u="none" kern="1200" dirty="0" smtClean="0">
                          <a:solidFill>
                            <a:schemeClr val="bg1"/>
                          </a:solidFill>
                          <a:effectLst/>
                        </a:rPr>
                        <a:t>Револьверные головки и поворотные столы</a:t>
                      </a:r>
                    </a:p>
                    <a:p>
                      <a:pPr algn="l">
                        <a:lnSpc>
                          <a:spcPts val="900"/>
                        </a:lnSpc>
                      </a:pPr>
                      <a:endParaRPr lang="ru-RU" sz="1050" b="0" u="none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u="none" kern="1200" dirty="0" smtClean="0">
                          <a:solidFill>
                            <a:schemeClr val="bg1"/>
                          </a:solidFill>
                          <a:effectLst/>
                        </a:rPr>
                        <a:t>Транспортные системы</a:t>
                      </a:r>
                      <a:br>
                        <a:rPr lang="ru-RU" sz="1050" u="none" kern="1200" dirty="0" smtClean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ru-RU" sz="1050" u="none" kern="1200" dirty="0" smtClean="0">
                          <a:solidFill>
                            <a:schemeClr val="bg1"/>
                          </a:solidFill>
                          <a:effectLst/>
                        </a:rPr>
                        <a:t>(безлюдные технологии)</a:t>
                      </a:r>
                    </a:p>
                    <a:p>
                      <a:pPr algn="l">
                        <a:lnSpc>
                          <a:spcPts val="900"/>
                        </a:lnSpc>
                      </a:pPr>
                      <a:endParaRPr lang="ru-RU" sz="1050" b="0" u="none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u="none" kern="1200" dirty="0" err="1" smtClean="0">
                          <a:solidFill>
                            <a:schemeClr val="bg1"/>
                          </a:solidFill>
                          <a:effectLst/>
                        </a:rPr>
                        <a:t>Контрольно</a:t>
                      </a:r>
                      <a:r>
                        <a:rPr lang="ru-RU" sz="1050" u="none" kern="1200" dirty="0" smtClean="0">
                          <a:solidFill>
                            <a:schemeClr val="bg1"/>
                          </a:solidFill>
                          <a:effectLst/>
                        </a:rPr>
                        <a:t> -измерительная аппаратура</a:t>
                      </a:r>
                    </a:p>
                    <a:p>
                      <a:pPr algn="l">
                        <a:lnSpc>
                          <a:spcPts val="900"/>
                        </a:lnSpc>
                      </a:pPr>
                      <a:endParaRPr lang="ru-RU" sz="1050" b="0" u="none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u="none" kern="1200" dirty="0" smtClean="0">
                          <a:solidFill>
                            <a:schemeClr val="bg1"/>
                          </a:solidFill>
                          <a:effectLst/>
                        </a:rPr>
                        <a:t>Литейные детали</a:t>
                      </a:r>
                    </a:p>
                    <a:p>
                      <a:pPr algn="l">
                        <a:lnSpc>
                          <a:spcPts val="900"/>
                        </a:lnSpc>
                      </a:pPr>
                      <a:endParaRPr lang="ru-RU" sz="1050" b="0" u="none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u="none" kern="1200" dirty="0" smtClean="0">
                          <a:solidFill>
                            <a:schemeClr val="bg1"/>
                          </a:solidFill>
                          <a:effectLst/>
                        </a:rPr>
                        <a:t>Инструмент</a:t>
                      </a:r>
                    </a:p>
                    <a:p>
                      <a:pPr algn="l">
                        <a:lnSpc>
                          <a:spcPts val="900"/>
                        </a:lnSpc>
                      </a:pPr>
                      <a:endParaRPr lang="ru-RU" sz="1050" b="0" u="none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u="none" kern="1200" dirty="0" smtClean="0">
                          <a:solidFill>
                            <a:schemeClr val="bg1"/>
                          </a:solidFill>
                          <a:effectLst/>
                        </a:rPr>
                        <a:t>Устройство</a:t>
                      </a:r>
                      <a:r>
                        <a:rPr lang="ru-RU" sz="1050" u="none" kern="1200" baseline="0" dirty="0" smtClean="0">
                          <a:solidFill>
                            <a:schemeClr val="bg1"/>
                          </a:solidFill>
                          <a:effectLst/>
                        </a:rPr>
                        <a:t> для т</a:t>
                      </a:r>
                      <a:r>
                        <a:rPr lang="ru-RU" sz="1050" u="none" kern="1200" dirty="0" smtClean="0">
                          <a:solidFill>
                            <a:schemeClr val="bg1"/>
                          </a:solidFill>
                          <a:effectLst/>
                        </a:rPr>
                        <a:t>ранспортировки, дробление и брикетирование стружки</a:t>
                      </a:r>
                      <a:endParaRPr lang="ru-RU" sz="1050" b="0" u="none" kern="1200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56226"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/>
                        <a:t>Планирование </a:t>
                      </a:r>
                      <a:br>
                        <a:rPr lang="ru-RU" sz="1000" dirty="0" smtClean="0"/>
                      </a:br>
                      <a:r>
                        <a:rPr lang="ru-RU" sz="1000" dirty="0" smtClean="0"/>
                        <a:t>и разработка концепции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/>
                </a:tc>
                <a:tc gridSpan="17">
                  <a:txBody>
                    <a:bodyPr/>
                    <a:lstStyle/>
                    <a:p>
                      <a:pPr algn="ctr"/>
                      <a:r>
                        <a:rPr lang="ru-RU" sz="1400" b="0" spc="600" dirty="0" smtClean="0"/>
                        <a:t>Евразийский инжиниринговый  центр</a:t>
                      </a:r>
                      <a:endParaRPr lang="ru-RU" sz="1400" b="0" spc="600" dirty="0"/>
                    </a:p>
                  </a:txBody>
                  <a:tcPr marL="36000" marR="36000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spc="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</a:tr>
              <a:tr h="509566"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/>
                        <a:t>Проектирование и разработка продукции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17">
                  <a:txBody>
                    <a:bodyPr/>
                    <a:lstStyle/>
                    <a:p>
                      <a:pPr algn="ctr"/>
                      <a:r>
                        <a:rPr lang="ru-RU" sz="1400" b="0" spc="600" dirty="0" smtClean="0"/>
                        <a:t>Национальные координаторы</a:t>
                      </a:r>
                      <a:endParaRPr lang="ru-RU" sz="1400" b="0" spc="600" dirty="0"/>
                    </a:p>
                  </a:txBody>
                  <a:tcPr marL="36000" marR="36000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spc="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</a:tr>
              <a:tr h="532426"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/>
                        <a:t>Проектирование и разработка процессов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17">
                  <a:txBody>
                    <a:bodyPr/>
                    <a:lstStyle/>
                    <a:p>
                      <a:pPr algn="ctr"/>
                      <a:r>
                        <a:rPr lang="ru-RU" sz="1400" b="0" spc="600" dirty="0" smtClean="0"/>
                        <a:t>Национальные координаторы</a:t>
                      </a:r>
                    </a:p>
                    <a:p>
                      <a:pPr algn="ctr"/>
                      <a:endParaRPr lang="ru-RU" sz="1000" b="0" dirty="0"/>
                    </a:p>
                  </a:txBody>
                  <a:tcPr marL="36000" marR="36000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</a:tr>
              <a:tr h="501946"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/>
                        <a:t>Окончательная подготовка производства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17">
                  <a:txBody>
                    <a:bodyPr/>
                    <a:lstStyle/>
                    <a:p>
                      <a:pPr algn="ctr"/>
                      <a:r>
                        <a:rPr lang="ru-RU" sz="1400" b="0" spc="600" dirty="0" smtClean="0"/>
                        <a:t>Производители</a:t>
                      </a:r>
                      <a:endParaRPr lang="ru-RU" sz="1400" b="0" spc="600" dirty="0"/>
                    </a:p>
                  </a:txBody>
                  <a:tcPr marL="36000" marR="3600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spc="6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b="1" dirty="0"/>
                    </a:p>
                  </a:txBody>
                  <a:tcPr/>
                </a:tc>
              </a:tr>
              <a:tr h="326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/>
                        <a:t>Производство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17">
                  <a:txBody>
                    <a:bodyPr/>
                    <a:lstStyle/>
                    <a:p>
                      <a:pPr algn="ctr"/>
                      <a:r>
                        <a:rPr lang="ru-RU" sz="1400" b="0" spc="600" dirty="0" smtClean="0">
                          <a:solidFill>
                            <a:schemeClr val="tx1"/>
                          </a:solidFill>
                        </a:rPr>
                        <a:t>Производители</a:t>
                      </a:r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7313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Сборка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17">
                  <a:txBody>
                    <a:bodyPr/>
                    <a:lstStyle/>
                    <a:p>
                      <a:pPr algn="ctr"/>
                      <a:r>
                        <a:rPr lang="ru-RU" sz="1400" b="0" spc="600" dirty="0" smtClean="0">
                          <a:solidFill>
                            <a:schemeClr val="tx1"/>
                          </a:solidFill>
                        </a:rPr>
                        <a:t>Производители</a:t>
                      </a:r>
                    </a:p>
                  </a:txBody>
                  <a:tcPr marL="36000" marR="3600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spc="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82088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и калибровка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17">
                  <a:txBody>
                    <a:bodyPr/>
                    <a:lstStyle/>
                    <a:p>
                      <a:pPr algn="ctr"/>
                      <a:endParaRPr lang="ru-RU" sz="1400" b="0" spc="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Возможные центры компетенций</a:t>
            </a:r>
            <a:endParaRPr lang="ru-RU" b="1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5641910" y="2948938"/>
            <a:ext cx="297180" cy="3211833"/>
          </a:xfrm>
          <a:prstGeom prst="downArrow">
            <a:avLst/>
          </a:prstGeom>
          <a:gradFill flip="none" rotWithShape="1">
            <a:gsLst>
              <a:gs pos="55000">
                <a:schemeClr val="accent1">
                  <a:tint val="100000"/>
                  <a:shade val="100000"/>
                  <a:satMod val="130000"/>
                  <a:lumMod val="55000"/>
                  <a:lumOff val="45000"/>
                  <a:alpha val="22000"/>
                </a:schemeClr>
              </a:gs>
              <a:gs pos="97000">
                <a:schemeClr val="accent2"/>
              </a:gs>
            </a:gsLst>
            <a:lin ang="5400000" scaled="1"/>
            <a:tileRect/>
          </a:gradFill>
          <a:ln>
            <a:gradFill flip="none" rotWithShape="1">
              <a:gsLst>
                <a:gs pos="0">
                  <a:schemeClr val="accent2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5165160" y="2948939"/>
            <a:ext cx="297180" cy="3211833"/>
          </a:xfrm>
          <a:prstGeom prst="downArrow">
            <a:avLst/>
          </a:prstGeom>
          <a:gradFill flip="none" rotWithShape="1">
            <a:gsLst>
              <a:gs pos="55000">
                <a:schemeClr val="accent1">
                  <a:tint val="100000"/>
                  <a:shade val="100000"/>
                  <a:satMod val="130000"/>
                  <a:lumMod val="55000"/>
                  <a:lumOff val="45000"/>
                  <a:alpha val="22000"/>
                </a:schemeClr>
              </a:gs>
              <a:gs pos="97000">
                <a:schemeClr val="accent2"/>
              </a:gs>
            </a:gsLst>
            <a:lin ang="5400000" scaled="1"/>
            <a:tileRect/>
          </a:gradFill>
          <a:ln>
            <a:gradFill flip="none" rotWithShape="1">
              <a:gsLst>
                <a:gs pos="0">
                  <a:schemeClr val="accent2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7540328" y="2948939"/>
            <a:ext cx="297180" cy="3211833"/>
          </a:xfrm>
          <a:prstGeom prst="downArrow">
            <a:avLst/>
          </a:prstGeom>
          <a:gradFill flip="none" rotWithShape="1">
            <a:gsLst>
              <a:gs pos="55000">
                <a:schemeClr val="accent1">
                  <a:tint val="100000"/>
                  <a:shade val="100000"/>
                  <a:satMod val="130000"/>
                  <a:lumMod val="55000"/>
                  <a:lumOff val="45000"/>
                  <a:alpha val="22000"/>
                </a:schemeClr>
              </a:gs>
              <a:gs pos="97000">
                <a:schemeClr val="accent2"/>
              </a:gs>
            </a:gsLst>
            <a:lin ang="5400000" scaled="1"/>
            <a:tileRect/>
          </a:gradFill>
          <a:ln>
            <a:gradFill flip="none" rotWithShape="1">
              <a:gsLst>
                <a:gs pos="0">
                  <a:schemeClr val="accent2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5962064" y="2948937"/>
            <a:ext cx="297180" cy="3211833"/>
          </a:xfrm>
          <a:prstGeom prst="downArrow">
            <a:avLst/>
          </a:prstGeom>
          <a:gradFill flip="none" rotWithShape="1">
            <a:gsLst>
              <a:gs pos="55000">
                <a:schemeClr val="accent1">
                  <a:tint val="100000"/>
                  <a:shade val="100000"/>
                  <a:satMod val="130000"/>
                  <a:lumMod val="55000"/>
                  <a:lumOff val="45000"/>
                  <a:alpha val="22000"/>
                </a:schemeClr>
              </a:gs>
              <a:gs pos="97000">
                <a:schemeClr val="accent2"/>
              </a:gs>
            </a:gsLst>
            <a:lin ang="5400000" scaled="1"/>
            <a:tileRect/>
          </a:gradFill>
          <a:ln>
            <a:gradFill flip="none" rotWithShape="1">
              <a:gsLst>
                <a:gs pos="0">
                  <a:schemeClr val="accent2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6451504" y="2951394"/>
            <a:ext cx="297180" cy="3211833"/>
          </a:xfrm>
          <a:prstGeom prst="downArrow">
            <a:avLst/>
          </a:prstGeom>
          <a:gradFill flip="none" rotWithShape="1">
            <a:gsLst>
              <a:gs pos="55000">
                <a:schemeClr val="accent1">
                  <a:tint val="100000"/>
                  <a:shade val="100000"/>
                  <a:satMod val="130000"/>
                  <a:lumMod val="55000"/>
                  <a:lumOff val="45000"/>
                  <a:alpha val="22000"/>
                </a:schemeClr>
              </a:gs>
              <a:gs pos="97000">
                <a:schemeClr val="accent2"/>
              </a:gs>
            </a:gsLst>
            <a:lin ang="5400000" scaled="1"/>
            <a:tileRect/>
          </a:gradFill>
          <a:ln>
            <a:gradFill flip="none" rotWithShape="1">
              <a:gsLst>
                <a:gs pos="0">
                  <a:schemeClr val="accent2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830302" y="2948939"/>
            <a:ext cx="297180" cy="3211833"/>
          </a:xfrm>
          <a:prstGeom prst="downArrow">
            <a:avLst/>
          </a:prstGeom>
          <a:gradFill flip="none" rotWithShape="1">
            <a:gsLst>
              <a:gs pos="55000">
                <a:schemeClr val="accent1">
                  <a:tint val="100000"/>
                  <a:shade val="100000"/>
                  <a:satMod val="130000"/>
                  <a:lumMod val="55000"/>
                  <a:lumOff val="45000"/>
                  <a:alpha val="22000"/>
                </a:schemeClr>
              </a:gs>
              <a:gs pos="97000">
                <a:schemeClr val="accent2"/>
              </a:gs>
            </a:gsLst>
            <a:lin ang="5400000" scaled="1"/>
            <a:tileRect/>
          </a:gradFill>
          <a:ln>
            <a:gradFill flip="none" rotWithShape="1">
              <a:gsLst>
                <a:gs pos="0">
                  <a:schemeClr val="accent2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7224194" y="2956559"/>
            <a:ext cx="297180" cy="3211833"/>
          </a:xfrm>
          <a:prstGeom prst="downArrow">
            <a:avLst/>
          </a:prstGeom>
          <a:gradFill flip="none" rotWithShape="1">
            <a:gsLst>
              <a:gs pos="55000">
                <a:schemeClr val="accent1">
                  <a:tint val="100000"/>
                  <a:shade val="100000"/>
                  <a:satMod val="130000"/>
                  <a:lumMod val="55000"/>
                  <a:lumOff val="45000"/>
                  <a:alpha val="22000"/>
                </a:schemeClr>
              </a:gs>
              <a:gs pos="97000">
                <a:schemeClr val="accent2"/>
              </a:gs>
            </a:gsLst>
            <a:lin ang="5400000" scaled="1"/>
            <a:tileRect/>
          </a:gradFill>
          <a:ln>
            <a:gradFill flip="none" rotWithShape="1">
              <a:gsLst>
                <a:gs pos="0">
                  <a:schemeClr val="accent2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7973744" y="2956559"/>
            <a:ext cx="297180" cy="3211833"/>
          </a:xfrm>
          <a:prstGeom prst="downArrow">
            <a:avLst/>
          </a:prstGeom>
          <a:gradFill flip="none" rotWithShape="1">
            <a:gsLst>
              <a:gs pos="55000">
                <a:schemeClr val="accent1">
                  <a:tint val="100000"/>
                  <a:shade val="100000"/>
                  <a:satMod val="130000"/>
                  <a:lumMod val="55000"/>
                  <a:lumOff val="45000"/>
                  <a:alpha val="22000"/>
                </a:schemeClr>
              </a:gs>
              <a:gs pos="97000">
                <a:schemeClr val="accent2"/>
              </a:gs>
            </a:gsLst>
            <a:lin ang="5400000" scaled="1"/>
            <a:tileRect/>
          </a:gradFill>
          <a:ln>
            <a:gradFill flip="none" rotWithShape="1">
              <a:gsLst>
                <a:gs pos="0">
                  <a:schemeClr val="accent2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2434598" y="2956559"/>
            <a:ext cx="297180" cy="3211833"/>
          </a:xfrm>
          <a:prstGeom prst="downArrow">
            <a:avLst/>
          </a:prstGeom>
          <a:gradFill flip="none" rotWithShape="1">
            <a:gsLst>
              <a:gs pos="55000">
                <a:schemeClr val="accent1">
                  <a:tint val="100000"/>
                  <a:shade val="100000"/>
                  <a:satMod val="130000"/>
                  <a:lumMod val="55000"/>
                  <a:lumOff val="45000"/>
                  <a:alpha val="22000"/>
                </a:schemeClr>
              </a:gs>
              <a:gs pos="97000">
                <a:schemeClr val="accent2"/>
              </a:gs>
            </a:gsLst>
            <a:lin ang="5400000" scaled="1"/>
            <a:tileRect/>
          </a:gradFill>
          <a:ln>
            <a:gradFill flip="none" rotWithShape="1">
              <a:gsLst>
                <a:gs pos="0">
                  <a:schemeClr val="accent2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2754638" y="2956559"/>
            <a:ext cx="297180" cy="3211833"/>
          </a:xfrm>
          <a:prstGeom prst="downArrow">
            <a:avLst/>
          </a:prstGeom>
          <a:gradFill flip="none" rotWithShape="1">
            <a:gsLst>
              <a:gs pos="55000">
                <a:schemeClr val="accent1">
                  <a:tint val="100000"/>
                  <a:shade val="100000"/>
                  <a:satMod val="130000"/>
                  <a:lumMod val="55000"/>
                  <a:lumOff val="45000"/>
                  <a:alpha val="22000"/>
                </a:schemeClr>
              </a:gs>
              <a:gs pos="97000">
                <a:schemeClr val="accent2"/>
              </a:gs>
            </a:gsLst>
            <a:lin ang="5400000" scaled="1"/>
            <a:tileRect/>
          </a:gradFill>
          <a:ln>
            <a:gradFill flip="none" rotWithShape="1">
              <a:gsLst>
                <a:gs pos="0">
                  <a:schemeClr val="accent2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3047668" y="2948939"/>
            <a:ext cx="297180" cy="3211833"/>
          </a:xfrm>
          <a:prstGeom prst="downArrow">
            <a:avLst/>
          </a:prstGeom>
          <a:gradFill flip="none" rotWithShape="1">
            <a:gsLst>
              <a:gs pos="55000">
                <a:schemeClr val="accent1">
                  <a:tint val="100000"/>
                  <a:shade val="100000"/>
                  <a:satMod val="130000"/>
                  <a:lumMod val="55000"/>
                  <a:lumOff val="45000"/>
                  <a:alpha val="22000"/>
                </a:schemeClr>
              </a:gs>
              <a:gs pos="97000">
                <a:schemeClr val="accent2"/>
              </a:gs>
            </a:gsLst>
            <a:lin ang="5400000" scaled="1"/>
            <a:tileRect/>
          </a:gradFill>
          <a:ln>
            <a:gradFill flip="none" rotWithShape="1">
              <a:gsLst>
                <a:gs pos="0">
                  <a:schemeClr val="accent2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3420780" y="2948939"/>
            <a:ext cx="297180" cy="3211833"/>
          </a:xfrm>
          <a:prstGeom prst="downArrow">
            <a:avLst/>
          </a:prstGeom>
          <a:gradFill flip="none" rotWithShape="1">
            <a:gsLst>
              <a:gs pos="55000">
                <a:schemeClr val="accent1">
                  <a:tint val="100000"/>
                  <a:shade val="100000"/>
                  <a:satMod val="130000"/>
                  <a:lumMod val="55000"/>
                  <a:lumOff val="45000"/>
                  <a:alpha val="22000"/>
                </a:schemeClr>
              </a:gs>
              <a:gs pos="97000">
                <a:schemeClr val="accent2"/>
              </a:gs>
            </a:gsLst>
            <a:lin ang="5400000" scaled="1"/>
            <a:tileRect/>
          </a:gradFill>
          <a:ln>
            <a:gradFill flip="none" rotWithShape="1">
              <a:gsLst>
                <a:gs pos="0">
                  <a:schemeClr val="accent2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3813224" y="2948939"/>
            <a:ext cx="297180" cy="3211833"/>
          </a:xfrm>
          <a:prstGeom prst="downArrow">
            <a:avLst/>
          </a:prstGeom>
          <a:gradFill flip="none" rotWithShape="1">
            <a:gsLst>
              <a:gs pos="55000">
                <a:schemeClr val="accent1">
                  <a:tint val="100000"/>
                  <a:shade val="100000"/>
                  <a:satMod val="130000"/>
                  <a:lumMod val="55000"/>
                  <a:lumOff val="45000"/>
                  <a:alpha val="22000"/>
                </a:schemeClr>
              </a:gs>
              <a:gs pos="97000">
                <a:schemeClr val="accent2"/>
              </a:gs>
            </a:gsLst>
            <a:lin ang="5400000" scaled="1"/>
            <a:tileRect/>
          </a:gradFill>
          <a:ln>
            <a:gradFill flip="none" rotWithShape="1">
              <a:gsLst>
                <a:gs pos="0">
                  <a:schemeClr val="accent2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4198436" y="2956559"/>
            <a:ext cx="297180" cy="3211833"/>
          </a:xfrm>
          <a:prstGeom prst="downArrow">
            <a:avLst/>
          </a:prstGeom>
          <a:gradFill flip="none" rotWithShape="1">
            <a:gsLst>
              <a:gs pos="55000">
                <a:schemeClr val="accent1">
                  <a:tint val="100000"/>
                  <a:shade val="100000"/>
                  <a:satMod val="130000"/>
                  <a:lumMod val="55000"/>
                  <a:lumOff val="45000"/>
                  <a:alpha val="22000"/>
                </a:schemeClr>
              </a:gs>
              <a:gs pos="97000">
                <a:schemeClr val="accent2"/>
              </a:gs>
            </a:gsLst>
            <a:lin ang="5400000" scaled="1"/>
            <a:tileRect/>
          </a:gradFill>
          <a:ln>
            <a:gradFill flip="none" rotWithShape="1">
              <a:gsLst>
                <a:gs pos="0">
                  <a:schemeClr val="accent2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4643790" y="2956559"/>
            <a:ext cx="297180" cy="3211833"/>
          </a:xfrm>
          <a:prstGeom prst="downArrow">
            <a:avLst/>
          </a:prstGeom>
          <a:gradFill flip="none" rotWithShape="1">
            <a:gsLst>
              <a:gs pos="55000">
                <a:schemeClr val="accent1">
                  <a:tint val="100000"/>
                  <a:shade val="100000"/>
                  <a:satMod val="130000"/>
                  <a:lumMod val="55000"/>
                  <a:lumOff val="45000"/>
                  <a:alpha val="22000"/>
                </a:schemeClr>
              </a:gs>
              <a:gs pos="97000">
                <a:schemeClr val="accent2"/>
              </a:gs>
            </a:gsLst>
            <a:lin ang="5400000" scaled="1"/>
            <a:tileRect/>
          </a:gradFill>
          <a:ln>
            <a:gradFill flip="none" rotWithShape="1">
              <a:gsLst>
                <a:gs pos="0">
                  <a:schemeClr val="accent2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>
            <a:off x="2140034" y="2964179"/>
            <a:ext cx="297180" cy="3211833"/>
          </a:xfrm>
          <a:prstGeom prst="downArrow">
            <a:avLst/>
          </a:prstGeom>
          <a:gradFill flip="none" rotWithShape="1">
            <a:gsLst>
              <a:gs pos="55000">
                <a:schemeClr val="accent1">
                  <a:tint val="100000"/>
                  <a:shade val="100000"/>
                  <a:satMod val="130000"/>
                  <a:lumMod val="55000"/>
                  <a:lumOff val="45000"/>
                  <a:alpha val="22000"/>
                </a:schemeClr>
              </a:gs>
              <a:gs pos="97000">
                <a:schemeClr val="accent2"/>
              </a:gs>
            </a:gsLst>
            <a:lin ang="5400000" scaled="1"/>
            <a:tileRect/>
          </a:gradFill>
          <a:ln>
            <a:gradFill flip="none" rotWithShape="1">
              <a:gsLst>
                <a:gs pos="0">
                  <a:schemeClr val="accent2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трелка вниз 48"/>
          <p:cNvSpPr/>
          <p:nvPr/>
        </p:nvSpPr>
        <p:spPr>
          <a:xfrm>
            <a:off x="8286737" y="884143"/>
            <a:ext cx="803924" cy="4904517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Формирование компетенции в производстве  компонента – финансирование полного цикла создания компонента</a:t>
            </a:r>
          </a:p>
        </p:txBody>
      </p:sp>
      <p:sp>
        <p:nvSpPr>
          <p:cNvPr id="26" name="Пятиугольник 25"/>
          <p:cNvSpPr/>
          <p:nvPr/>
        </p:nvSpPr>
        <p:spPr>
          <a:xfrm rot="5400000">
            <a:off x="-613685" y="1552151"/>
            <a:ext cx="1969296" cy="670934"/>
          </a:xfrm>
          <a:prstGeom prst="homePlate">
            <a:avLst>
              <a:gd name="adj" fmla="val 11592"/>
            </a:avLst>
          </a:prstGeom>
          <a:solidFill>
            <a:sysClr val="window" lastClr="FFFFFF"/>
          </a:solidFill>
          <a:ln w="12700" cap="flat" cmpd="sng" algn="ctr">
            <a:solidFill>
              <a:schemeClr val="accent6">
                <a:lumMod val="50000"/>
              </a:schemeClr>
            </a:solidFill>
            <a:prstDash val="solid"/>
          </a:ln>
          <a:effectLst/>
        </p:spPr>
        <p:txBody>
          <a:bodyPr vert="vert270" rtlCol="0" anchor="ctr"/>
          <a:lstStyle/>
          <a:p>
            <a:pPr algn="ctr" defTabSz="914400"/>
            <a:endParaRPr lang="ru-RU" sz="1400" b="1" kern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5495" y="2964179"/>
            <a:ext cx="683419" cy="1634125"/>
          </a:xfrm>
          <a:prstGeom prst="roundRect">
            <a:avLst>
              <a:gd name="adj" fmla="val 9350"/>
            </a:avLst>
          </a:prstGeom>
          <a:solidFill>
            <a:sysClr val="window" lastClr="FFFFFF"/>
          </a:solidFill>
          <a:ln w="12700" cap="flat" cmpd="sng" algn="ctr">
            <a:solidFill>
              <a:schemeClr val="accent6">
                <a:lumMod val="50000"/>
              </a:schemeClr>
            </a:solidFill>
            <a:prstDash val="solid"/>
          </a:ln>
          <a:effectLst/>
        </p:spPr>
        <p:txBody>
          <a:bodyPr vert="vert27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itchFamily="34" charset="0"/>
              </a:rPr>
              <a:t>3%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0481" y="4628785"/>
            <a:ext cx="683419" cy="817395"/>
          </a:xfrm>
          <a:prstGeom prst="roundRect">
            <a:avLst>
              <a:gd name="adj" fmla="val 9350"/>
            </a:avLst>
          </a:prstGeom>
          <a:solidFill>
            <a:sysClr val="window" lastClr="FFFFFF"/>
          </a:solidFill>
          <a:ln w="12700" cap="flat" cmpd="sng" algn="ctr">
            <a:solidFill>
              <a:schemeClr val="accent6">
                <a:lumMod val="50000"/>
              </a:schemeClr>
            </a:solidFill>
            <a:prstDash val="solid"/>
          </a:ln>
          <a:effectLst/>
        </p:spPr>
        <p:txBody>
          <a:bodyPr vert="vert27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itchFamily="34" charset="0"/>
              </a:rPr>
              <a:t>50%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700" b="1" kern="0" dirty="0" smtClean="0">
                <a:solidFill>
                  <a:prstClr val="black"/>
                </a:solidFill>
                <a:cs typeface="Arial" pitchFamily="34" charset="0"/>
              </a:rPr>
              <a:t>ЧПУ и ПО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40%</a:t>
            </a:r>
          </a:p>
          <a:p>
            <a:pPr marL="0" marR="0" lvl="0" indent="0" algn="ctr" defTabSz="91440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700" b="1" kern="0" dirty="0" smtClean="0">
                <a:solidFill>
                  <a:prstClr val="black"/>
                </a:solidFill>
                <a:cs typeface="Arial" pitchFamily="34" charset="0"/>
              </a:rPr>
              <a:t>Прочие комплектующие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60%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8101" y="5494020"/>
            <a:ext cx="683419" cy="287020"/>
          </a:xfrm>
          <a:prstGeom prst="roundRect">
            <a:avLst>
              <a:gd name="adj" fmla="val 9350"/>
            </a:avLst>
          </a:prstGeom>
          <a:solidFill>
            <a:sysClr val="window" lastClr="FFFFFF"/>
          </a:solidFill>
          <a:ln w="12700" cap="flat" cmpd="sng" algn="ctr">
            <a:solidFill>
              <a:schemeClr val="accent6">
                <a:lumMod val="50000"/>
              </a:schemeClr>
            </a:solidFill>
            <a:prstDash val="solid"/>
          </a:ln>
          <a:effectLst/>
        </p:spPr>
        <p:txBody>
          <a:bodyPr vert="vert27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6177" y="5818598"/>
            <a:ext cx="683419" cy="342174"/>
          </a:xfrm>
          <a:prstGeom prst="roundRect">
            <a:avLst>
              <a:gd name="adj" fmla="val 9350"/>
            </a:avLst>
          </a:prstGeom>
          <a:solidFill>
            <a:sysClr val="window" lastClr="FFFFFF"/>
          </a:solidFill>
          <a:ln w="12700" cap="flat" cmpd="sng" algn="ctr">
            <a:solidFill>
              <a:schemeClr val="accent6">
                <a:lumMod val="50000"/>
              </a:schemeClr>
            </a:solidFill>
            <a:prstDash val="solid"/>
          </a:ln>
          <a:effectLst/>
        </p:spPr>
        <p:txBody>
          <a:bodyPr vert="vert27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itchFamily="34" charset="0"/>
              </a:rPr>
              <a:t>40%</a:t>
            </a:r>
          </a:p>
        </p:txBody>
      </p:sp>
      <p:sp>
        <p:nvSpPr>
          <p:cNvPr id="31" name="TextBox 30"/>
          <p:cNvSpPr txBox="1"/>
          <p:nvPr/>
        </p:nvSpPr>
        <p:spPr>
          <a:xfrm rot="16200000">
            <a:off x="160985" y="5480794"/>
            <a:ext cx="407484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7%</a:t>
            </a:r>
            <a:endParaRPr lang="ru-RU" sz="1400" b="1" dirty="0"/>
          </a:p>
        </p:txBody>
      </p:sp>
      <p:sp>
        <p:nvSpPr>
          <p:cNvPr id="32" name="Прямоугольник 31"/>
          <p:cNvSpPr/>
          <p:nvPr/>
        </p:nvSpPr>
        <p:spPr>
          <a:xfrm rot="16200000">
            <a:off x="-695089" y="1542801"/>
            <a:ext cx="21196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kern="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Доля этапа в себестоимости </a:t>
            </a:r>
            <a:endParaRPr lang="ru-RU" sz="1000" b="1" kern="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r>
              <a:rPr lang="ru-RU" sz="10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станка </a:t>
            </a:r>
          </a:p>
          <a:p>
            <a:pPr algn="ctr"/>
            <a:r>
              <a:rPr lang="ru-RU" sz="10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(</a:t>
            </a:r>
            <a:r>
              <a:rPr lang="ru-RU" sz="1000" kern="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от общей стоимости </a:t>
            </a:r>
            <a:endParaRPr lang="ru-RU" sz="1000" kern="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r>
              <a:rPr lang="ru-RU" sz="10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продукции</a:t>
            </a:r>
            <a:r>
              <a:rPr lang="ru-RU" sz="1000" kern="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работ/услуг)</a:t>
            </a:r>
            <a:endParaRPr lang="ru-RU" sz="1000" dirty="0"/>
          </a:p>
        </p:txBody>
      </p:sp>
      <p:sp>
        <p:nvSpPr>
          <p:cNvPr id="34" name="Стрелка вправо 33"/>
          <p:cNvSpPr/>
          <p:nvPr/>
        </p:nvSpPr>
        <p:spPr>
          <a:xfrm>
            <a:off x="731520" y="6176013"/>
            <a:ext cx="7368862" cy="658586"/>
          </a:xfrm>
          <a:prstGeom prst="rightArrow">
            <a:avLst>
              <a:gd name="adj1" fmla="val 76283"/>
              <a:gd name="adj2" fmla="val 5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ru-RU" sz="800" b="1" dirty="0" smtClean="0">
                <a:solidFill>
                  <a:schemeClr val="tx2">
                    <a:lumMod val="50000"/>
                  </a:schemeClr>
                </a:solidFill>
              </a:rPr>
              <a:t>Формирование специализации государств-членов с учетом национальных приоритетов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ru-RU" sz="800" b="1" dirty="0" smtClean="0">
                <a:solidFill>
                  <a:schemeClr val="tx2">
                    <a:lumMod val="50000"/>
                  </a:schemeClr>
                </a:solidFill>
              </a:rPr>
              <a:t>Единые стандарты проектирования – обеспечение совместимости компонентов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ru-RU" sz="800" b="1" dirty="0" smtClean="0">
                <a:solidFill>
                  <a:schemeClr val="tx2">
                    <a:lumMod val="50000"/>
                  </a:schemeClr>
                </a:solidFill>
              </a:rPr>
              <a:t>Единые стандарты менеджмента качества </a:t>
            </a:r>
            <a:endParaRPr lang="ru-RU" sz="11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822383" y="6250213"/>
            <a:ext cx="1560171" cy="5544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1400" b="1" dirty="0">
                <a:solidFill>
                  <a:schemeClr val="tx2">
                    <a:lumMod val="50000"/>
                  </a:schemeClr>
                </a:solidFill>
              </a:rPr>
              <a:t>Формирование </a:t>
            </a:r>
            <a:endParaRPr lang="ru-RU" sz="1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lnSpc>
                <a:spcPct val="70000"/>
              </a:lnSpc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кооперационной </a:t>
            </a:r>
          </a:p>
          <a:p>
            <a:pPr algn="ctr">
              <a:lnSpc>
                <a:spcPct val="70000"/>
              </a:lnSpc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цепочки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</a:rPr>
              <a:t>:</a:t>
            </a: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flipV="1">
            <a:off x="2600201" y="6337151"/>
            <a:ext cx="0" cy="34123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8075147" y="6073870"/>
            <a:ext cx="119282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err="1" smtClean="0">
                <a:solidFill>
                  <a:srgbClr val="7E0E19"/>
                </a:solidFill>
              </a:rPr>
              <a:t>Коопера</a:t>
            </a:r>
            <a:r>
              <a:rPr lang="ru-RU" sz="1000" b="1" dirty="0" smtClean="0">
                <a:solidFill>
                  <a:srgbClr val="7E0E19"/>
                </a:solidFill>
              </a:rPr>
              <a:t>-</a:t>
            </a:r>
          </a:p>
          <a:p>
            <a:pPr algn="ctr"/>
            <a:r>
              <a:rPr lang="ru-RU" sz="1000" b="1" dirty="0" err="1" smtClean="0">
                <a:solidFill>
                  <a:srgbClr val="7E0E19"/>
                </a:solidFill>
              </a:rPr>
              <a:t>ционная</a:t>
            </a:r>
            <a:r>
              <a:rPr lang="ru-RU" sz="1000" b="1" dirty="0" smtClean="0">
                <a:solidFill>
                  <a:srgbClr val="7E0E19"/>
                </a:solidFill>
              </a:rPr>
              <a:t> </a:t>
            </a:r>
            <a:r>
              <a:rPr lang="ru-RU" sz="1000" b="1" dirty="0">
                <a:solidFill>
                  <a:srgbClr val="7E0E19"/>
                </a:solidFill>
              </a:rPr>
              <a:t>продукция</a:t>
            </a:r>
          </a:p>
        </p:txBody>
      </p:sp>
      <p:sp>
        <p:nvSpPr>
          <p:cNvPr id="45" name="Стрелка вниз 44"/>
          <p:cNvSpPr/>
          <p:nvPr/>
        </p:nvSpPr>
        <p:spPr>
          <a:xfrm>
            <a:off x="1865698" y="2956559"/>
            <a:ext cx="297180" cy="3211833"/>
          </a:xfrm>
          <a:prstGeom prst="downArrow">
            <a:avLst/>
          </a:prstGeom>
          <a:gradFill flip="none" rotWithShape="1">
            <a:gsLst>
              <a:gs pos="55000">
                <a:schemeClr val="accent1">
                  <a:tint val="100000"/>
                  <a:shade val="100000"/>
                  <a:satMod val="130000"/>
                  <a:lumMod val="55000"/>
                  <a:lumOff val="45000"/>
                  <a:alpha val="22000"/>
                </a:schemeClr>
              </a:gs>
              <a:gs pos="97000">
                <a:schemeClr val="accent2"/>
              </a:gs>
            </a:gsLst>
            <a:lin ang="5400000" scaled="1"/>
            <a:tileRect/>
          </a:gradFill>
          <a:ln>
            <a:gradFill flip="none" rotWithShape="1">
              <a:gsLst>
                <a:gs pos="0">
                  <a:schemeClr val="accent2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95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1507" y="0"/>
            <a:ext cx="7464669" cy="746449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Производство различных видов</a:t>
            </a:r>
            <a:b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</a:b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станочного 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оборудования в 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ЕАЭС</a:t>
            </a:r>
            <a:endParaRPr lang="ru-RU" sz="2000" b="1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494970"/>
              </p:ext>
            </p:extLst>
          </p:nvPr>
        </p:nvGraphicFramePr>
        <p:xfrm>
          <a:off x="60510" y="909734"/>
          <a:ext cx="9030738" cy="5398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3282"/>
                <a:gridCol w="1769154"/>
                <a:gridCol w="1905704"/>
                <a:gridCol w="1866299"/>
                <a:gridCol w="1866299"/>
              </a:tblGrid>
              <a:tr h="62425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Продукция станкостроительной отрасли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marL="91451" marR="91451" marT="45726" marB="45726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Республика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 Армения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marL="91451" marR="91451" marT="45726" marB="45726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Республика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 Беларусь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marL="91451" marR="91451" marT="45726" marB="45726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Республика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 Казахстан</a:t>
                      </a:r>
                      <a:endParaRPr lang="ru-RU" sz="14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51" marR="91451" marT="45726" marB="45726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Российская Федерация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marL="91451" marR="91451" marT="45726" marB="45726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592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Линейные приводы</a:t>
                      </a:r>
                    </a:p>
                  </a:txBody>
                  <a:tcPr marL="91451" marR="91451" marT="45726" marB="45726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 Нет производства</a:t>
                      </a:r>
                    </a:p>
                  </a:txBody>
                  <a:tcPr marL="91451" marR="91451" marT="45726" marB="45726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Есть производство</a:t>
                      </a:r>
                    </a:p>
                  </a:txBody>
                  <a:tcPr marL="91451" marR="91451" marT="45726" marB="45726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 Нет производства</a:t>
                      </a:r>
                    </a:p>
                  </a:txBody>
                  <a:tcPr marL="91451" marR="91451" marT="45726" marB="45726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 Нет производства*</a:t>
                      </a:r>
                    </a:p>
                  </a:txBody>
                  <a:tcPr marL="91451" marR="91451" marT="45726" marB="45726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5445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Станки шлифовальной группы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1" marR="91451" marT="45726" marB="45726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Есть производство</a:t>
                      </a:r>
                    </a:p>
                  </a:txBody>
                  <a:tcPr marL="91451" marR="91451" marT="45726" marB="45726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Есть производство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26" marB="45726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 Нет производства</a:t>
                      </a: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26" marB="45726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 Нет производства*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26" marB="45726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504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Заточные станки</a:t>
                      </a:r>
                    </a:p>
                  </a:txBody>
                  <a:tcPr marL="91451" marR="91451" marT="45726" marB="45726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 Нет производства</a:t>
                      </a:r>
                    </a:p>
                  </a:txBody>
                  <a:tcPr marL="91451" marR="91451" marT="45726" marB="45726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Есть производство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26" marB="45726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 Нет производства</a:t>
                      </a:r>
                    </a:p>
                  </a:txBody>
                  <a:tcPr marL="91451" marR="91451" marT="45726" marB="45726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 Нет производства*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26" marB="45726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4306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Станки токарной группы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1" marR="91451" marT="45726" marB="45726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 Нет производства</a:t>
                      </a:r>
                    </a:p>
                  </a:txBody>
                  <a:tcPr marL="91451" marR="91451" marT="45726" marB="45726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Есть производство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26" marB="45726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 Нет производства</a:t>
                      </a:r>
                    </a:p>
                  </a:txBody>
                  <a:tcPr marL="91451" marR="91451" marT="45726" marB="45726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Есть производство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26" marB="45726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4192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Станки фрезерной группы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1" marR="91451" marT="45726" marB="45726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Есть производство</a:t>
                      </a:r>
                    </a:p>
                  </a:txBody>
                  <a:tcPr marL="91451" marR="91451" marT="45726" marB="45726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Есть производство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26" marB="45726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 Нет производства</a:t>
                      </a: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26" marB="45726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Есть производство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26" marB="45726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275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Обрабатывающие центры</a:t>
                      </a:r>
                    </a:p>
                  </a:txBody>
                  <a:tcPr marL="91451" marR="91451" marT="45726" marB="45726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 Нет производства</a:t>
                      </a:r>
                    </a:p>
                  </a:txBody>
                  <a:tcPr marL="91451" marR="91451" marT="45726" marB="45726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Есть производство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26" marB="45726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 Нет производства</a:t>
                      </a:r>
                    </a:p>
                  </a:txBody>
                  <a:tcPr marL="91451" marR="91451" marT="45726" marB="45726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Есть производство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26" marB="45726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92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Кузнечно-прессовое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 оборудование</a:t>
                      </a:r>
                      <a:endParaRPr lang="ru-RU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51" marR="91451" marT="45726" marB="45726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Есть производство</a:t>
                      </a:r>
                    </a:p>
                  </a:txBody>
                  <a:tcPr marL="91451" marR="91451" marT="45726" marB="45726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Есть производство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26" marB="45726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 Нет производства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26" marB="45726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Есть производство</a:t>
                      </a:r>
                    </a:p>
                  </a:txBody>
                  <a:tcPr marL="91451" marR="91451" marT="45726" marB="45726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243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Прочее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 оборудование</a:t>
                      </a:r>
                      <a:endParaRPr lang="ru-RU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51" marR="91451" marT="45726" marB="45726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Есть производство</a:t>
                      </a:r>
                    </a:p>
                  </a:txBody>
                  <a:tcPr marL="91451" marR="91451" marT="45726" marB="45726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Есть производство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26" marB="45726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Есть производство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26" marB="45726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Есть производство</a:t>
                      </a:r>
                    </a:p>
                  </a:txBody>
                  <a:tcPr marL="91451" marR="91451" marT="45726" marB="45726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23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421926"/>
              </p:ext>
            </p:extLst>
          </p:nvPr>
        </p:nvGraphicFramePr>
        <p:xfrm>
          <a:off x="108120" y="886183"/>
          <a:ext cx="7623370" cy="53052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1553"/>
                <a:gridCol w="1090246"/>
                <a:gridCol w="1389185"/>
                <a:gridCol w="1151792"/>
                <a:gridCol w="2110594"/>
              </a:tblGrid>
              <a:tr h="2627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Компоненты станка</a:t>
                      </a:r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Армения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4867" marR="4867" marT="4867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Беларусь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4867" marR="4867" marT="4867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Казахстан 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4867" marR="4867" marT="4867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Россия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4867" marR="4867" marT="4867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549130">
                <a:tc>
                  <a:txBody>
                    <a:bodyPr/>
                    <a:lstStyle/>
                    <a:p>
                      <a:pPr marL="0" indent="0" algn="l" fontAlgn="ctr">
                        <a:buClr>
                          <a:srgbClr val="000000"/>
                        </a:buClr>
                        <a:buSzPts val="1600"/>
                        <a:buFontTx/>
                        <a:buNone/>
                      </a:pPr>
                      <a:r>
                        <a:rPr lang="ru-RU" sz="1400" b="1" u="none" strike="noStrike" dirty="0">
                          <a:effectLst/>
                        </a:rPr>
                        <a:t>Система управления (ЧПУ)  (от 30 до 40 % стоимости)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НЕ ПРОИЗВОДИТСЯ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МПОВТ</a:t>
                      </a:r>
                    </a:p>
                    <a:p>
                      <a:pPr algn="ctr" fontAlgn="b"/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Интеграл</a:t>
                      </a:r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НЕ ПРОИЗВОДИТСЯ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ОАО </a:t>
                      </a:r>
                      <a:r>
                        <a:rPr lang="ru-RU" sz="1000" u="none" strike="noStrike" dirty="0" smtClean="0">
                          <a:effectLst/>
                        </a:rPr>
                        <a:t>«ВЫЧИСЛИТЕЛЬНАЯ МЕХАНИКА» (Т-платформы), </a:t>
                      </a:r>
                      <a:r>
                        <a:rPr lang="ru-RU" sz="1000" u="none" strike="noStrike" dirty="0">
                          <a:effectLst/>
                        </a:rPr>
                        <a:t>ООО </a:t>
                      </a:r>
                      <a:r>
                        <a:rPr lang="ru-RU" sz="1000" u="none" strike="noStrike" dirty="0" smtClean="0">
                          <a:effectLst/>
                        </a:rPr>
                        <a:t>«БАЛТ-СИСТЕМ»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</a:tr>
              <a:tr h="281867">
                <a:tc>
                  <a:txBody>
                    <a:bodyPr/>
                    <a:lstStyle/>
                    <a:p>
                      <a:pPr marL="0" indent="0" algn="l" fontAlgn="ctr">
                        <a:buClr>
                          <a:srgbClr val="000000"/>
                        </a:buClr>
                        <a:buSzPts val="1600"/>
                        <a:buFontTx/>
                        <a:buNone/>
                      </a:pPr>
                      <a:r>
                        <a:rPr lang="ru-RU" sz="1400" b="1" u="none" strike="noStrike" dirty="0">
                          <a:effectLst/>
                        </a:rPr>
                        <a:t>Привод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ООО "</a:t>
                      </a:r>
                      <a:r>
                        <a:rPr lang="ru-RU" sz="1000" u="none" strike="noStrike" dirty="0" err="1">
                          <a:effectLst/>
                        </a:rPr>
                        <a:t>Рухсервомотор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НЕ ПРОИЗВОДИТСЯ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r>
                        <a:rPr lang="ru-RU" sz="1000" u="none" strike="noStrike" dirty="0" smtClean="0">
                          <a:effectLst/>
                        </a:rPr>
                        <a:t>Группа</a:t>
                      </a:r>
                      <a:r>
                        <a:rPr lang="ru-RU" sz="1000" u="none" strike="noStrike" baseline="0" dirty="0" smtClean="0">
                          <a:effectLst/>
                        </a:rPr>
                        <a:t> «Приводная техника»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</a:tr>
              <a:tr h="606915">
                <a:tc>
                  <a:txBody>
                    <a:bodyPr/>
                    <a:lstStyle/>
                    <a:p>
                      <a:pPr marL="0" indent="0" algn="l" fontAlgn="ctr">
                        <a:buClr>
                          <a:srgbClr val="000000"/>
                        </a:buClr>
                        <a:buSzPts val="1600"/>
                        <a:buFontTx/>
                        <a:buNone/>
                      </a:pPr>
                      <a:r>
                        <a:rPr lang="ru-RU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Программное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обеспечение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ЗАО "МШАК"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БЕЛОРГСТАНКИНПРОМ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«Smart Com»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r>
                        <a:rPr lang="ru-RU" sz="1000" u="none" strike="noStrike" dirty="0" err="1">
                          <a:effectLst/>
                        </a:rPr>
                        <a:t>Балт</a:t>
                      </a:r>
                      <a:r>
                        <a:rPr lang="ru-RU" sz="1000" u="none" strike="noStrike" dirty="0">
                          <a:effectLst/>
                        </a:rPr>
                        <a:t>-Систем", "МОДМАШ -СОФТ", МГТУ "</a:t>
                      </a:r>
                      <a:r>
                        <a:rPr lang="ru-RU" sz="1000" u="none" strike="noStrike" dirty="0" err="1">
                          <a:effectLst/>
                        </a:rPr>
                        <a:t>Станкин</a:t>
                      </a:r>
                      <a:r>
                        <a:rPr lang="ru-RU" sz="1000" u="none" strike="noStrike" dirty="0">
                          <a:effectLst/>
                        </a:rPr>
                        <a:t>", "</a:t>
                      </a:r>
                      <a:r>
                        <a:rPr lang="ru-RU" sz="1000" u="none" strike="noStrike" dirty="0" err="1">
                          <a:effectLst/>
                        </a:rPr>
                        <a:t>Савма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</a:tr>
              <a:tr h="606915">
                <a:tc>
                  <a:txBody>
                    <a:bodyPr/>
                    <a:lstStyle/>
                    <a:p>
                      <a:pPr marL="0" indent="0" algn="l" fontAlgn="ctr">
                        <a:buClr>
                          <a:srgbClr val="000000"/>
                        </a:buClr>
                        <a:buSzPts val="1600"/>
                        <a:buFontTx/>
                        <a:buNone/>
                      </a:pPr>
                      <a:r>
                        <a:rPr lang="ru-RU" sz="1400" b="1" u="none" strike="noStrike" dirty="0">
                          <a:effectLst/>
                        </a:rPr>
                        <a:t>Контрольно-измерительное оборудование,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НЕ ПРОИЗВОДИТСЯ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ООО </a:t>
                      </a:r>
                      <a:r>
                        <a:rPr lang="ru-RU" sz="1000" u="none" strike="noStrike" dirty="0" smtClean="0">
                          <a:effectLst/>
                        </a:rPr>
                        <a:t>«ЛАПИК» (</a:t>
                      </a:r>
                      <a:r>
                        <a:rPr lang="ru-RU" sz="1000" u="none" strike="noStrike" dirty="0">
                          <a:effectLst/>
                        </a:rPr>
                        <a:t>САРАТОВ)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</a:tr>
              <a:tr h="434820">
                <a:tc>
                  <a:txBody>
                    <a:bodyPr/>
                    <a:lstStyle/>
                    <a:p>
                      <a:pPr marL="0" indent="0" algn="l" fontAlgn="ctr">
                        <a:buClr>
                          <a:srgbClr val="000000"/>
                        </a:buClr>
                        <a:buSzPts val="1600"/>
                        <a:buFontTx/>
                        <a:buNone/>
                      </a:pPr>
                      <a:r>
                        <a:rPr lang="ru-RU" sz="1400" b="1" u="none" strike="noStrike" dirty="0">
                          <a:effectLst/>
                        </a:rPr>
                        <a:t>Технологии калибровки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ОРШАНСКИЙ ИНСТРУМЕНТАЛЬНЫЙ ЗАВОД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НЕ ПРОИЗВОДИТСЯ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</a:tr>
              <a:tr h="578233">
                <a:tc>
                  <a:txBody>
                    <a:bodyPr/>
                    <a:lstStyle/>
                    <a:p>
                      <a:pPr marL="0" indent="0" algn="l" fontAlgn="ctr">
                        <a:buClr>
                          <a:srgbClr val="000000"/>
                        </a:buClr>
                        <a:buSzPts val="1600"/>
                        <a:buFontTx/>
                        <a:buNone/>
                      </a:pPr>
                      <a:r>
                        <a:rPr lang="ru-RU" sz="1400" b="1" u="none" strike="noStrike" dirty="0">
                          <a:effectLst/>
                        </a:rPr>
                        <a:t>Инструмент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ОРШАНСКИЙ ИНСТРУМЕНТАЛЬНЫЙ ЗАВОД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ТОО "ИНСТРУМЕНТАЛЬНЫЙ ЗАВОД"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ВНИИИНСТРУМЕНТ, ВНИИАЛМАЗ, САТУРН -ИНСТРУМЕНТАЛЬНЫЙ ЗАВОД, "НОВЫЕ ИНСТРУМЕНТАЛЬНЫЕ РЕШЕНИЯ"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</a:tr>
              <a:tr h="205358">
                <a:tc>
                  <a:txBody>
                    <a:bodyPr/>
                    <a:lstStyle/>
                    <a:p>
                      <a:pPr marL="0" indent="0" algn="l" fontAlgn="ctr">
                        <a:buClr>
                          <a:srgbClr val="000000"/>
                        </a:buClr>
                        <a:buSzPts val="1600"/>
                        <a:buFontTx/>
                        <a:buNone/>
                      </a:pPr>
                      <a:r>
                        <a:rPr lang="ru-RU" sz="1400" b="1" u="none" strike="noStrike" dirty="0" err="1">
                          <a:effectLst/>
                        </a:rPr>
                        <a:t>Гидрооборудование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НЕ ПРОИЗВОДИТСЯ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ОАО "ГСКТБ ГА"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НЕ ПРОИЗВОДИТСЯ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ООО "ВМЗ"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</a:tr>
              <a:tr h="291406">
                <a:tc>
                  <a:txBody>
                    <a:bodyPr/>
                    <a:lstStyle/>
                    <a:p>
                      <a:pPr marL="0" indent="0" algn="l" fontAlgn="ctr">
                        <a:buClr>
                          <a:srgbClr val="000000"/>
                        </a:buClr>
                        <a:buSzPts val="1600"/>
                        <a:buFontTx/>
                        <a:buNone/>
                      </a:pPr>
                      <a:r>
                        <a:rPr lang="ru-RU" sz="1400" b="1" u="none" strike="noStrike" dirty="0">
                          <a:effectLst/>
                        </a:rPr>
                        <a:t>Двигатель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НЕ ПРОИЗВОДИТСЯ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НЕ ПРОИЗВОДИТСЯ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ВНИТИ ЭМ, ООО НПП «ЭЛМАШ», ТПО "</a:t>
                      </a:r>
                      <a:r>
                        <a:rPr lang="ru-RU" sz="1000" u="none" strike="noStrike" dirty="0" err="1">
                          <a:effectLst/>
                        </a:rPr>
                        <a:t>Электромаш</a:t>
                      </a:r>
                      <a:r>
                        <a:rPr lang="ru-RU" sz="1000" u="none" strike="noStrike" dirty="0">
                          <a:effectLst/>
                        </a:rPr>
                        <a:t> комплект"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</a:tr>
              <a:tr h="606915">
                <a:tc>
                  <a:txBody>
                    <a:bodyPr/>
                    <a:lstStyle/>
                    <a:p>
                      <a:pPr marL="0" indent="0" algn="l" fontAlgn="ctr">
                        <a:buClr>
                          <a:srgbClr val="000000"/>
                        </a:buClr>
                        <a:buSzPts val="1600"/>
                        <a:buFontTx/>
                        <a:buNone/>
                      </a:pPr>
                      <a:r>
                        <a:rPr lang="ru-RU" sz="1400" b="1" u="none" strike="noStrike" dirty="0">
                          <a:effectLst/>
                        </a:rPr>
                        <a:t>Устройство фиксации заготовок и инструмента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НЕ ПРОИЗВОДИТСЯ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ОАО"БАРАНОВИЧСКИЙ ЗАВОД СТАНКОПРИНАДЛЕЖНОСТЕЙ", ОАО "</a:t>
                      </a:r>
                      <a:r>
                        <a:rPr lang="ru-RU" sz="1000" u="none" strike="noStrike" dirty="0" err="1">
                          <a:effectLst/>
                        </a:rPr>
                        <a:t>Белтапаз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НЕ ПРОИЗВОДИТСЯ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</a:tr>
              <a:tr h="591920">
                <a:tc>
                  <a:txBody>
                    <a:bodyPr/>
                    <a:lstStyle/>
                    <a:p>
                      <a:pPr marL="0" indent="0" algn="l" fontAlgn="ctr">
                        <a:buClr>
                          <a:srgbClr val="000000"/>
                        </a:buClr>
                        <a:buSzPts val="1600"/>
                        <a:buFontTx/>
                        <a:buNone/>
                      </a:pPr>
                      <a:r>
                        <a:rPr lang="ru-RU" sz="1400" b="1" u="none" strike="noStrike" dirty="0">
                          <a:effectLst/>
                        </a:rPr>
                        <a:t>Станина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НЕ ПРОИЗВОДИТСЯ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ОАО "ГЛЗ ЦЕНТРОЛИТ"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НЕ ПРОИЗВОДИТСЯ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ООО «Литейно-механический завод» (Новосибирск), Новосибирский литейный завод, ООО Литейный завод "</a:t>
                      </a:r>
                      <a:r>
                        <a:rPr lang="ru-RU" sz="1000" u="none" strike="noStrike" dirty="0" err="1">
                          <a:effectLst/>
                        </a:rPr>
                        <a:t>ПетрозаводскМаш</a:t>
                      </a:r>
                      <a:r>
                        <a:rPr lang="ru-RU" sz="1000" u="none" strike="noStrike" dirty="0">
                          <a:effectLst/>
                        </a:rPr>
                        <a:t>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67" marR="4867" marT="4867" marB="0" anchor="ctr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618337" y="217640"/>
            <a:ext cx="548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Специализация в станкостроении в ЕАЭС</a:t>
            </a:r>
            <a:endParaRPr lang="ru-RU" sz="2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52123" y="2069738"/>
            <a:ext cx="12473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</a:rPr>
              <a:t>Критические </a:t>
            </a:r>
          </a:p>
          <a:p>
            <a:pPr algn="ctr"/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</a:rPr>
              <a:t>технологии </a:t>
            </a:r>
          </a:p>
          <a:p>
            <a:pPr algn="ctr"/>
            <a:r>
              <a:rPr lang="ru-RU" sz="1200" b="1" dirty="0">
                <a:solidFill>
                  <a:schemeClr val="accent6">
                    <a:lumMod val="50000"/>
                  </a:schemeClr>
                </a:solidFill>
              </a:rPr>
              <a:t>п</a:t>
            </a:r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</a:rPr>
              <a:t>роизводства – </a:t>
            </a:r>
          </a:p>
          <a:p>
            <a:pPr algn="ctr"/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</a:rPr>
              <a:t>более 50% </a:t>
            </a:r>
            <a:br>
              <a:rPr lang="ru-RU" sz="12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</a:rPr>
              <a:t>стоимости станка</a:t>
            </a:r>
            <a:endParaRPr lang="ru-RU" sz="1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равая фигурная скобка 2"/>
          <p:cNvSpPr/>
          <p:nvPr/>
        </p:nvSpPr>
        <p:spPr>
          <a:xfrm>
            <a:off x="7735886" y="1241029"/>
            <a:ext cx="216237" cy="2594371"/>
          </a:xfrm>
          <a:prstGeom prst="rightBrace">
            <a:avLst>
              <a:gd name="adj1" fmla="val 94473"/>
              <a:gd name="adj2" fmla="val 49599"/>
            </a:avLst>
          </a:prstGeom>
          <a:ln w="38100"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63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Стрелка вправо 99"/>
          <p:cNvSpPr/>
          <p:nvPr/>
        </p:nvSpPr>
        <p:spPr>
          <a:xfrm>
            <a:off x="6190774" y="1677651"/>
            <a:ext cx="2824554" cy="771429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Евразийские </a:t>
            </a: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инновационные промышленные кластеры</a:t>
            </a:r>
          </a:p>
        </p:txBody>
      </p:sp>
      <p:sp>
        <p:nvSpPr>
          <p:cNvPr id="101" name="Стрелка вправо 100"/>
          <p:cNvSpPr/>
          <p:nvPr/>
        </p:nvSpPr>
        <p:spPr>
          <a:xfrm>
            <a:off x="3141627" y="3663833"/>
            <a:ext cx="2832129" cy="771429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>
              <a:lnSpc>
                <a:spcPct val="80000"/>
              </a:lnSpc>
            </a:pP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Межгосударственные </a:t>
            </a: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и проекты в инновационной сфере</a:t>
            </a:r>
          </a:p>
        </p:txBody>
      </p:sp>
      <p:sp>
        <p:nvSpPr>
          <p:cNvPr id="107" name="Стрелка вправо 106"/>
          <p:cNvSpPr/>
          <p:nvPr/>
        </p:nvSpPr>
        <p:spPr>
          <a:xfrm>
            <a:off x="40483" y="1677651"/>
            <a:ext cx="2897396" cy="771429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r>
              <a:rPr lang="ru-RU" sz="13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Евразийская </a:t>
            </a:r>
            <a:r>
              <a:rPr lang="ru-RU" sz="1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сеть трансфера технологий </a:t>
            </a:r>
          </a:p>
        </p:txBody>
      </p:sp>
      <p:sp>
        <p:nvSpPr>
          <p:cNvPr id="108" name="Стрелка вправо 107"/>
          <p:cNvSpPr/>
          <p:nvPr/>
        </p:nvSpPr>
        <p:spPr>
          <a:xfrm>
            <a:off x="50893" y="3663833"/>
            <a:ext cx="2886554" cy="771429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r>
              <a:rPr lang="ru-RU" sz="13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Евразийская </a:t>
            </a:r>
            <a:r>
              <a:rPr lang="ru-RU" sz="1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сеть промышленной кооперации и </a:t>
            </a:r>
            <a:r>
              <a:rPr lang="ru-RU" sz="13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субконтрактации</a:t>
            </a:r>
            <a:endParaRPr lang="ru-RU" sz="1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2621053" y="29108"/>
            <a:ext cx="6522946" cy="707876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29" tIns="45715" rIns="91429" bIns="45715" rtlCol="0" anchor="ctr" anchorCtr="0">
            <a:noAutofit/>
          </a:bodyPr>
          <a:lstStyle/>
          <a:p>
            <a:pPr>
              <a:spcBef>
                <a:spcPct val="0"/>
              </a:spcBef>
            </a:pPr>
            <a:r>
              <a:rPr lang="ru-RU" sz="2000" b="1" dirty="0">
                <a:solidFill>
                  <a:schemeClr val="bg2">
                    <a:lumMod val="50000"/>
                  </a:schemeClr>
                </a:solidFill>
              </a:rPr>
              <a:t>Инструменты сотрудничества в научно-технической и инновационной сферах</a:t>
            </a:r>
          </a:p>
        </p:txBody>
      </p:sp>
      <p:sp>
        <p:nvSpPr>
          <p:cNvPr id="68" name="Стрелка вправо 67"/>
          <p:cNvSpPr/>
          <p:nvPr/>
        </p:nvSpPr>
        <p:spPr>
          <a:xfrm>
            <a:off x="6201184" y="3663029"/>
            <a:ext cx="2824554" cy="771429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>
              <a:lnSpc>
                <a:spcPct val="80000"/>
              </a:lnSpc>
            </a:pP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Сотрудничество </a:t>
            </a: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специальных экономических зон, индустриальных и технологических парков, бизнес-инкубаторов</a:t>
            </a:r>
          </a:p>
        </p:txBody>
      </p:sp>
      <p:sp>
        <p:nvSpPr>
          <p:cNvPr id="77" name="Стрелка вправо 76"/>
          <p:cNvSpPr/>
          <p:nvPr/>
        </p:nvSpPr>
        <p:spPr>
          <a:xfrm>
            <a:off x="3123413" y="1677652"/>
            <a:ext cx="2832129" cy="771429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>
              <a:lnSpc>
                <a:spcPct val="80000"/>
              </a:lnSpc>
            </a:pP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</a:t>
            </a: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международными организациями</a:t>
            </a:r>
          </a:p>
        </p:txBody>
      </p:sp>
      <p:sp>
        <p:nvSpPr>
          <p:cNvPr id="83" name="Стрелка вправо 82"/>
          <p:cNvSpPr/>
          <p:nvPr/>
        </p:nvSpPr>
        <p:spPr>
          <a:xfrm>
            <a:off x="40483" y="2514265"/>
            <a:ext cx="2886554" cy="514286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сетевая структура для поиска разработчиков технологий и заинтересованных в них предприятий</a:t>
            </a:r>
          </a:p>
        </p:txBody>
      </p:sp>
      <p:sp>
        <p:nvSpPr>
          <p:cNvPr id="84" name="Стрелка вправо 83"/>
          <p:cNvSpPr/>
          <p:nvPr/>
        </p:nvSpPr>
        <p:spPr>
          <a:xfrm>
            <a:off x="40483" y="3083939"/>
            <a:ext cx="2886554" cy="514286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сетевая структура для поиска партнеров для выполнения совместных НИОКР </a:t>
            </a:r>
          </a:p>
        </p:txBody>
      </p:sp>
      <p:sp>
        <p:nvSpPr>
          <p:cNvPr id="90" name="Стрелка вправо 89"/>
          <p:cNvSpPr/>
          <p:nvPr/>
        </p:nvSpPr>
        <p:spPr>
          <a:xfrm>
            <a:off x="52794" y="4506839"/>
            <a:ext cx="2872774" cy="514286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информационная система поиска и организации заказов в промышленности</a:t>
            </a:r>
          </a:p>
        </p:txBody>
      </p:sp>
      <p:sp>
        <p:nvSpPr>
          <p:cNvPr id="91" name="Стрелка вправо 90"/>
          <p:cNvSpPr/>
          <p:nvPr/>
        </p:nvSpPr>
        <p:spPr>
          <a:xfrm>
            <a:off x="52794" y="5063958"/>
            <a:ext cx="2874244" cy="514286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бирж </a:t>
            </a:r>
            <a:r>
              <a:rPr lang="ru-RU" sz="1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субконтрактации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Стрелка вправо 98"/>
          <p:cNvSpPr/>
          <p:nvPr/>
        </p:nvSpPr>
        <p:spPr>
          <a:xfrm>
            <a:off x="3131218" y="4506840"/>
            <a:ext cx="2832129" cy="514285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r>
              <a:rPr lang="ru-RU" sz="1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Софинансирование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проектов и программ, научно-технического и инновационного характера </a:t>
            </a:r>
          </a:p>
        </p:txBody>
      </p:sp>
      <p:sp>
        <p:nvSpPr>
          <p:cNvPr id="111" name="Стрелка вправо 110"/>
          <p:cNvSpPr/>
          <p:nvPr/>
        </p:nvSpPr>
        <p:spPr>
          <a:xfrm>
            <a:off x="3126015" y="5063958"/>
            <a:ext cx="2832129" cy="514286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Координация финансовых усилий инновационной сфере в </a:t>
            </a:r>
            <a:r>
              <a:rPr lang="ru-RU" sz="1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через венчурное инвестирование</a:t>
            </a:r>
          </a:p>
        </p:txBody>
      </p:sp>
      <p:sp>
        <p:nvSpPr>
          <p:cNvPr id="113" name="Стрелка вправо 112"/>
          <p:cNvSpPr/>
          <p:nvPr/>
        </p:nvSpPr>
        <p:spPr>
          <a:xfrm>
            <a:off x="3126013" y="2519082"/>
            <a:ext cx="2826926" cy="514286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программах и проектах ЮНИДО</a:t>
            </a:r>
          </a:p>
        </p:txBody>
      </p:sp>
      <p:sp>
        <p:nvSpPr>
          <p:cNvPr id="114" name="Стрелка вправо 113"/>
          <p:cNvSpPr/>
          <p:nvPr/>
        </p:nvSpPr>
        <p:spPr>
          <a:xfrm>
            <a:off x="3126013" y="3083939"/>
            <a:ext cx="2826926" cy="514286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Тиражирование опыта и стандартов ЮНИДО в промышленные комплексы государств-членов ЕАЭС</a:t>
            </a:r>
          </a:p>
        </p:txBody>
      </p:sp>
      <p:sp>
        <p:nvSpPr>
          <p:cNvPr id="116" name="Стрелка вправо 115"/>
          <p:cNvSpPr/>
          <p:nvPr/>
        </p:nvSpPr>
        <p:spPr>
          <a:xfrm>
            <a:off x="6190775" y="2519082"/>
            <a:ext cx="2824554" cy="514286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консорциумов между предприятиями-производителями промышленной продукции</a:t>
            </a:r>
          </a:p>
        </p:txBody>
      </p:sp>
      <p:sp>
        <p:nvSpPr>
          <p:cNvPr id="117" name="Стрелка вправо 116"/>
          <p:cNvSpPr/>
          <p:nvPr/>
        </p:nvSpPr>
        <p:spPr>
          <a:xfrm>
            <a:off x="6190776" y="3054951"/>
            <a:ext cx="2825079" cy="514286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Выработка комплекса  мер по поддержке предприятий через различные инструменты </a:t>
            </a:r>
          </a:p>
        </p:txBody>
      </p:sp>
      <p:sp>
        <p:nvSpPr>
          <p:cNvPr id="119" name="Стрелка вправо 118"/>
          <p:cNvSpPr/>
          <p:nvPr/>
        </p:nvSpPr>
        <p:spPr>
          <a:xfrm>
            <a:off x="6190774" y="4486526"/>
            <a:ext cx="2825080" cy="514286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стандартов объектов  промышленной инфраструктуры в соответствии с мировыми практиками</a:t>
            </a:r>
          </a:p>
        </p:txBody>
      </p:sp>
      <p:sp>
        <p:nvSpPr>
          <p:cNvPr id="121" name="Стрелка вправо 120"/>
          <p:cNvSpPr/>
          <p:nvPr/>
        </p:nvSpPr>
        <p:spPr>
          <a:xfrm>
            <a:off x="6190775" y="5065284"/>
            <a:ext cx="2824554" cy="514286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между объектами инновационной и промышленной инфраструктуры государств-членов</a:t>
            </a:r>
          </a:p>
        </p:txBody>
      </p:sp>
      <p:sp>
        <p:nvSpPr>
          <p:cNvPr id="122" name="Стрелка вправо 121"/>
          <p:cNvSpPr/>
          <p:nvPr/>
        </p:nvSpPr>
        <p:spPr>
          <a:xfrm>
            <a:off x="52794" y="898955"/>
            <a:ext cx="3008043" cy="683685"/>
          </a:xfrm>
          <a:prstGeom prst="rightArrow">
            <a:avLst>
              <a:gd name="adj1" fmla="val 100000"/>
              <a:gd name="adj2" fmla="val 25904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r>
              <a:rPr lang="en-US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</a:t>
            </a:r>
            <a:r>
              <a:rPr lang="ru-RU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 ИННОВАЦИОННОЙ ПРОДУКЦИИ</a:t>
            </a:r>
          </a:p>
        </p:txBody>
      </p:sp>
      <p:sp>
        <p:nvSpPr>
          <p:cNvPr id="123" name="Нашивка 122"/>
          <p:cNvSpPr/>
          <p:nvPr/>
        </p:nvSpPr>
        <p:spPr>
          <a:xfrm>
            <a:off x="3069840" y="892411"/>
            <a:ext cx="3120934" cy="707789"/>
          </a:xfrm>
          <a:prstGeom prst="chevron">
            <a:avLst>
              <a:gd name="adj" fmla="val 26331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r>
              <a:rPr lang="en-US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ru-RU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ВНЕДРЕНИЕ ИННОВАЦИОННОЙ ПРОДУКЦИИ</a:t>
            </a:r>
          </a:p>
        </p:txBody>
      </p:sp>
      <p:sp>
        <p:nvSpPr>
          <p:cNvPr id="124" name="Нашивка 123"/>
          <p:cNvSpPr/>
          <p:nvPr/>
        </p:nvSpPr>
        <p:spPr>
          <a:xfrm>
            <a:off x="6165328" y="886958"/>
            <a:ext cx="2953226" cy="709556"/>
          </a:xfrm>
          <a:prstGeom prst="chevron">
            <a:avLst>
              <a:gd name="adj" fmla="val 26331"/>
            </a:avLst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r>
              <a:rPr lang="en-US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</a:t>
            </a:r>
            <a:r>
              <a:rPr lang="ru-RU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ПРОИЗВОДСТВО ИННОВАЦИОННОЙ ПРОДУКЦИИ</a:t>
            </a:r>
          </a:p>
        </p:txBody>
      </p:sp>
      <p:sp>
        <p:nvSpPr>
          <p:cNvPr id="32" name="Стрелка вправо 31"/>
          <p:cNvSpPr/>
          <p:nvPr/>
        </p:nvSpPr>
        <p:spPr>
          <a:xfrm>
            <a:off x="39014" y="5691235"/>
            <a:ext cx="2886554" cy="771429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r>
              <a:rPr lang="ru-RU" sz="13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Евразийские технологические платформы</a:t>
            </a:r>
            <a:endParaRPr lang="ru-RU" sz="1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Стрелка вправо 32"/>
          <p:cNvSpPr/>
          <p:nvPr/>
        </p:nvSpPr>
        <p:spPr>
          <a:xfrm>
            <a:off x="3123411" y="5691235"/>
            <a:ext cx="2832129" cy="771429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>
              <a:lnSpc>
                <a:spcPct val="80000"/>
              </a:lnSpc>
            </a:pP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Евразийский инжиниринговый центр</a:t>
            </a:r>
            <a:endParaRPr lang="ru-RU" sz="13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3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aterial" ma:contentTypeID="0x01010017CD804B89C54F6F91697F093341DD6100C6D32594D95B7C45B90E056046E007F0" ma:contentTypeVersion="0" ma:contentTypeDescription="" ma:contentTypeScope="" ma:versionID="c114281fd41f869b11ef9ec75ce8082f">
  <xsd:schema xmlns:xsd="http://www.w3.org/2001/XMLSchema" xmlns:xs="http://www.w3.org/2001/XMLSchema" xmlns:p="http://schemas.microsoft.com/office/2006/metadata/properties" xmlns:ns2="54366DAF-D2D1-4F31-96CF-8E46C9B51F44" targetNamespace="http://schemas.microsoft.com/office/2006/metadata/properties" ma:root="true" ma:fieldsID="78e8b6feb29225284ce1e724671e7e0b" ns2:_="">
    <xsd:import namespace="54366DAF-D2D1-4F31-96CF-8E46C9B51F44"/>
    <xsd:element name="properties">
      <xsd:complexType>
        <xsd:sequence>
          <xsd:element name="documentManagement">
            <xsd:complexType>
              <xsd:all>
                <xsd:element ref="ns2:OutgoingNumber" minOccurs="0"/>
                <xsd:element ref="ns2:IncomingNumber" minOccurs="0"/>
                <xsd:element ref="ns2:DateOfReceip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366DAF-D2D1-4F31-96CF-8E46C9B51F44" elementFormDefault="qualified">
    <xsd:import namespace="http://schemas.microsoft.com/office/2006/documentManagement/types"/>
    <xsd:import namespace="http://schemas.microsoft.com/office/infopath/2007/PartnerControls"/>
    <xsd:element name="OutgoingNumber" ma:index="8" nillable="true" ma:displayName="Исходящий номер" ma:internalName="OutgoingNumber">
      <xsd:simpleType>
        <xsd:restriction base="dms:Text">
          <xsd:maxLength value="255"/>
        </xsd:restriction>
      </xsd:simpleType>
    </xsd:element>
    <xsd:element name="IncomingNumber" ma:index="9" nillable="true" ma:displayName="Входящий № в ЕЭК" ma:internalName="IncomingNumber">
      <xsd:simpleType>
        <xsd:restriction base="dms:Text">
          <xsd:maxLength value="255"/>
        </xsd:restriction>
      </xsd:simpleType>
    </xsd:element>
    <xsd:element name="DateOfReceipt" ma:index="10" nillable="true" ma:displayName="Дата поступления документа" ma:format="DateOnly" ma:internalName="DateOfReceipt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utgoingNumber xmlns="54366DAF-D2D1-4F31-96CF-8E46C9B51F44" xsi:nil="true"/>
    <DateOfReceipt xmlns="54366DAF-D2D1-4F31-96CF-8E46C9B51F44" xsi:nil="true"/>
    <IncomingNumber xmlns="54366DAF-D2D1-4F31-96CF-8E46C9B51F44" xsi:nil="true"/>
  </documentManagement>
</p:properties>
</file>

<file path=customXml/itemProps1.xml><?xml version="1.0" encoding="utf-8"?>
<ds:datastoreItem xmlns:ds="http://schemas.openxmlformats.org/officeDocument/2006/customXml" ds:itemID="{2594FA95-0EAF-4213-8B01-2824C41962EE}"/>
</file>

<file path=customXml/itemProps2.xml><?xml version="1.0" encoding="utf-8"?>
<ds:datastoreItem xmlns:ds="http://schemas.openxmlformats.org/officeDocument/2006/customXml" ds:itemID="{EA9CA7BB-DABE-42F5-99C5-B9C0D02C532D}"/>
</file>

<file path=customXml/itemProps3.xml><?xml version="1.0" encoding="utf-8"?>
<ds:datastoreItem xmlns:ds="http://schemas.openxmlformats.org/officeDocument/2006/customXml" ds:itemID="{FE613CD4-FDB1-4428-A1FB-6E2FDAF0707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44897</TotalTime>
  <Words>967</Words>
  <Application>Microsoft Office PowerPoint</Application>
  <PresentationFormat>Экран (4:3)</PresentationFormat>
  <Paragraphs>280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Станкостроение ЕАЭС на глобальном рынке</vt:lpstr>
      <vt:lpstr>Состояние и перспективы развития  отрасли станкостроения в ЕАЭС</vt:lpstr>
      <vt:lpstr>Структура внешней торговли в страновом разрезе, 2016</vt:lpstr>
      <vt:lpstr>Структура импорта в станкоинструментальной отрасли, 2016</vt:lpstr>
      <vt:lpstr>Возможные центры компетенций</vt:lpstr>
      <vt:lpstr>Производство различных видов станочного оборудования в ЕАЭС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MASHINE TOOLS</dc:title>
  <dc:creator>Test Tester</dc:creator>
  <cp:lastModifiedBy>Алферов Павел Владимирович</cp:lastModifiedBy>
  <cp:revision>1063</cp:revision>
  <cp:lastPrinted>2017-07-07T11:14:53Z</cp:lastPrinted>
  <dcterms:created xsi:type="dcterms:W3CDTF">2012-07-25T22:38:51Z</dcterms:created>
  <dcterms:modified xsi:type="dcterms:W3CDTF">2017-07-11T04:34:55Z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0x01010017CD804B89C54F6F91697F093341DD6100C6D32594D95B7C45B90E056046E007F0</vt:lpwstr>
  </property>
</Properties>
</file>