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8" r:id="rId2"/>
    <p:sldId id="256" r:id="rId3"/>
    <p:sldId id="297" r:id="rId4"/>
    <p:sldId id="287" r:id="rId5"/>
    <p:sldId id="293" r:id="rId6"/>
    <p:sldId id="294" r:id="rId7"/>
    <p:sldId id="295" r:id="rId8"/>
    <p:sldId id="296" r:id="rId9"/>
    <p:sldId id="291" r:id="rId10"/>
    <p:sldId id="299" r:id="rId11"/>
  </p:sldIdLst>
  <p:sldSz cx="9144000" cy="6858000" type="screen4x3"/>
  <p:notesSz cx="6815138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9EDF4"/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5" autoAdjust="0"/>
    <p:restoredTop sz="94660"/>
  </p:normalViewPr>
  <p:slideViewPr>
    <p:cSldViewPr>
      <p:cViewPr varScale="1">
        <p:scale>
          <a:sx n="111" d="100"/>
          <a:sy n="111" d="100"/>
        </p:scale>
        <p:origin x="-17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D2371C-0F31-47C2-803E-569DF45805E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848378-9403-4C4F-85E5-C4A8F998BC2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Параметр 1 (например, выполнение показателей СЭР региона)</a:t>
          </a:r>
          <a:endParaRPr lang="ru-RU" sz="1600" b="1" dirty="0">
            <a:solidFill>
              <a:schemeClr val="tx2">
                <a:lumMod val="7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BBE58BBF-11B3-461F-A1F9-7A5F9B88C546}" type="parTrans" cxnId="{6B3B5F46-04F2-4309-A657-91FAEDAFA268}">
      <dgm:prSet/>
      <dgm:spPr/>
      <dgm:t>
        <a:bodyPr/>
        <a:lstStyle/>
        <a:p>
          <a:endParaRPr lang="ru-RU" sz="160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17976C67-5DCA-4509-93F1-882940A2E869}" type="sibTrans" cxnId="{6B3B5F46-04F2-4309-A657-91FAEDAFA268}">
      <dgm:prSet/>
      <dgm:spPr/>
      <dgm:t>
        <a:bodyPr/>
        <a:lstStyle/>
        <a:p>
          <a:endParaRPr lang="ru-RU" sz="160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E962E68D-0EA6-49C1-8B04-D4276151C803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 1 (например, обеспеченность населения услугами)</a:t>
          </a:r>
          <a:endParaRPr lang="ru-RU" sz="16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4D90F021-AEE4-44BD-9C9D-F629F56C5C6C}" type="parTrans" cxnId="{584022EE-FB95-4C71-9CFE-D3F4BB71E096}">
      <dgm:prSet/>
      <dgm:spPr/>
      <dgm:t>
        <a:bodyPr/>
        <a:lstStyle/>
        <a:p>
          <a:endParaRPr lang="ru-RU" sz="160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DBE6A155-83EA-4F99-9A6E-0F28830714B7}" type="sibTrans" cxnId="{584022EE-FB95-4C71-9CFE-D3F4BB71E096}">
      <dgm:prSet/>
      <dgm:spPr/>
      <dgm:t>
        <a:bodyPr/>
        <a:lstStyle/>
        <a:p>
          <a:endParaRPr lang="ru-RU" sz="160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8634068A-940C-A849-A7D8-3342F8463BB6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17375E"/>
              </a:solidFill>
              <a:latin typeface="Arial"/>
              <a:ea typeface="Tahoma" panose="020B0604030504040204" pitchFamily="34" charset="0"/>
              <a:cs typeface="Arial"/>
            </a:rPr>
            <a:t>Параметр 2</a:t>
          </a:r>
          <a:endParaRPr lang="ru-RU" sz="1600" b="1" dirty="0">
            <a:solidFill>
              <a:srgbClr val="17375E"/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3F353388-9645-724B-A099-32FA3C1D0549}" type="parTrans" cxnId="{03E91F82-B38C-9842-9BAA-56F5C66D07D7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4644EE7D-28DE-AA4C-887C-14365FDBC3B1}" type="sibTrans" cxnId="{03E91F82-B38C-9842-9BAA-56F5C66D07D7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A85813F8-C9D5-514F-A57C-1B6F8E65772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17375E"/>
              </a:solidFill>
              <a:latin typeface="Arial"/>
              <a:ea typeface="Tahoma" panose="020B0604030504040204" pitchFamily="34" charset="0"/>
              <a:cs typeface="Arial"/>
            </a:rPr>
            <a:t>Параметр 3</a:t>
          </a:r>
          <a:endParaRPr lang="ru-RU" sz="1600" b="1" dirty="0">
            <a:solidFill>
              <a:srgbClr val="17375E"/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7D3543E1-2B7B-8340-8F8B-A6C92511E46B}" type="parTrans" cxnId="{C6B0F52B-4292-A342-A7CA-8CC333D6CB0F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16447660-AAA1-924F-A156-F5284B76F7DE}" type="sibTrans" cxnId="{C6B0F52B-4292-A342-A7CA-8CC333D6CB0F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4E6608F7-71EE-3244-8393-E83017DB1284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 2 (например, увеличение числа рабочих мест)</a:t>
          </a:r>
          <a:endParaRPr lang="ru-RU" sz="16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CD687138-535C-0E46-B8A0-D922BA0A3649}" type="parTrans" cxnId="{E8E54F05-1C16-364B-89BC-E7A936FA89C4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4A0CAAB0-43F9-E346-A275-7221E9BFE597}" type="sibTrans" cxnId="{E8E54F05-1C16-364B-89BC-E7A936FA89C4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3860824F-B26A-EE45-8356-60D724CEA7FA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BC803DB7-A7B1-BF4C-AE35-E29D5149C536}" type="parTrans" cxnId="{86C2DC57-5FF0-E24B-916E-DF9291E122A4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F9FF7B76-78D8-5442-B27B-5951331B6581}" type="sibTrans" cxnId="{86C2DC57-5FF0-E24B-916E-DF9291E122A4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F523E339-CEB3-6947-97F5-39010EC8D6FC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B8595CD2-74E4-704A-8A33-D2745AF2804C}" type="parTrans" cxnId="{DEC6F829-77EB-4341-B83E-EF2FE362EE34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C6492580-9169-C74C-B900-619CBDFFA18A}" type="sibTrans" cxnId="{DEC6F829-77EB-4341-B83E-EF2FE362EE34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10AF2FEE-1FEB-DC4E-B778-1979F0A3DD31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F4406B24-360D-8A48-8FF5-AC721ACAB002}" type="parTrans" cxnId="{BE569EA5-2B8C-3C41-8CF9-D9DCB3EEC3E1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4B6B116C-6105-F14D-A56B-3D76482898BB}" type="sibTrans" cxnId="{BE569EA5-2B8C-3C41-8CF9-D9DCB3EEC3E1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2C5FE4D8-D4F0-D048-A3AC-B832A2883AAC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gm:t>
    </dgm:pt>
    <dgm:pt modelId="{B6DE7424-C3E9-FE4C-86E8-8FACDFBABB4E}" type="parTrans" cxnId="{FE3068B0-2546-E844-A44E-C858A134B721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81E2AB79-66F3-3D4F-B462-DB72FCEF608C}" type="sibTrans" cxnId="{FE3068B0-2546-E844-A44E-C858A134B721}">
      <dgm:prSet/>
      <dgm:spPr/>
      <dgm:t>
        <a:bodyPr/>
        <a:lstStyle/>
        <a:p>
          <a:endParaRPr lang="ru-RU" sz="1600">
            <a:latin typeface="Arial"/>
            <a:cs typeface="Arial"/>
          </a:endParaRPr>
        </a:p>
      </dgm:t>
    </dgm:pt>
    <dgm:pt modelId="{4F731606-58FF-4C8E-90A1-344DFF253784}" type="pres">
      <dgm:prSet presAssocID="{CBD2371C-0F31-47C2-803E-569DF45805E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97BF286-FA3D-4C84-9722-23F4E5A6A832}" type="pres">
      <dgm:prSet presAssocID="{13848378-9403-4C4F-85E5-C4A8F998BC20}" presName="thickLine" presStyleLbl="alignNode1" presStyleIdx="0" presStyleCnt="3"/>
      <dgm:spPr/>
    </dgm:pt>
    <dgm:pt modelId="{062D58DF-8A06-43C0-AE9D-1365B05BF166}" type="pres">
      <dgm:prSet presAssocID="{13848378-9403-4C4F-85E5-C4A8F998BC20}" presName="horz1" presStyleCnt="0"/>
      <dgm:spPr/>
    </dgm:pt>
    <dgm:pt modelId="{A84B28BF-9F36-4582-B7B6-49F1578F5A92}" type="pres">
      <dgm:prSet presAssocID="{13848378-9403-4C4F-85E5-C4A8F998BC20}" presName="tx1" presStyleLbl="revTx" presStyleIdx="0" presStyleCnt="9" custScaleX="108696"/>
      <dgm:spPr/>
      <dgm:t>
        <a:bodyPr/>
        <a:lstStyle/>
        <a:p>
          <a:endParaRPr lang="ru-RU"/>
        </a:p>
      </dgm:t>
    </dgm:pt>
    <dgm:pt modelId="{A7E85F1B-C7AA-4E15-9E86-99F8106BEED5}" type="pres">
      <dgm:prSet presAssocID="{13848378-9403-4C4F-85E5-C4A8F998BC20}" presName="vert1" presStyleCnt="0"/>
      <dgm:spPr/>
    </dgm:pt>
    <dgm:pt modelId="{6F9D6FB1-158E-4C47-9465-C99894CC48E6}" type="pres">
      <dgm:prSet presAssocID="{E962E68D-0EA6-49C1-8B04-D4276151C803}" presName="vertSpace2a" presStyleCnt="0"/>
      <dgm:spPr/>
    </dgm:pt>
    <dgm:pt modelId="{BF237DA6-3929-40F6-994B-AEA8545788CC}" type="pres">
      <dgm:prSet presAssocID="{E962E68D-0EA6-49C1-8B04-D4276151C803}" presName="horz2" presStyleCnt="0"/>
      <dgm:spPr/>
    </dgm:pt>
    <dgm:pt modelId="{4BE63EEF-D46D-4A45-8405-7B4D8ACA104F}" type="pres">
      <dgm:prSet presAssocID="{E962E68D-0EA6-49C1-8B04-D4276151C803}" presName="horzSpace2" presStyleCnt="0"/>
      <dgm:spPr/>
    </dgm:pt>
    <dgm:pt modelId="{20DBED02-6FF4-4610-B07C-E7E292ADF778}" type="pres">
      <dgm:prSet presAssocID="{E962E68D-0EA6-49C1-8B04-D4276151C803}" presName="tx2" presStyleLbl="revTx" presStyleIdx="1" presStyleCnt="9"/>
      <dgm:spPr/>
      <dgm:t>
        <a:bodyPr/>
        <a:lstStyle/>
        <a:p>
          <a:endParaRPr lang="ru-RU"/>
        </a:p>
      </dgm:t>
    </dgm:pt>
    <dgm:pt modelId="{E41CECCC-4771-4041-8304-793FB63869DC}" type="pres">
      <dgm:prSet presAssocID="{E962E68D-0EA6-49C1-8B04-D4276151C803}" presName="vert2" presStyleCnt="0"/>
      <dgm:spPr/>
    </dgm:pt>
    <dgm:pt modelId="{466427FE-F2D7-422A-AFD9-176243355374}" type="pres">
      <dgm:prSet presAssocID="{E962E68D-0EA6-49C1-8B04-D4276151C803}" presName="thinLine2b" presStyleLbl="callout" presStyleIdx="0" presStyleCnt="6"/>
      <dgm:spPr/>
    </dgm:pt>
    <dgm:pt modelId="{910A62F5-C395-4F63-A9F8-406D1736E675}" type="pres">
      <dgm:prSet presAssocID="{E962E68D-0EA6-49C1-8B04-D4276151C803}" presName="vertSpace2b" presStyleCnt="0"/>
      <dgm:spPr/>
    </dgm:pt>
    <dgm:pt modelId="{3EC1F8AE-4A72-DC42-9F97-A9BCD175E89C}" type="pres">
      <dgm:prSet presAssocID="{4E6608F7-71EE-3244-8393-E83017DB1284}" presName="horz2" presStyleCnt="0"/>
      <dgm:spPr/>
    </dgm:pt>
    <dgm:pt modelId="{728E7C5C-7EDE-7444-967F-187C0D0B4063}" type="pres">
      <dgm:prSet presAssocID="{4E6608F7-71EE-3244-8393-E83017DB1284}" presName="horzSpace2" presStyleCnt="0"/>
      <dgm:spPr/>
    </dgm:pt>
    <dgm:pt modelId="{8D5CC77A-3513-A141-A534-06F0E6D8BAA5}" type="pres">
      <dgm:prSet presAssocID="{4E6608F7-71EE-3244-8393-E83017DB1284}" presName="tx2" presStyleLbl="revTx" presStyleIdx="2" presStyleCnt="9"/>
      <dgm:spPr/>
      <dgm:t>
        <a:bodyPr/>
        <a:lstStyle/>
        <a:p>
          <a:endParaRPr lang="ru-RU"/>
        </a:p>
      </dgm:t>
    </dgm:pt>
    <dgm:pt modelId="{D1B358AF-35B2-3040-BEDC-8ACCC4EE4780}" type="pres">
      <dgm:prSet presAssocID="{4E6608F7-71EE-3244-8393-E83017DB1284}" presName="vert2" presStyleCnt="0"/>
      <dgm:spPr/>
    </dgm:pt>
    <dgm:pt modelId="{9FD7B236-D053-D141-B757-E6D2BF729451}" type="pres">
      <dgm:prSet presAssocID="{4E6608F7-71EE-3244-8393-E83017DB1284}" presName="thinLine2b" presStyleLbl="callout" presStyleIdx="1" presStyleCnt="6"/>
      <dgm:spPr/>
    </dgm:pt>
    <dgm:pt modelId="{D8691365-F260-0349-B809-E0DE5C2B3118}" type="pres">
      <dgm:prSet presAssocID="{4E6608F7-71EE-3244-8393-E83017DB1284}" presName="vertSpace2b" presStyleCnt="0"/>
      <dgm:spPr/>
    </dgm:pt>
    <dgm:pt modelId="{9DEADE4A-3FBE-B84C-8515-15C60D3CFB30}" type="pres">
      <dgm:prSet presAssocID="{8634068A-940C-A849-A7D8-3342F8463BB6}" presName="thickLine" presStyleLbl="alignNode1" presStyleIdx="1" presStyleCnt="3"/>
      <dgm:spPr/>
    </dgm:pt>
    <dgm:pt modelId="{1A2FF3CD-EB3A-1342-AEBF-62BBC394A522}" type="pres">
      <dgm:prSet presAssocID="{8634068A-940C-A849-A7D8-3342F8463BB6}" presName="horz1" presStyleCnt="0"/>
      <dgm:spPr/>
    </dgm:pt>
    <dgm:pt modelId="{8B845886-8DBD-FD4D-B259-B5049AE02FE5}" type="pres">
      <dgm:prSet presAssocID="{8634068A-940C-A849-A7D8-3342F8463BB6}" presName="tx1" presStyleLbl="revTx" presStyleIdx="3" presStyleCnt="9"/>
      <dgm:spPr/>
      <dgm:t>
        <a:bodyPr/>
        <a:lstStyle/>
        <a:p>
          <a:endParaRPr lang="ru-RU"/>
        </a:p>
      </dgm:t>
    </dgm:pt>
    <dgm:pt modelId="{39B075C6-211E-494C-A7B0-709A98599FF6}" type="pres">
      <dgm:prSet presAssocID="{8634068A-940C-A849-A7D8-3342F8463BB6}" presName="vert1" presStyleCnt="0"/>
      <dgm:spPr/>
    </dgm:pt>
    <dgm:pt modelId="{BB4EF036-C33B-2B47-BFF9-F5C57A2D3749}" type="pres">
      <dgm:prSet presAssocID="{F523E339-CEB3-6947-97F5-39010EC8D6FC}" presName="vertSpace2a" presStyleCnt="0"/>
      <dgm:spPr/>
    </dgm:pt>
    <dgm:pt modelId="{FCE135F3-330D-084B-A6D7-98C877C720B2}" type="pres">
      <dgm:prSet presAssocID="{F523E339-CEB3-6947-97F5-39010EC8D6FC}" presName="horz2" presStyleCnt="0"/>
      <dgm:spPr/>
    </dgm:pt>
    <dgm:pt modelId="{AB701432-8258-D047-B742-3801E7EDF136}" type="pres">
      <dgm:prSet presAssocID="{F523E339-CEB3-6947-97F5-39010EC8D6FC}" presName="horzSpace2" presStyleCnt="0"/>
      <dgm:spPr/>
    </dgm:pt>
    <dgm:pt modelId="{C9F84C64-B198-8347-8E37-E4BD699B4712}" type="pres">
      <dgm:prSet presAssocID="{F523E339-CEB3-6947-97F5-39010EC8D6FC}" presName="tx2" presStyleLbl="revTx" presStyleIdx="4" presStyleCnt="9"/>
      <dgm:spPr/>
      <dgm:t>
        <a:bodyPr/>
        <a:lstStyle/>
        <a:p>
          <a:endParaRPr lang="ru-RU"/>
        </a:p>
      </dgm:t>
    </dgm:pt>
    <dgm:pt modelId="{07037A70-9093-0E4D-B7EC-9E3CCC702F8D}" type="pres">
      <dgm:prSet presAssocID="{F523E339-CEB3-6947-97F5-39010EC8D6FC}" presName="vert2" presStyleCnt="0"/>
      <dgm:spPr/>
    </dgm:pt>
    <dgm:pt modelId="{45554897-9B73-2944-950A-CFAB42D0D768}" type="pres">
      <dgm:prSet presAssocID="{F523E339-CEB3-6947-97F5-39010EC8D6FC}" presName="thinLine2b" presStyleLbl="callout" presStyleIdx="2" presStyleCnt="6"/>
      <dgm:spPr/>
    </dgm:pt>
    <dgm:pt modelId="{E44878EA-DE3A-6843-9129-A7E5452655F5}" type="pres">
      <dgm:prSet presAssocID="{F523E339-CEB3-6947-97F5-39010EC8D6FC}" presName="vertSpace2b" presStyleCnt="0"/>
      <dgm:spPr/>
    </dgm:pt>
    <dgm:pt modelId="{436FB688-8890-E94B-89F7-5475BBC3B8B5}" type="pres">
      <dgm:prSet presAssocID="{3860824F-B26A-EE45-8356-60D724CEA7FA}" presName="horz2" presStyleCnt="0"/>
      <dgm:spPr/>
    </dgm:pt>
    <dgm:pt modelId="{221DD94F-9CE1-5C49-835B-1A8812B9F938}" type="pres">
      <dgm:prSet presAssocID="{3860824F-B26A-EE45-8356-60D724CEA7FA}" presName="horzSpace2" presStyleCnt="0"/>
      <dgm:spPr/>
    </dgm:pt>
    <dgm:pt modelId="{19F2ECBB-1F97-224C-8AA2-914699E1C575}" type="pres">
      <dgm:prSet presAssocID="{3860824F-B26A-EE45-8356-60D724CEA7FA}" presName="tx2" presStyleLbl="revTx" presStyleIdx="5" presStyleCnt="9"/>
      <dgm:spPr/>
      <dgm:t>
        <a:bodyPr/>
        <a:lstStyle/>
        <a:p>
          <a:endParaRPr lang="ru-RU"/>
        </a:p>
      </dgm:t>
    </dgm:pt>
    <dgm:pt modelId="{05F0C0CF-7A1E-244F-B6AC-AA5F89B8426D}" type="pres">
      <dgm:prSet presAssocID="{3860824F-B26A-EE45-8356-60D724CEA7FA}" presName="vert2" presStyleCnt="0"/>
      <dgm:spPr/>
    </dgm:pt>
    <dgm:pt modelId="{C9386080-CF8A-7646-8230-7A9A9477452A}" type="pres">
      <dgm:prSet presAssocID="{3860824F-B26A-EE45-8356-60D724CEA7FA}" presName="thinLine2b" presStyleLbl="callout" presStyleIdx="3" presStyleCnt="6"/>
      <dgm:spPr/>
    </dgm:pt>
    <dgm:pt modelId="{8AC45BF8-32BD-814E-A5AC-A985B2F9BE4D}" type="pres">
      <dgm:prSet presAssocID="{3860824F-B26A-EE45-8356-60D724CEA7FA}" presName="vertSpace2b" presStyleCnt="0"/>
      <dgm:spPr/>
    </dgm:pt>
    <dgm:pt modelId="{6775EA1F-37C1-D849-8053-744B1BBB72D5}" type="pres">
      <dgm:prSet presAssocID="{A85813F8-C9D5-514F-A57C-1B6F8E657720}" presName="thickLine" presStyleLbl="alignNode1" presStyleIdx="2" presStyleCnt="3"/>
      <dgm:spPr/>
    </dgm:pt>
    <dgm:pt modelId="{7D64AAB7-C561-1544-BFEA-8CA3BFB80FAB}" type="pres">
      <dgm:prSet presAssocID="{A85813F8-C9D5-514F-A57C-1B6F8E657720}" presName="horz1" presStyleCnt="0"/>
      <dgm:spPr/>
    </dgm:pt>
    <dgm:pt modelId="{F7431047-2E32-FC41-A392-A1AFCBBE2D51}" type="pres">
      <dgm:prSet presAssocID="{A85813F8-C9D5-514F-A57C-1B6F8E657720}" presName="tx1" presStyleLbl="revTx" presStyleIdx="6" presStyleCnt="9"/>
      <dgm:spPr/>
      <dgm:t>
        <a:bodyPr/>
        <a:lstStyle/>
        <a:p>
          <a:endParaRPr lang="ru-RU"/>
        </a:p>
      </dgm:t>
    </dgm:pt>
    <dgm:pt modelId="{86C9B171-6B68-FC4C-A630-3D9112B57379}" type="pres">
      <dgm:prSet presAssocID="{A85813F8-C9D5-514F-A57C-1B6F8E657720}" presName="vert1" presStyleCnt="0"/>
      <dgm:spPr/>
    </dgm:pt>
    <dgm:pt modelId="{7DE4C936-8227-9E4E-AADE-E9332896A07B}" type="pres">
      <dgm:prSet presAssocID="{2C5FE4D8-D4F0-D048-A3AC-B832A2883AAC}" presName="vertSpace2a" presStyleCnt="0"/>
      <dgm:spPr/>
    </dgm:pt>
    <dgm:pt modelId="{873C12D6-BCBF-D641-BE49-A20D02B4A6BC}" type="pres">
      <dgm:prSet presAssocID="{2C5FE4D8-D4F0-D048-A3AC-B832A2883AAC}" presName="horz2" presStyleCnt="0"/>
      <dgm:spPr/>
    </dgm:pt>
    <dgm:pt modelId="{E82B8006-C2CC-604E-BFCA-1E9D5BCDCC36}" type="pres">
      <dgm:prSet presAssocID="{2C5FE4D8-D4F0-D048-A3AC-B832A2883AAC}" presName="horzSpace2" presStyleCnt="0"/>
      <dgm:spPr/>
    </dgm:pt>
    <dgm:pt modelId="{4EDD1285-171B-3049-BC46-475A526E2B89}" type="pres">
      <dgm:prSet presAssocID="{2C5FE4D8-D4F0-D048-A3AC-B832A2883AAC}" presName="tx2" presStyleLbl="revTx" presStyleIdx="7" presStyleCnt="9"/>
      <dgm:spPr/>
      <dgm:t>
        <a:bodyPr/>
        <a:lstStyle/>
        <a:p>
          <a:endParaRPr lang="ru-RU"/>
        </a:p>
      </dgm:t>
    </dgm:pt>
    <dgm:pt modelId="{A0E29BC2-99B5-5043-9F90-E76EF1F4F0AC}" type="pres">
      <dgm:prSet presAssocID="{2C5FE4D8-D4F0-D048-A3AC-B832A2883AAC}" presName="vert2" presStyleCnt="0"/>
      <dgm:spPr/>
    </dgm:pt>
    <dgm:pt modelId="{8FE46667-F2C6-3541-9E5B-55F0B82B9713}" type="pres">
      <dgm:prSet presAssocID="{2C5FE4D8-D4F0-D048-A3AC-B832A2883AAC}" presName="thinLine2b" presStyleLbl="callout" presStyleIdx="4" presStyleCnt="6"/>
      <dgm:spPr/>
    </dgm:pt>
    <dgm:pt modelId="{698ADBB6-FDF5-E34E-9D58-8B580E39A867}" type="pres">
      <dgm:prSet presAssocID="{2C5FE4D8-D4F0-D048-A3AC-B832A2883AAC}" presName="vertSpace2b" presStyleCnt="0"/>
      <dgm:spPr/>
    </dgm:pt>
    <dgm:pt modelId="{FBC45771-2F6D-6C42-BADA-E804C1026B32}" type="pres">
      <dgm:prSet presAssocID="{10AF2FEE-1FEB-DC4E-B778-1979F0A3DD31}" presName="horz2" presStyleCnt="0"/>
      <dgm:spPr/>
    </dgm:pt>
    <dgm:pt modelId="{505F82D9-A2BD-A54B-AD00-9B1E778F326D}" type="pres">
      <dgm:prSet presAssocID="{10AF2FEE-1FEB-DC4E-B778-1979F0A3DD31}" presName="horzSpace2" presStyleCnt="0"/>
      <dgm:spPr/>
    </dgm:pt>
    <dgm:pt modelId="{9A1D5F15-893A-6642-A767-6F6568E732BB}" type="pres">
      <dgm:prSet presAssocID="{10AF2FEE-1FEB-DC4E-B778-1979F0A3DD31}" presName="tx2" presStyleLbl="revTx" presStyleIdx="8" presStyleCnt="9"/>
      <dgm:spPr/>
      <dgm:t>
        <a:bodyPr/>
        <a:lstStyle/>
        <a:p>
          <a:endParaRPr lang="ru-RU"/>
        </a:p>
      </dgm:t>
    </dgm:pt>
    <dgm:pt modelId="{5B578F70-3E7A-9248-8025-2E64CCF089F1}" type="pres">
      <dgm:prSet presAssocID="{10AF2FEE-1FEB-DC4E-B778-1979F0A3DD31}" presName="vert2" presStyleCnt="0"/>
      <dgm:spPr/>
    </dgm:pt>
    <dgm:pt modelId="{9D662B1A-7717-3840-8BBB-252784B0AFB3}" type="pres">
      <dgm:prSet presAssocID="{10AF2FEE-1FEB-DC4E-B778-1979F0A3DD31}" presName="thinLine2b" presStyleLbl="callout" presStyleIdx="5" presStyleCnt="6"/>
      <dgm:spPr/>
    </dgm:pt>
    <dgm:pt modelId="{85F73B69-9E6C-6445-A243-4369C657D75E}" type="pres">
      <dgm:prSet presAssocID="{10AF2FEE-1FEB-DC4E-B778-1979F0A3DD31}" presName="vertSpace2b" presStyleCnt="0"/>
      <dgm:spPr/>
    </dgm:pt>
  </dgm:ptLst>
  <dgm:cxnLst>
    <dgm:cxn modelId="{74F564A7-BCF7-4A64-B9F1-E3639817FAAF}" type="presOf" srcId="{CBD2371C-0F31-47C2-803E-569DF45805EB}" destId="{4F731606-58FF-4C8E-90A1-344DFF253784}" srcOrd="0" destOrd="0" presId="urn:microsoft.com/office/officeart/2008/layout/LinedList"/>
    <dgm:cxn modelId="{7189907B-6519-4763-8E5C-3E4F028FAFE9}" type="presOf" srcId="{13848378-9403-4C4F-85E5-C4A8F998BC20}" destId="{A84B28BF-9F36-4582-B7B6-49F1578F5A92}" srcOrd="0" destOrd="0" presId="urn:microsoft.com/office/officeart/2008/layout/LinedList"/>
    <dgm:cxn modelId="{E8E54F05-1C16-364B-89BC-E7A936FA89C4}" srcId="{13848378-9403-4C4F-85E5-C4A8F998BC20}" destId="{4E6608F7-71EE-3244-8393-E83017DB1284}" srcOrd="1" destOrd="0" parTransId="{CD687138-535C-0E46-B8A0-D922BA0A3649}" sibTransId="{4A0CAAB0-43F9-E346-A275-7221E9BFE597}"/>
    <dgm:cxn modelId="{86C2DC57-5FF0-E24B-916E-DF9291E122A4}" srcId="{8634068A-940C-A849-A7D8-3342F8463BB6}" destId="{3860824F-B26A-EE45-8356-60D724CEA7FA}" srcOrd="1" destOrd="0" parTransId="{BC803DB7-A7B1-BF4C-AE35-E29D5149C536}" sibTransId="{F9FF7B76-78D8-5442-B27B-5951331B6581}"/>
    <dgm:cxn modelId="{2B9227E5-C9E3-514F-8516-CDDB2DD0A671}" type="presOf" srcId="{F523E339-CEB3-6947-97F5-39010EC8D6FC}" destId="{C9F84C64-B198-8347-8E37-E4BD699B4712}" srcOrd="0" destOrd="0" presId="urn:microsoft.com/office/officeart/2008/layout/LinedList"/>
    <dgm:cxn modelId="{C6B0F52B-4292-A342-A7CA-8CC333D6CB0F}" srcId="{CBD2371C-0F31-47C2-803E-569DF45805EB}" destId="{A85813F8-C9D5-514F-A57C-1B6F8E657720}" srcOrd="2" destOrd="0" parTransId="{7D3543E1-2B7B-8340-8F8B-A6C92511E46B}" sibTransId="{16447660-AAA1-924F-A156-F5284B76F7DE}"/>
    <dgm:cxn modelId="{0A0A52D7-C444-D046-B700-AA7D403A8261}" type="presOf" srcId="{10AF2FEE-1FEB-DC4E-B778-1979F0A3DD31}" destId="{9A1D5F15-893A-6642-A767-6F6568E732BB}" srcOrd="0" destOrd="0" presId="urn:microsoft.com/office/officeart/2008/layout/LinedList"/>
    <dgm:cxn modelId="{771A7242-C8D8-5F4C-ABFF-5C18086A8021}" type="presOf" srcId="{A85813F8-C9D5-514F-A57C-1B6F8E657720}" destId="{F7431047-2E32-FC41-A392-A1AFCBBE2D51}" srcOrd="0" destOrd="0" presId="urn:microsoft.com/office/officeart/2008/layout/LinedList"/>
    <dgm:cxn modelId="{6B3B5F46-04F2-4309-A657-91FAEDAFA268}" srcId="{CBD2371C-0F31-47C2-803E-569DF45805EB}" destId="{13848378-9403-4C4F-85E5-C4A8F998BC20}" srcOrd="0" destOrd="0" parTransId="{BBE58BBF-11B3-461F-A1F9-7A5F9B88C546}" sibTransId="{17976C67-5DCA-4509-93F1-882940A2E869}"/>
    <dgm:cxn modelId="{5A2CE561-3B92-9E4A-A566-3C830CC1ACD9}" type="presOf" srcId="{3860824F-B26A-EE45-8356-60D724CEA7FA}" destId="{19F2ECBB-1F97-224C-8AA2-914699E1C575}" srcOrd="0" destOrd="0" presId="urn:microsoft.com/office/officeart/2008/layout/LinedList"/>
    <dgm:cxn modelId="{DEC6F829-77EB-4341-B83E-EF2FE362EE34}" srcId="{8634068A-940C-A849-A7D8-3342F8463BB6}" destId="{F523E339-CEB3-6947-97F5-39010EC8D6FC}" srcOrd="0" destOrd="0" parTransId="{B8595CD2-74E4-704A-8A33-D2745AF2804C}" sibTransId="{C6492580-9169-C74C-B900-619CBDFFA18A}"/>
    <dgm:cxn modelId="{81294C61-F361-6D44-948D-7589B1160934}" type="presOf" srcId="{8634068A-940C-A849-A7D8-3342F8463BB6}" destId="{8B845886-8DBD-FD4D-B259-B5049AE02FE5}" srcOrd="0" destOrd="0" presId="urn:microsoft.com/office/officeart/2008/layout/LinedList"/>
    <dgm:cxn modelId="{584022EE-FB95-4C71-9CFE-D3F4BB71E096}" srcId="{13848378-9403-4C4F-85E5-C4A8F998BC20}" destId="{E962E68D-0EA6-49C1-8B04-D4276151C803}" srcOrd="0" destOrd="0" parTransId="{4D90F021-AEE4-44BD-9C9D-F629F56C5C6C}" sibTransId="{DBE6A155-83EA-4F99-9A6E-0F28830714B7}"/>
    <dgm:cxn modelId="{C62609D3-D7C8-CD49-87CD-DBF880DB2258}" type="presOf" srcId="{4E6608F7-71EE-3244-8393-E83017DB1284}" destId="{8D5CC77A-3513-A141-A534-06F0E6D8BAA5}" srcOrd="0" destOrd="0" presId="urn:microsoft.com/office/officeart/2008/layout/LinedList"/>
    <dgm:cxn modelId="{BE569EA5-2B8C-3C41-8CF9-D9DCB3EEC3E1}" srcId="{A85813F8-C9D5-514F-A57C-1B6F8E657720}" destId="{10AF2FEE-1FEB-DC4E-B778-1979F0A3DD31}" srcOrd="1" destOrd="0" parTransId="{F4406B24-360D-8A48-8FF5-AC721ACAB002}" sibTransId="{4B6B116C-6105-F14D-A56B-3D76482898BB}"/>
    <dgm:cxn modelId="{23B050AB-72D7-4A41-81A8-908720EAF56E}" type="presOf" srcId="{E962E68D-0EA6-49C1-8B04-D4276151C803}" destId="{20DBED02-6FF4-4610-B07C-E7E292ADF778}" srcOrd="0" destOrd="0" presId="urn:microsoft.com/office/officeart/2008/layout/LinedList"/>
    <dgm:cxn modelId="{03E91F82-B38C-9842-9BAA-56F5C66D07D7}" srcId="{CBD2371C-0F31-47C2-803E-569DF45805EB}" destId="{8634068A-940C-A849-A7D8-3342F8463BB6}" srcOrd="1" destOrd="0" parTransId="{3F353388-9645-724B-A099-32FA3C1D0549}" sibTransId="{4644EE7D-28DE-AA4C-887C-14365FDBC3B1}"/>
    <dgm:cxn modelId="{137CCC2E-96D3-4A48-B8CD-85EA9868B124}" type="presOf" srcId="{2C5FE4D8-D4F0-D048-A3AC-B832A2883AAC}" destId="{4EDD1285-171B-3049-BC46-475A526E2B89}" srcOrd="0" destOrd="0" presId="urn:microsoft.com/office/officeart/2008/layout/LinedList"/>
    <dgm:cxn modelId="{FE3068B0-2546-E844-A44E-C858A134B721}" srcId="{A85813F8-C9D5-514F-A57C-1B6F8E657720}" destId="{2C5FE4D8-D4F0-D048-A3AC-B832A2883AAC}" srcOrd="0" destOrd="0" parTransId="{B6DE7424-C3E9-FE4C-86E8-8FACDFBABB4E}" sibTransId="{81E2AB79-66F3-3D4F-B462-DB72FCEF608C}"/>
    <dgm:cxn modelId="{79997A46-44F0-469D-BC49-95DAB5355CFF}" type="presParOf" srcId="{4F731606-58FF-4C8E-90A1-344DFF253784}" destId="{F97BF286-FA3D-4C84-9722-23F4E5A6A832}" srcOrd="0" destOrd="0" presId="urn:microsoft.com/office/officeart/2008/layout/LinedList"/>
    <dgm:cxn modelId="{AE8567A7-279B-478D-A920-3F4CEF160369}" type="presParOf" srcId="{4F731606-58FF-4C8E-90A1-344DFF253784}" destId="{062D58DF-8A06-43C0-AE9D-1365B05BF166}" srcOrd="1" destOrd="0" presId="urn:microsoft.com/office/officeart/2008/layout/LinedList"/>
    <dgm:cxn modelId="{57D3EE68-9030-460C-A894-35E954E4CE9D}" type="presParOf" srcId="{062D58DF-8A06-43C0-AE9D-1365B05BF166}" destId="{A84B28BF-9F36-4582-B7B6-49F1578F5A92}" srcOrd="0" destOrd="0" presId="urn:microsoft.com/office/officeart/2008/layout/LinedList"/>
    <dgm:cxn modelId="{03E923C1-2793-4294-929C-1910EF61842F}" type="presParOf" srcId="{062D58DF-8A06-43C0-AE9D-1365B05BF166}" destId="{A7E85F1B-C7AA-4E15-9E86-99F8106BEED5}" srcOrd="1" destOrd="0" presId="urn:microsoft.com/office/officeart/2008/layout/LinedList"/>
    <dgm:cxn modelId="{53FE1092-B073-6246-9585-54DDDF093DD7}" type="presParOf" srcId="{A7E85F1B-C7AA-4E15-9E86-99F8106BEED5}" destId="{6F9D6FB1-158E-4C47-9465-C99894CC48E6}" srcOrd="0" destOrd="0" presId="urn:microsoft.com/office/officeart/2008/layout/LinedList"/>
    <dgm:cxn modelId="{5F156069-11D1-A74A-938A-6795E8BA0787}" type="presParOf" srcId="{A7E85F1B-C7AA-4E15-9E86-99F8106BEED5}" destId="{BF237DA6-3929-40F6-994B-AEA8545788CC}" srcOrd="1" destOrd="0" presId="urn:microsoft.com/office/officeart/2008/layout/LinedList"/>
    <dgm:cxn modelId="{404F4CD7-34AC-0346-AACF-9616B0A7D128}" type="presParOf" srcId="{BF237DA6-3929-40F6-994B-AEA8545788CC}" destId="{4BE63EEF-D46D-4A45-8405-7B4D8ACA104F}" srcOrd="0" destOrd="0" presId="urn:microsoft.com/office/officeart/2008/layout/LinedList"/>
    <dgm:cxn modelId="{523CA0DB-4CAF-1845-8380-F30C4E20D205}" type="presParOf" srcId="{BF237DA6-3929-40F6-994B-AEA8545788CC}" destId="{20DBED02-6FF4-4610-B07C-E7E292ADF778}" srcOrd="1" destOrd="0" presId="urn:microsoft.com/office/officeart/2008/layout/LinedList"/>
    <dgm:cxn modelId="{FFB25B92-2A8C-F046-AD21-CCAC6A9E0514}" type="presParOf" srcId="{BF237DA6-3929-40F6-994B-AEA8545788CC}" destId="{E41CECCC-4771-4041-8304-793FB63869DC}" srcOrd="2" destOrd="0" presId="urn:microsoft.com/office/officeart/2008/layout/LinedList"/>
    <dgm:cxn modelId="{49DB3E4F-3FC4-0246-895A-886C58343B41}" type="presParOf" srcId="{A7E85F1B-C7AA-4E15-9E86-99F8106BEED5}" destId="{466427FE-F2D7-422A-AFD9-176243355374}" srcOrd="2" destOrd="0" presId="urn:microsoft.com/office/officeart/2008/layout/LinedList"/>
    <dgm:cxn modelId="{71680FBD-BF1A-4345-BDF7-18341C7C349D}" type="presParOf" srcId="{A7E85F1B-C7AA-4E15-9E86-99F8106BEED5}" destId="{910A62F5-C395-4F63-A9F8-406D1736E675}" srcOrd="3" destOrd="0" presId="urn:microsoft.com/office/officeart/2008/layout/LinedList"/>
    <dgm:cxn modelId="{7688A557-432B-744F-9A77-8FDF6A303CA5}" type="presParOf" srcId="{A7E85F1B-C7AA-4E15-9E86-99F8106BEED5}" destId="{3EC1F8AE-4A72-DC42-9F97-A9BCD175E89C}" srcOrd="4" destOrd="0" presId="urn:microsoft.com/office/officeart/2008/layout/LinedList"/>
    <dgm:cxn modelId="{7ED4081F-9086-434D-A016-06F311577227}" type="presParOf" srcId="{3EC1F8AE-4A72-DC42-9F97-A9BCD175E89C}" destId="{728E7C5C-7EDE-7444-967F-187C0D0B4063}" srcOrd="0" destOrd="0" presId="urn:microsoft.com/office/officeart/2008/layout/LinedList"/>
    <dgm:cxn modelId="{F9B71A36-C955-1F45-845F-A54EE23D3EB4}" type="presParOf" srcId="{3EC1F8AE-4A72-DC42-9F97-A9BCD175E89C}" destId="{8D5CC77A-3513-A141-A534-06F0E6D8BAA5}" srcOrd="1" destOrd="0" presId="urn:microsoft.com/office/officeart/2008/layout/LinedList"/>
    <dgm:cxn modelId="{4DF88543-125F-9E4A-BB75-F908322530B6}" type="presParOf" srcId="{3EC1F8AE-4A72-DC42-9F97-A9BCD175E89C}" destId="{D1B358AF-35B2-3040-BEDC-8ACCC4EE4780}" srcOrd="2" destOrd="0" presId="urn:microsoft.com/office/officeart/2008/layout/LinedList"/>
    <dgm:cxn modelId="{50F2044C-B745-E748-AD75-B85D85FD0445}" type="presParOf" srcId="{A7E85F1B-C7AA-4E15-9E86-99F8106BEED5}" destId="{9FD7B236-D053-D141-B757-E6D2BF729451}" srcOrd="5" destOrd="0" presId="urn:microsoft.com/office/officeart/2008/layout/LinedList"/>
    <dgm:cxn modelId="{EDF0A1A8-CD7A-C140-A57D-01489454153E}" type="presParOf" srcId="{A7E85F1B-C7AA-4E15-9E86-99F8106BEED5}" destId="{D8691365-F260-0349-B809-E0DE5C2B3118}" srcOrd="6" destOrd="0" presId="urn:microsoft.com/office/officeart/2008/layout/LinedList"/>
    <dgm:cxn modelId="{6B036DB7-3838-3440-9738-8A3B8D88704D}" type="presParOf" srcId="{4F731606-58FF-4C8E-90A1-344DFF253784}" destId="{9DEADE4A-3FBE-B84C-8515-15C60D3CFB30}" srcOrd="2" destOrd="0" presId="urn:microsoft.com/office/officeart/2008/layout/LinedList"/>
    <dgm:cxn modelId="{30AC2D1F-20F3-494F-A494-71890DE74DED}" type="presParOf" srcId="{4F731606-58FF-4C8E-90A1-344DFF253784}" destId="{1A2FF3CD-EB3A-1342-AEBF-62BBC394A522}" srcOrd="3" destOrd="0" presId="urn:microsoft.com/office/officeart/2008/layout/LinedList"/>
    <dgm:cxn modelId="{636081A0-167E-E34C-913D-EDFCF0418AFA}" type="presParOf" srcId="{1A2FF3CD-EB3A-1342-AEBF-62BBC394A522}" destId="{8B845886-8DBD-FD4D-B259-B5049AE02FE5}" srcOrd="0" destOrd="0" presId="urn:microsoft.com/office/officeart/2008/layout/LinedList"/>
    <dgm:cxn modelId="{EC2E740E-B473-5B48-9102-737F050CCA16}" type="presParOf" srcId="{1A2FF3CD-EB3A-1342-AEBF-62BBC394A522}" destId="{39B075C6-211E-494C-A7B0-709A98599FF6}" srcOrd="1" destOrd="0" presId="urn:microsoft.com/office/officeart/2008/layout/LinedList"/>
    <dgm:cxn modelId="{FF2DCAF5-6421-DD41-87C5-6465B55A1215}" type="presParOf" srcId="{39B075C6-211E-494C-A7B0-709A98599FF6}" destId="{BB4EF036-C33B-2B47-BFF9-F5C57A2D3749}" srcOrd="0" destOrd="0" presId="urn:microsoft.com/office/officeart/2008/layout/LinedList"/>
    <dgm:cxn modelId="{FCE25BB5-B95F-0840-A6CC-F57E977B4F2D}" type="presParOf" srcId="{39B075C6-211E-494C-A7B0-709A98599FF6}" destId="{FCE135F3-330D-084B-A6D7-98C877C720B2}" srcOrd="1" destOrd="0" presId="urn:microsoft.com/office/officeart/2008/layout/LinedList"/>
    <dgm:cxn modelId="{AC6F1C4B-04A1-CB4F-93D2-5ED0ED1BF9C9}" type="presParOf" srcId="{FCE135F3-330D-084B-A6D7-98C877C720B2}" destId="{AB701432-8258-D047-B742-3801E7EDF136}" srcOrd="0" destOrd="0" presId="urn:microsoft.com/office/officeart/2008/layout/LinedList"/>
    <dgm:cxn modelId="{573374C3-51DA-A94D-A859-2019CBDFD47B}" type="presParOf" srcId="{FCE135F3-330D-084B-A6D7-98C877C720B2}" destId="{C9F84C64-B198-8347-8E37-E4BD699B4712}" srcOrd="1" destOrd="0" presId="urn:microsoft.com/office/officeart/2008/layout/LinedList"/>
    <dgm:cxn modelId="{67AF070F-757D-E54D-9830-2379DEA79F49}" type="presParOf" srcId="{FCE135F3-330D-084B-A6D7-98C877C720B2}" destId="{07037A70-9093-0E4D-B7EC-9E3CCC702F8D}" srcOrd="2" destOrd="0" presId="urn:microsoft.com/office/officeart/2008/layout/LinedList"/>
    <dgm:cxn modelId="{248EBF17-4430-5245-97E3-B81018A1A856}" type="presParOf" srcId="{39B075C6-211E-494C-A7B0-709A98599FF6}" destId="{45554897-9B73-2944-950A-CFAB42D0D768}" srcOrd="2" destOrd="0" presId="urn:microsoft.com/office/officeart/2008/layout/LinedList"/>
    <dgm:cxn modelId="{5373E371-82B5-344B-B5CF-A48330725450}" type="presParOf" srcId="{39B075C6-211E-494C-A7B0-709A98599FF6}" destId="{E44878EA-DE3A-6843-9129-A7E5452655F5}" srcOrd="3" destOrd="0" presId="urn:microsoft.com/office/officeart/2008/layout/LinedList"/>
    <dgm:cxn modelId="{1C9F295D-9455-1D48-9A27-0B8C8E99147F}" type="presParOf" srcId="{39B075C6-211E-494C-A7B0-709A98599FF6}" destId="{436FB688-8890-E94B-89F7-5475BBC3B8B5}" srcOrd="4" destOrd="0" presId="urn:microsoft.com/office/officeart/2008/layout/LinedList"/>
    <dgm:cxn modelId="{867BAF1D-2A76-A24A-9B83-8E229885D38F}" type="presParOf" srcId="{436FB688-8890-E94B-89F7-5475BBC3B8B5}" destId="{221DD94F-9CE1-5C49-835B-1A8812B9F938}" srcOrd="0" destOrd="0" presId="urn:microsoft.com/office/officeart/2008/layout/LinedList"/>
    <dgm:cxn modelId="{CFF18509-055E-B644-A0A5-1F3B03A36D4D}" type="presParOf" srcId="{436FB688-8890-E94B-89F7-5475BBC3B8B5}" destId="{19F2ECBB-1F97-224C-8AA2-914699E1C575}" srcOrd="1" destOrd="0" presId="urn:microsoft.com/office/officeart/2008/layout/LinedList"/>
    <dgm:cxn modelId="{B9976C33-C261-6749-B228-6AE04AD4532D}" type="presParOf" srcId="{436FB688-8890-E94B-89F7-5475BBC3B8B5}" destId="{05F0C0CF-7A1E-244F-B6AC-AA5F89B8426D}" srcOrd="2" destOrd="0" presId="urn:microsoft.com/office/officeart/2008/layout/LinedList"/>
    <dgm:cxn modelId="{1FDAD918-F06D-5C47-92E7-331512939699}" type="presParOf" srcId="{39B075C6-211E-494C-A7B0-709A98599FF6}" destId="{C9386080-CF8A-7646-8230-7A9A9477452A}" srcOrd="5" destOrd="0" presId="urn:microsoft.com/office/officeart/2008/layout/LinedList"/>
    <dgm:cxn modelId="{32B50B6B-3241-1D4E-9851-FD8D47D4F928}" type="presParOf" srcId="{39B075C6-211E-494C-A7B0-709A98599FF6}" destId="{8AC45BF8-32BD-814E-A5AC-A985B2F9BE4D}" srcOrd="6" destOrd="0" presId="urn:microsoft.com/office/officeart/2008/layout/LinedList"/>
    <dgm:cxn modelId="{2F8A7F75-CF52-554A-AC36-D48B6E81E46B}" type="presParOf" srcId="{4F731606-58FF-4C8E-90A1-344DFF253784}" destId="{6775EA1F-37C1-D849-8053-744B1BBB72D5}" srcOrd="4" destOrd="0" presId="urn:microsoft.com/office/officeart/2008/layout/LinedList"/>
    <dgm:cxn modelId="{8050DC7E-5337-634D-985D-6686D2DD0A5F}" type="presParOf" srcId="{4F731606-58FF-4C8E-90A1-344DFF253784}" destId="{7D64AAB7-C561-1544-BFEA-8CA3BFB80FAB}" srcOrd="5" destOrd="0" presId="urn:microsoft.com/office/officeart/2008/layout/LinedList"/>
    <dgm:cxn modelId="{5A11EE2A-125C-3644-8FB0-CB16E743045C}" type="presParOf" srcId="{7D64AAB7-C561-1544-BFEA-8CA3BFB80FAB}" destId="{F7431047-2E32-FC41-A392-A1AFCBBE2D51}" srcOrd="0" destOrd="0" presId="urn:microsoft.com/office/officeart/2008/layout/LinedList"/>
    <dgm:cxn modelId="{E6942D33-EAC3-1045-A95E-597779932B6B}" type="presParOf" srcId="{7D64AAB7-C561-1544-BFEA-8CA3BFB80FAB}" destId="{86C9B171-6B68-FC4C-A630-3D9112B57379}" srcOrd="1" destOrd="0" presId="urn:microsoft.com/office/officeart/2008/layout/LinedList"/>
    <dgm:cxn modelId="{A2BD2FD4-76C1-AA4A-B088-CD43C84FCAEB}" type="presParOf" srcId="{86C9B171-6B68-FC4C-A630-3D9112B57379}" destId="{7DE4C936-8227-9E4E-AADE-E9332896A07B}" srcOrd="0" destOrd="0" presId="urn:microsoft.com/office/officeart/2008/layout/LinedList"/>
    <dgm:cxn modelId="{D244D420-5489-CE41-9A17-3C740A6166FF}" type="presParOf" srcId="{86C9B171-6B68-FC4C-A630-3D9112B57379}" destId="{873C12D6-BCBF-D641-BE49-A20D02B4A6BC}" srcOrd="1" destOrd="0" presId="urn:microsoft.com/office/officeart/2008/layout/LinedList"/>
    <dgm:cxn modelId="{32EBA601-55F0-EA4C-9429-13117E02F747}" type="presParOf" srcId="{873C12D6-BCBF-D641-BE49-A20D02B4A6BC}" destId="{E82B8006-C2CC-604E-BFCA-1E9D5BCDCC36}" srcOrd="0" destOrd="0" presId="urn:microsoft.com/office/officeart/2008/layout/LinedList"/>
    <dgm:cxn modelId="{18D74124-1C8A-EE4F-8170-3069FA36B9D5}" type="presParOf" srcId="{873C12D6-BCBF-D641-BE49-A20D02B4A6BC}" destId="{4EDD1285-171B-3049-BC46-475A526E2B89}" srcOrd="1" destOrd="0" presId="urn:microsoft.com/office/officeart/2008/layout/LinedList"/>
    <dgm:cxn modelId="{B6BA4C99-3466-2041-B4A8-BC124D5A8F8C}" type="presParOf" srcId="{873C12D6-BCBF-D641-BE49-A20D02B4A6BC}" destId="{A0E29BC2-99B5-5043-9F90-E76EF1F4F0AC}" srcOrd="2" destOrd="0" presId="urn:microsoft.com/office/officeart/2008/layout/LinedList"/>
    <dgm:cxn modelId="{EFBF1952-41BE-BC45-A611-16CAB18CD209}" type="presParOf" srcId="{86C9B171-6B68-FC4C-A630-3D9112B57379}" destId="{8FE46667-F2C6-3541-9E5B-55F0B82B9713}" srcOrd="2" destOrd="0" presId="urn:microsoft.com/office/officeart/2008/layout/LinedList"/>
    <dgm:cxn modelId="{46FB4E52-95C4-DB41-8354-398A81E7FD0C}" type="presParOf" srcId="{86C9B171-6B68-FC4C-A630-3D9112B57379}" destId="{698ADBB6-FDF5-E34E-9D58-8B580E39A867}" srcOrd="3" destOrd="0" presId="urn:microsoft.com/office/officeart/2008/layout/LinedList"/>
    <dgm:cxn modelId="{774D1C97-D00A-3942-80CF-60F16BBCE577}" type="presParOf" srcId="{86C9B171-6B68-FC4C-A630-3D9112B57379}" destId="{FBC45771-2F6D-6C42-BADA-E804C1026B32}" srcOrd="4" destOrd="0" presId="urn:microsoft.com/office/officeart/2008/layout/LinedList"/>
    <dgm:cxn modelId="{9F10DA2F-D309-C345-BD15-61B8B6744304}" type="presParOf" srcId="{FBC45771-2F6D-6C42-BADA-E804C1026B32}" destId="{505F82D9-A2BD-A54B-AD00-9B1E778F326D}" srcOrd="0" destOrd="0" presId="urn:microsoft.com/office/officeart/2008/layout/LinedList"/>
    <dgm:cxn modelId="{BA1D533A-FF49-4F49-A7C7-137CC7AB513C}" type="presParOf" srcId="{FBC45771-2F6D-6C42-BADA-E804C1026B32}" destId="{9A1D5F15-893A-6642-A767-6F6568E732BB}" srcOrd="1" destOrd="0" presId="urn:microsoft.com/office/officeart/2008/layout/LinedList"/>
    <dgm:cxn modelId="{4C3687E8-F9C7-E54F-A7FC-F3DFB2008D7D}" type="presParOf" srcId="{FBC45771-2F6D-6C42-BADA-E804C1026B32}" destId="{5B578F70-3E7A-9248-8025-2E64CCF089F1}" srcOrd="2" destOrd="0" presId="urn:microsoft.com/office/officeart/2008/layout/LinedList"/>
    <dgm:cxn modelId="{57C7938F-47E2-AC4E-B520-8163F8BD674E}" type="presParOf" srcId="{86C9B171-6B68-FC4C-A630-3D9112B57379}" destId="{9D662B1A-7717-3840-8BBB-252784B0AFB3}" srcOrd="5" destOrd="0" presId="urn:microsoft.com/office/officeart/2008/layout/LinedList"/>
    <dgm:cxn modelId="{A8048B7C-73F6-9B4E-A699-00624590D584}" type="presParOf" srcId="{86C9B171-6B68-FC4C-A630-3D9112B57379}" destId="{85F73B69-9E6C-6445-A243-4369C657D75E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BF286-FA3D-4C84-9722-23F4E5A6A832}">
      <dsp:nvSpPr>
        <dsp:cNvPr id="0" name=""/>
        <dsp:cNvSpPr/>
      </dsp:nvSpPr>
      <dsp:spPr>
        <a:xfrm>
          <a:off x="0" y="2566"/>
          <a:ext cx="85689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B28BF-9F36-4582-B7B6-49F1578F5A92}">
      <dsp:nvSpPr>
        <dsp:cNvPr id="0" name=""/>
        <dsp:cNvSpPr/>
      </dsp:nvSpPr>
      <dsp:spPr>
        <a:xfrm>
          <a:off x="0" y="2566"/>
          <a:ext cx="1830076" cy="1750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Параметр 1 (например, выполнение показателей СЭР региона)</a:t>
          </a:r>
          <a:endParaRPr lang="ru-RU" sz="1600" b="1" kern="1200" dirty="0">
            <a:solidFill>
              <a:schemeClr val="tx2">
                <a:lumMod val="7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0" y="2566"/>
        <a:ext cx="1830076" cy="1750483"/>
      </dsp:txXfrm>
    </dsp:sp>
    <dsp:sp modelId="{20DBED02-6FF4-4610-B07C-E7E292ADF778}">
      <dsp:nvSpPr>
        <dsp:cNvPr id="0" name=""/>
        <dsp:cNvSpPr/>
      </dsp:nvSpPr>
      <dsp:spPr>
        <a:xfrm>
          <a:off x="1956351" y="43251"/>
          <a:ext cx="6608385" cy="813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 1 (например, обеспеченность населения услугами)</a:t>
          </a:r>
          <a:endParaRPr lang="ru-RU" sz="1600" kern="12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1956351" y="43251"/>
        <a:ext cx="6608385" cy="813701"/>
      </dsp:txXfrm>
    </dsp:sp>
    <dsp:sp modelId="{466427FE-F2D7-422A-AFD9-176243355374}">
      <dsp:nvSpPr>
        <dsp:cNvPr id="0" name=""/>
        <dsp:cNvSpPr/>
      </dsp:nvSpPr>
      <dsp:spPr>
        <a:xfrm>
          <a:off x="1830076" y="856953"/>
          <a:ext cx="67346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5CC77A-3513-A141-A534-06F0E6D8BAA5}">
      <dsp:nvSpPr>
        <dsp:cNvPr id="0" name=""/>
        <dsp:cNvSpPr/>
      </dsp:nvSpPr>
      <dsp:spPr>
        <a:xfrm>
          <a:off x="1956351" y="897638"/>
          <a:ext cx="6608385" cy="813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 2 (например, увеличение числа рабочих мест)</a:t>
          </a:r>
          <a:endParaRPr lang="ru-RU" sz="1600" kern="12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1956351" y="897638"/>
        <a:ext cx="6608385" cy="813701"/>
      </dsp:txXfrm>
    </dsp:sp>
    <dsp:sp modelId="{9FD7B236-D053-D141-B757-E6D2BF729451}">
      <dsp:nvSpPr>
        <dsp:cNvPr id="0" name=""/>
        <dsp:cNvSpPr/>
      </dsp:nvSpPr>
      <dsp:spPr>
        <a:xfrm>
          <a:off x="1830076" y="1711339"/>
          <a:ext cx="67346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EADE4A-3FBE-B84C-8515-15C60D3CFB30}">
      <dsp:nvSpPr>
        <dsp:cNvPr id="0" name=""/>
        <dsp:cNvSpPr/>
      </dsp:nvSpPr>
      <dsp:spPr>
        <a:xfrm>
          <a:off x="0" y="1753050"/>
          <a:ext cx="85689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45886-8DBD-FD4D-B259-B5049AE02FE5}">
      <dsp:nvSpPr>
        <dsp:cNvPr id="0" name=""/>
        <dsp:cNvSpPr/>
      </dsp:nvSpPr>
      <dsp:spPr>
        <a:xfrm>
          <a:off x="0" y="1753050"/>
          <a:ext cx="1713790" cy="1750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17375E"/>
              </a:solidFill>
              <a:latin typeface="Arial"/>
              <a:ea typeface="Tahoma" panose="020B0604030504040204" pitchFamily="34" charset="0"/>
              <a:cs typeface="Arial"/>
            </a:rPr>
            <a:t>Параметр 2</a:t>
          </a:r>
          <a:endParaRPr lang="ru-RU" sz="1600" b="1" kern="1200" dirty="0">
            <a:solidFill>
              <a:srgbClr val="17375E"/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0" y="1753050"/>
        <a:ext cx="1713790" cy="1750483"/>
      </dsp:txXfrm>
    </dsp:sp>
    <dsp:sp modelId="{C9F84C64-B198-8347-8E37-E4BD699B4712}">
      <dsp:nvSpPr>
        <dsp:cNvPr id="0" name=""/>
        <dsp:cNvSpPr/>
      </dsp:nvSpPr>
      <dsp:spPr>
        <a:xfrm>
          <a:off x="1842324" y="1793735"/>
          <a:ext cx="6726627" cy="813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kern="12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1842324" y="1793735"/>
        <a:ext cx="6726627" cy="813701"/>
      </dsp:txXfrm>
    </dsp:sp>
    <dsp:sp modelId="{45554897-9B73-2944-950A-CFAB42D0D768}">
      <dsp:nvSpPr>
        <dsp:cNvPr id="0" name=""/>
        <dsp:cNvSpPr/>
      </dsp:nvSpPr>
      <dsp:spPr>
        <a:xfrm>
          <a:off x="1713790" y="2607436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F2ECBB-1F97-224C-8AA2-914699E1C575}">
      <dsp:nvSpPr>
        <dsp:cNvPr id="0" name=""/>
        <dsp:cNvSpPr/>
      </dsp:nvSpPr>
      <dsp:spPr>
        <a:xfrm>
          <a:off x="1842324" y="2648121"/>
          <a:ext cx="6726627" cy="813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kern="12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1842324" y="2648121"/>
        <a:ext cx="6726627" cy="813701"/>
      </dsp:txXfrm>
    </dsp:sp>
    <dsp:sp modelId="{C9386080-CF8A-7646-8230-7A9A9477452A}">
      <dsp:nvSpPr>
        <dsp:cNvPr id="0" name=""/>
        <dsp:cNvSpPr/>
      </dsp:nvSpPr>
      <dsp:spPr>
        <a:xfrm>
          <a:off x="1713790" y="3461823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5EA1F-37C1-D849-8053-744B1BBB72D5}">
      <dsp:nvSpPr>
        <dsp:cNvPr id="0" name=""/>
        <dsp:cNvSpPr/>
      </dsp:nvSpPr>
      <dsp:spPr>
        <a:xfrm>
          <a:off x="0" y="3503533"/>
          <a:ext cx="85689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31047-2E32-FC41-A392-A1AFCBBE2D51}">
      <dsp:nvSpPr>
        <dsp:cNvPr id="0" name=""/>
        <dsp:cNvSpPr/>
      </dsp:nvSpPr>
      <dsp:spPr>
        <a:xfrm>
          <a:off x="0" y="3503533"/>
          <a:ext cx="1713790" cy="1750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17375E"/>
              </a:solidFill>
              <a:latin typeface="Arial"/>
              <a:ea typeface="Tahoma" panose="020B0604030504040204" pitchFamily="34" charset="0"/>
              <a:cs typeface="Arial"/>
            </a:rPr>
            <a:t>Параметр 3</a:t>
          </a:r>
          <a:endParaRPr lang="ru-RU" sz="1600" b="1" kern="1200" dirty="0">
            <a:solidFill>
              <a:srgbClr val="17375E"/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0" y="3503533"/>
        <a:ext cx="1713790" cy="1750483"/>
      </dsp:txXfrm>
    </dsp:sp>
    <dsp:sp modelId="{4EDD1285-171B-3049-BC46-475A526E2B89}">
      <dsp:nvSpPr>
        <dsp:cNvPr id="0" name=""/>
        <dsp:cNvSpPr/>
      </dsp:nvSpPr>
      <dsp:spPr>
        <a:xfrm>
          <a:off x="1842324" y="3544218"/>
          <a:ext cx="6726627" cy="813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kern="12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1842324" y="3544218"/>
        <a:ext cx="6726627" cy="813701"/>
      </dsp:txXfrm>
    </dsp:sp>
    <dsp:sp modelId="{8FE46667-F2C6-3541-9E5B-55F0B82B9713}">
      <dsp:nvSpPr>
        <dsp:cNvPr id="0" name=""/>
        <dsp:cNvSpPr/>
      </dsp:nvSpPr>
      <dsp:spPr>
        <a:xfrm>
          <a:off x="1713790" y="4357920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1D5F15-893A-6642-A767-6F6568E732BB}">
      <dsp:nvSpPr>
        <dsp:cNvPr id="0" name=""/>
        <dsp:cNvSpPr/>
      </dsp:nvSpPr>
      <dsp:spPr>
        <a:xfrm>
          <a:off x="1842324" y="4398605"/>
          <a:ext cx="6726627" cy="813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rPr>
            <a:t>значение</a:t>
          </a:r>
          <a:endParaRPr lang="ru-RU" sz="1600" kern="1200" dirty="0">
            <a:solidFill>
              <a:schemeClr val="tx1">
                <a:lumMod val="75000"/>
                <a:lumOff val="25000"/>
              </a:schemeClr>
            </a:solidFill>
            <a:latin typeface="Arial"/>
            <a:ea typeface="Tahoma" panose="020B0604030504040204" pitchFamily="34" charset="0"/>
            <a:cs typeface="Arial"/>
          </a:endParaRPr>
        </a:p>
      </dsp:txBody>
      <dsp:txXfrm>
        <a:off x="1842324" y="4398605"/>
        <a:ext cx="6726627" cy="813701"/>
      </dsp:txXfrm>
    </dsp:sp>
    <dsp:sp modelId="{9D662B1A-7717-3840-8BBB-252784B0AFB3}">
      <dsp:nvSpPr>
        <dsp:cNvPr id="0" name=""/>
        <dsp:cNvSpPr/>
      </dsp:nvSpPr>
      <dsp:spPr>
        <a:xfrm>
          <a:off x="1713790" y="5212306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6729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0335" y="0"/>
            <a:ext cx="2953226" cy="496729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r">
              <a:defRPr sz="1200"/>
            </a:lvl1pPr>
          </a:lstStyle>
          <a:p>
            <a:fld id="{9BB6FBF5-FE9B-BC46-9EAD-06AB28376068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5784"/>
            <a:ext cx="2953226" cy="496729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0335" y="9445784"/>
            <a:ext cx="2953226" cy="496729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r">
              <a:defRPr sz="1200"/>
            </a:lvl1pPr>
          </a:lstStyle>
          <a:p>
            <a:fld id="{FCD3D577-DE18-B148-9D92-3F8157BD5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029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r">
              <a:defRPr sz="1200"/>
            </a:lvl1pPr>
          </a:lstStyle>
          <a:p>
            <a:fld id="{A53EB7DE-B0B8-4869-B684-D29606A8BB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0462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84" tIns="45592" rIns="91184" bIns="4559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4" y="4723448"/>
            <a:ext cx="5452110" cy="4474845"/>
          </a:xfrm>
          <a:prstGeom prst="rect">
            <a:avLst/>
          </a:prstGeom>
        </p:spPr>
        <p:txBody>
          <a:bodyPr vert="horz" lIns="91184" tIns="45592" rIns="91184" bIns="4559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445169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r">
              <a:defRPr sz="1200"/>
            </a:lvl1pPr>
          </a:lstStyle>
          <a:p>
            <a:fld id="{BAD9C978-4E67-449C-A312-5A6D7D3EFD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6599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0C46B-60D7-4846-8EB9-F5A96C2FD047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88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68224-7390-F84A-A318-1D9C2A712B1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796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455C-2FE7-2148-A84A-6A30613818F4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3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09F-86AF-934A-833C-273467F56F47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9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819-23E3-9749-B269-DE56CE8E3DE2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9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1729F-0FA9-C74E-8A3B-ABA934CFF578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850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AB52-5D58-BC4E-8109-AEBB99F1C62E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83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7748-2351-024B-9B55-70ECA305E5EC}" type="datetime1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16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A7C1-0E7F-6241-A5C2-449C81B9D5D9}" type="datetime1">
              <a:rPr lang="ru-RU" smtClean="0"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976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714D-1130-AC4A-A23F-F4A6DEBC4F38}" type="datetime1">
              <a:rPr lang="ru-RU" smtClean="0"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1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D8E7F-B7B8-E24C-97FC-A985E1769B31}" type="datetime1">
              <a:rPr lang="ru-RU" smtClean="0"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25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5712-17D6-F744-B132-F7DEF5C9A57B}" type="datetime1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88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D3114-E7F1-6842-B8DB-163C654D7959}" type="datetime1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79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44004-59AA-9C40-A330-8A8A15078EB5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76256" y="1166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5B50D-7788-4B92-A5F1-BC691A317A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93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23521" y="0"/>
            <a:ext cx="9144000" cy="563232"/>
          </a:xfrm>
          <a:prstGeom prst="rect">
            <a:avLst/>
          </a:prstGeom>
          <a:solidFill>
            <a:srgbClr val="18385E"/>
          </a:solidFill>
          <a:ln>
            <a:solidFill>
              <a:srgbClr val="1838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7030" y="6294769"/>
            <a:ext cx="9144000" cy="563232"/>
          </a:xfrm>
          <a:prstGeom prst="rect">
            <a:avLst/>
          </a:prstGeom>
          <a:solidFill>
            <a:srgbClr val="18385E"/>
          </a:solidFill>
          <a:ln>
            <a:solidFill>
              <a:srgbClr val="1838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74477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ТИПОВАЯ </a:t>
            </a:r>
            <a:r>
              <a:rPr lang="ru-RU" b="1" dirty="0" smtClean="0"/>
              <a:t>ФОРМА </a:t>
            </a:r>
            <a:endParaRPr lang="ru-RU" dirty="0"/>
          </a:p>
          <a:p>
            <a:pPr algn="ctr"/>
            <a:r>
              <a:rPr lang="ru-RU" b="1" dirty="0"/>
              <a:t>описания </a:t>
            </a:r>
            <a:r>
              <a:rPr lang="ru-RU" b="1" dirty="0" smtClean="0"/>
              <a:t>проектов </a:t>
            </a:r>
            <a:r>
              <a:rPr lang="ru-RU" b="1" dirty="0"/>
              <a:t>государственно-частного </a:t>
            </a:r>
            <a:r>
              <a:rPr lang="ru-RU" b="1" dirty="0" smtClean="0"/>
              <a:t>партнерства, </a:t>
            </a:r>
            <a:endParaRPr lang="ru-RU" b="1" dirty="0" smtClean="0"/>
          </a:p>
          <a:p>
            <a:pPr algn="ctr"/>
            <a:r>
              <a:rPr lang="ru-RU" b="1" dirty="0" smtClean="0"/>
              <a:t>планируемых или реализуемых </a:t>
            </a:r>
            <a:r>
              <a:rPr lang="ru-RU" b="1" dirty="0" smtClean="0"/>
              <a:t>в государствах-членах ЕАЭС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2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96105" y="197086"/>
            <a:ext cx="4087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32523"/>
                </a:solidFill>
                <a:latin typeface="Arial"/>
                <a:ea typeface="Tahoma" panose="020B0604030504040204" pitchFamily="34" charset="0"/>
                <a:cs typeface="Arial"/>
              </a:rPr>
              <a:t>Фотографии </a:t>
            </a:r>
            <a:r>
              <a:rPr lang="ru-RU" b="1" dirty="0" smtClean="0">
                <a:solidFill>
                  <a:srgbClr val="632523"/>
                </a:solidFill>
                <a:latin typeface="Arial"/>
                <a:ea typeface="Tahoma" panose="020B0604030504040204" pitchFamily="34" charset="0"/>
                <a:cs typeface="Arial"/>
              </a:rPr>
              <a:t>объекта или проекта</a:t>
            </a:r>
          </a:p>
          <a:p>
            <a:endParaRPr lang="ru-RU" b="1" dirty="0">
              <a:solidFill>
                <a:srgbClr val="632523"/>
              </a:solidFill>
              <a:latin typeface="Arial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3568" y="1052736"/>
            <a:ext cx="3744416" cy="48965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052736"/>
            <a:ext cx="3744416" cy="48965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0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660232" y="6275832"/>
            <a:ext cx="1944216" cy="583200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104" y="197086"/>
            <a:ext cx="82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О проекте                                         </a:t>
            </a:r>
            <a:r>
              <a:rPr lang="ru-RU" sz="1400" b="1" dirty="0" smtClean="0">
                <a:latin typeface="Arial"/>
                <a:ea typeface="Tahoma" panose="020B0604030504040204" pitchFamily="34" charset="0"/>
                <a:cs typeface="Arial"/>
              </a:rPr>
              <a:t>Дата составления формы</a:t>
            </a:r>
            <a:endParaRPr lang="ru-RU" sz="1400" b="1" dirty="0">
              <a:latin typeface="Arial"/>
              <a:ea typeface="Tahoma" panose="020B0604030504040204" pitchFamily="34" charset="0"/>
              <a:cs typeface="Arial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998903"/>
              </p:ext>
            </p:extLst>
          </p:nvPr>
        </p:nvGraphicFramePr>
        <p:xfrm>
          <a:off x="396105" y="566418"/>
          <a:ext cx="8640960" cy="652697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1042"/>
                <a:gridCol w="2219069"/>
                <a:gridCol w="5920849"/>
              </a:tblGrid>
              <a:tr h="351443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Основные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параметры проекта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Значение (п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о параметрам, приводимым в стоимостном выражении, указывается валюта)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29662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1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Предмет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Указывается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предмет реализации проекта (основные виды обязательств, которые планируется осуществить при реализации проекта)</a:t>
                      </a:r>
                    </a:p>
                  </a:txBody>
                  <a:tcPr/>
                </a:tc>
              </a:tr>
              <a:tr h="3643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2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Статус проекта 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Указывается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актуальный статус реализации проекта (на какой стадии находится проект)</a:t>
                      </a:r>
                      <a:endParaRPr lang="ru-RU" sz="1100" i="1" dirty="0" smtClean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40049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3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Форма реализации проекта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 организационно-правовая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форма реализации проекта (соглашение о ГЧП, соглашение о </a:t>
                      </a:r>
                      <a:r>
                        <a:rPr lang="ru-RU" sz="1100" i="1" baseline="0" dirty="0" err="1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муниципально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-частном партнерстве, концессионное соглашение, договор о концессиях, иная форма) (далее – соглашение) и основания для реализации</a:t>
                      </a:r>
                      <a:endParaRPr lang="ru-RU" sz="1100" i="1" dirty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40049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4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Участники проекта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 публичный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и частный партнеры (</a:t>
                      </a:r>
                      <a:r>
                        <a:rPr lang="ru-RU" sz="1100" i="1" baseline="0" dirty="0" err="1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концедент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и концессионер), а также другие участники проекта (финансирующие организации, советники)</a:t>
                      </a:r>
                      <a:endParaRPr lang="ru-RU" sz="1100" i="1" dirty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5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Объекты соглашения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Укрупненно указываются объект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соглашения и его основные технико-экономические параметры</a:t>
                      </a:r>
                      <a:endParaRPr lang="ru-RU" sz="1100" i="1" dirty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36239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6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Срок реализации проекта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Указывается срок действия соглашения</a:t>
                      </a:r>
                    </a:p>
                  </a:txBody>
                  <a:tcPr/>
                </a:tc>
              </a:tr>
              <a:tr h="36239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7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Периоды реализации проекта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 основные этапы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реализации проекта (отборочные процедуры, проектирование, создание, эксплуатация)</a:t>
                      </a:r>
                      <a:endParaRPr lang="ru-RU" sz="1100" i="1" dirty="0" smtClean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36354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8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Общая стоимость</a:t>
                      </a:r>
                      <a:r>
                        <a:rPr lang="ru-RU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проекта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общий объем инвестиций (капитальных и операционных) при создании и эксплуатации объекта соглашения</a:t>
                      </a:r>
                      <a:r>
                        <a:rPr lang="en-US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в течение срока соглашения</a:t>
                      </a:r>
                      <a:endParaRPr lang="ru-RU" sz="1100" b="0" i="1" dirty="0" smtClean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36354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9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Участие публичного</a:t>
                      </a:r>
                      <a:r>
                        <a:rPr lang="ru-RU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партнера / концедента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состав и объем передаваемых прав / имущества, механизм возмещения операционных и капитальных затрат</a:t>
                      </a:r>
                      <a:r>
                        <a:rPr lang="en-US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частного партнера/</a:t>
                      </a:r>
                      <a:r>
                        <a:rPr lang="ru-RU" sz="1100" b="0" i="1" baseline="0" dirty="0" err="1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концедента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и 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пр.</a:t>
                      </a:r>
                      <a:endParaRPr lang="ru-RU" sz="1100" b="0" i="1" dirty="0" smtClean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36354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10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Участие частного </a:t>
                      </a:r>
                      <a:r>
                        <a:rPr lang="ru-RU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партнера / концессионера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1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</a:t>
                      </a:r>
                      <a:r>
                        <a:rPr lang="ru-RU" sz="1100" b="0" i="1" baseline="0" dirty="0" smtClean="0">
                          <a:solidFill>
                            <a:schemeClr val="tx1"/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состав и объем проводимых работ в рамках строительства / реконструкции, а также состав и объем услуг по техническому обслуживанию / эксплуатации объекта соглашения и пр.</a:t>
                      </a:r>
                      <a:endParaRPr lang="ru-RU" sz="1100" b="0" i="1" dirty="0" smtClean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35144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11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Объем финансирования</a:t>
                      </a:r>
                      <a:r>
                        <a:rPr lang="ru-RU" sz="1200" kern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капитальных затрат</a:t>
                      </a:r>
                      <a:endParaRPr lang="ru-RU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 объем и источники финансирования капитальных затрат (с делением</a:t>
                      </a:r>
                      <a:r>
                        <a:rPr lang="ru-RU" sz="1050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на бюджетные и внебюджетные источники, с отражением собственных и привлеченных средств, и информацией о графике платежей)</a:t>
                      </a:r>
                      <a:endParaRPr lang="ru-RU" sz="1050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</a:tr>
              <a:tr h="53985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12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Объем</a:t>
                      </a:r>
                      <a:r>
                        <a:rPr lang="ru-RU" sz="1200" kern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финансирования операционных затрат</a:t>
                      </a:r>
                      <a:endParaRPr lang="ru-RU" sz="1200" kern="12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Указываются</a:t>
                      </a:r>
                      <a:r>
                        <a:rPr lang="ru-RU" sz="1100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объем и источники финансирования в течение срока эксплуатации объекта соглашения </a:t>
                      </a:r>
                      <a:r>
                        <a:rPr lang="ru-RU" sz="11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(с делением</a:t>
                      </a:r>
                      <a:r>
                        <a:rPr lang="ru-RU" sz="1100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ahoma" panose="020B0604030504040204" pitchFamily="34" charset="0"/>
                          <a:cs typeface="Arial"/>
                        </a:rPr>
                        <a:t> на бюджетные и внебюджетные источники и информацией о графике платежей)</a:t>
                      </a:r>
                      <a:endParaRPr lang="ru-RU" sz="1100" i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/>
                        <a:ea typeface="Tahoma" panose="020B0604030504040204" pitchFamily="34" charset="0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96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908720"/>
            <a:ext cx="338437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Площадь</a:t>
            </a: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: 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Население: 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Плотность: 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Прирост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населения: </a:t>
            </a:r>
            <a:endParaRPr lang="ru-RU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endParaRP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Рождаемость: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1101511"/>
            <a:ext cx="56521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ВРП:  </a:t>
            </a:r>
            <a:endParaRPr lang="ru-RU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endParaRP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ВРП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на душу населения: </a:t>
            </a:r>
            <a:endParaRPr lang="ru-RU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endParaRP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Доходы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/</a:t>
            </a: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расходы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консолидированного бюджета региона</a:t>
            </a: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:</a:t>
            </a:r>
            <a:b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</a:b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Профицит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/</a:t>
            </a: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дефицит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консолидированного бюджета</a:t>
            </a: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: ______________</a:t>
            </a:r>
            <a:b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</a:br>
            <a:endParaRPr lang="ru-RU" sz="1300" dirty="0" smtClean="0">
              <a:solidFill>
                <a:srgbClr val="FF0000"/>
              </a:solidFill>
              <a:latin typeface="Arial"/>
              <a:ea typeface="Tahoma" panose="020B0604030504040204" pitchFamily="34" charset="0"/>
              <a:cs typeface="Arial"/>
            </a:endParaRP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Сальдированный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финансовый результат: </a:t>
            </a:r>
            <a:endParaRPr lang="ru-RU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Tahoma" panose="020B0604030504040204" pitchFamily="34" charset="0"/>
              <a:cs typeface="Arial"/>
            </a:endParaRP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Инвестиций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в основной </a:t>
            </a: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капитал: 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Кредитный рейтинг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:</a:t>
            </a: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Интегральный рейтинг социально-экономического положения: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81333" y="598909"/>
            <a:ext cx="185704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solidFill>
                  <a:schemeClr val="tx2">
                    <a:lumMod val="7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Экономика</a:t>
            </a:r>
            <a:r>
              <a:rPr lang="ru-RU" sz="1300" b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ru-RU" sz="13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региона:</a:t>
            </a:r>
            <a:endParaRPr lang="ru-RU" sz="1300" b="1" dirty="0">
              <a:solidFill>
                <a:schemeClr val="tx2">
                  <a:lumMod val="75000"/>
                </a:schemeClr>
              </a:solidFill>
              <a:latin typeface="Arial"/>
              <a:ea typeface="Tahoma" panose="020B0604030504040204" pitchFamily="34" charset="0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1901" y="5130800"/>
            <a:ext cx="18466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3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105" y="197086"/>
            <a:ext cx="2997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Характеристики региона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/>
              <a:ea typeface="Tahoma" panose="020B0604030504040204" pitchFamily="34" charset="0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2831" y="600943"/>
            <a:ext cx="179187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Общие показатели:</a:t>
            </a:r>
            <a:endParaRPr lang="ru-RU" sz="1300" b="1" dirty="0">
              <a:solidFill>
                <a:schemeClr val="tx2">
                  <a:lumMod val="75000"/>
                </a:schemeClr>
              </a:solidFill>
              <a:latin typeface="Arial"/>
              <a:ea typeface="Tahoma" panose="020B0604030504040204" pitchFamily="34" charset="0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309" y="3369733"/>
            <a:ext cx="1820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[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карта региона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]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6" name="Прямая соединительная линия 5"/>
          <p:cNvCxnSpPr>
            <a:stCxn id="19" idx="1"/>
          </p:cNvCxnSpPr>
          <p:nvPr/>
        </p:nvCxnSpPr>
        <p:spPr>
          <a:xfrm>
            <a:off x="3481333" y="745103"/>
            <a:ext cx="10547" cy="5924257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37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748202652"/>
              </p:ext>
            </p:extLst>
          </p:nvPr>
        </p:nvGraphicFramePr>
        <p:xfrm>
          <a:off x="467544" y="1196752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6105" y="197086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Социально-экономический эффект реализации проекта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8893" y="620688"/>
            <a:ext cx="8545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NB</a:t>
            </a:r>
            <a:r>
              <a:rPr lang="ru-RU" sz="1200" dirty="0" smtClean="0">
                <a:latin typeface="Arial"/>
                <a:cs typeface="Arial"/>
              </a:rPr>
              <a:t>: параметры и значения показателей социально-экономической эффективности устанавливаются исполнителем самостоятельно. Приводится методика расчета</a:t>
            </a:r>
            <a:endParaRPr lang="ru-RU" sz="1200" dirty="0">
              <a:latin typeface="Arial"/>
              <a:cs typeface="Arial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0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96105" y="197086"/>
            <a:ext cx="347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/>
                <a:ea typeface="Tahoma" panose="020B0604030504040204" pitchFamily="34" charset="0"/>
                <a:cs typeface="Arial"/>
              </a:rPr>
              <a:t>Правовая структура проекта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50069" y="1161326"/>
            <a:ext cx="8337738" cy="1107996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latin typeface="Arial"/>
                <a:cs typeface="Arial"/>
              </a:rPr>
              <a:t>Описание правовой структуры сделки и основных условий соглашения: прав собственности, условий эксплуатации и технического обслуживания,  условий финансирования и финансового закрытия, порядок возмещения расходов и др.</a:t>
            </a:r>
          </a:p>
          <a:p>
            <a:pPr algn="just"/>
            <a:r>
              <a:rPr lang="ru-RU" sz="1100" dirty="0" smtClean="0">
                <a:latin typeface="Arial"/>
                <a:cs typeface="Arial"/>
              </a:rPr>
              <a:t>+ критерии конкурса (если конкурс по проекту завершен)</a:t>
            </a:r>
          </a:p>
          <a:p>
            <a:pPr algn="just"/>
            <a:r>
              <a:rPr lang="ru-RU" sz="1100" dirty="0" smtClean="0">
                <a:latin typeface="Arial"/>
                <a:cs typeface="Arial"/>
              </a:rPr>
              <a:t>+ гарантии прав частного партнера / концессионера</a:t>
            </a:r>
          </a:p>
          <a:p>
            <a:pPr algn="just"/>
            <a:endParaRPr lang="ru-RU" sz="1100" dirty="0">
              <a:latin typeface="Arial"/>
              <a:cs typeface="Arial"/>
            </a:endParaRPr>
          </a:p>
          <a:p>
            <a:pPr algn="just"/>
            <a:r>
              <a:rPr lang="ru-RU" sz="1100" b="1" dirty="0">
                <a:latin typeface="Arial"/>
                <a:cs typeface="Arial"/>
              </a:rPr>
              <a:t>Примечание</a:t>
            </a:r>
            <a:r>
              <a:rPr lang="ru-RU" sz="1100" dirty="0">
                <a:latin typeface="Arial"/>
                <a:cs typeface="Arial"/>
              </a:rPr>
              <a:t>: </a:t>
            </a:r>
            <a:r>
              <a:rPr lang="ru-RU" sz="1100" dirty="0" smtClean="0">
                <a:latin typeface="Arial"/>
                <a:cs typeface="Arial"/>
              </a:rPr>
              <a:t>правовая </a:t>
            </a:r>
            <a:r>
              <a:rPr lang="ru-RU" sz="1100" dirty="0">
                <a:latin typeface="Arial"/>
                <a:cs typeface="Arial"/>
              </a:rPr>
              <a:t>структура может корректироваться по усмотрению </a:t>
            </a:r>
            <a:r>
              <a:rPr lang="ru-RU" sz="1100" dirty="0" smtClean="0">
                <a:latin typeface="Arial"/>
                <a:cs typeface="Arial"/>
              </a:rPr>
              <a:t>исполнителя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59632" y="3921821"/>
            <a:ext cx="1466379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ysClr val="windowText" lastClr="000000"/>
                </a:solidFill>
                <a:latin typeface="Arial"/>
                <a:cs typeface="Arial"/>
              </a:rPr>
              <a:t>Частный партнер / Концессионер</a:t>
            </a:r>
            <a:endParaRPr lang="ru-RU" sz="100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166956" y="3921821"/>
            <a:ext cx="143749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ysClr val="windowText" lastClr="000000"/>
                </a:solidFill>
                <a:latin typeface="Arial"/>
                <a:cs typeface="Arial"/>
              </a:rPr>
              <a:t>Публичный партнер / Концедент</a:t>
            </a:r>
            <a:endParaRPr lang="ru-RU" sz="100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313330" y="3912558"/>
            <a:ext cx="1224136" cy="7386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ysClr val="windowText" lastClr="000000"/>
                </a:solidFill>
                <a:latin typeface="Arial"/>
                <a:cs typeface="Arial"/>
              </a:rPr>
              <a:t>Объект соглашения</a:t>
            </a:r>
            <a:endParaRPr lang="ru-RU" sz="100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26011" y="3420087"/>
            <a:ext cx="1587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Arial"/>
                <a:cs typeface="Arial"/>
              </a:rPr>
              <a:t>Создание объекта соглашения, использование объекта в течение срока</a:t>
            </a:r>
          </a:p>
          <a:p>
            <a:pPr algn="ctr"/>
            <a:r>
              <a:rPr lang="ru-RU" sz="1000" dirty="0" smtClean="0">
                <a:latin typeface="Arial"/>
                <a:cs typeface="Arial"/>
              </a:rPr>
              <a:t>соглашения</a:t>
            </a:r>
            <a:endParaRPr lang="ru-RU" sz="10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29462" y="3590146"/>
            <a:ext cx="14454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Arial"/>
                <a:cs typeface="Arial"/>
              </a:rPr>
              <a:t>Право собственности на объект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347864" y="2820998"/>
            <a:ext cx="2740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000" dirty="0" smtClean="0">
                <a:solidFill>
                  <a:prstClr val="black"/>
                </a:solidFill>
                <a:latin typeface="Arial"/>
                <a:cs typeface="Arial"/>
              </a:rPr>
              <a:t>Соглашение </a:t>
            </a:r>
            <a:r>
              <a:rPr lang="ru-RU" sz="1000" dirty="0" smtClean="0">
                <a:latin typeface="Arial"/>
                <a:cs typeface="Arial"/>
              </a:rPr>
              <a:t>о ГЧП (СГЧП) / МЧП </a:t>
            </a:r>
            <a:r>
              <a:rPr lang="ru-RU" sz="1000" dirty="0">
                <a:latin typeface="Arial"/>
                <a:cs typeface="Arial"/>
              </a:rPr>
              <a:t>(СМЧП) </a:t>
            </a:r>
            <a:r>
              <a:rPr lang="ru-RU" sz="1000" dirty="0" smtClean="0">
                <a:latin typeface="Arial"/>
                <a:cs typeface="Arial"/>
              </a:rPr>
              <a:t>/</a:t>
            </a:r>
          </a:p>
          <a:p>
            <a:pPr lvl="0" algn="ctr"/>
            <a:r>
              <a:rPr lang="ru-RU" sz="1000" dirty="0" smtClean="0">
                <a:latin typeface="Arial"/>
                <a:cs typeface="Arial"/>
              </a:rPr>
              <a:t>Концессионное соглашение (КС)</a:t>
            </a:r>
          </a:p>
        </p:txBody>
      </p:sp>
      <p:cxnSp>
        <p:nvCxnSpPr>
          <p:cNvPr id="39" name="Прямая со стрелкой 38"/>
          <p:cNvCxnSpPr>
            <a:stCxn id="35" idx="1"/>
            <a:endCxn id="32" idx="3"/>
          </p:cNvCxnSpPr>
          <p:nvPr/>
        </p:nvCxnSpPr>
        <p:spPr>
          <a:xfrm flipH="1">
            <a:off x="2726011" y="4281861"/>
            <a:ext cx="1587319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33" idx="1"/>
          </p:cNvCxnSpPr>
          <p:nvPr/>
        </p:nvCxnSpPr>
        <p:spPr>
          <a:xfrm flipH="1">
            <a:off x="5537466" y="4281861"/>
            <a:ext cx="162949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>
            <a:stCxn id="33" idx="0"/>
            <a:endCxn id="38" idx="3"/>
          </p:cNvCxnSpPr>
          <p:nvPr/>
        </p:nvCxnSpPr>
        <p:spPr>
          <a:xfrm rot="16200000" flipV="1">
            <a:off x="6536894" y="2573013"/>
            <a:ext cx="900768" cy="1796848"/>
          </a:xfrm>
          <a:prstGeom prst="bentConnector2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оединительная линия уступом 43"/>
          <p:cNvCxnSpPr>
            <a:stCxn id="38" idx="1"/>
            <a:endCxn id="32" idx="0"/>
          </p:cNvCxnSpPr>
          <p:nvPr/>
        </p:nvCxnSpPr>
        <p:spPr>
          <a:xfrm rot="10800000" flipV="1">
            <a:off x="1992822" y="3021053"/>
            <a:ext cx="1355042" cy="900768"/>
          </a:xfrm>
          <a:prstGeom prst="bentConnector2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1259632" y="5661248"/>
            <a:ext cx="1466379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ysClr val="windowText" lastClr="000000"/>
                </a:solidFill>
                <a:latin typeface="Arial"/>
                <a:cs typeface="Arial"/>
              </a:rPr>
              <a:t>ТФОМС</a:t>
            </a:r>
            <a:endParaRPr lang="ru-RU" sz="100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0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3737126" y="2039943"/>
            <a:ext cx="1502327" cy="6689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Частный партнер / Концессионер</a:t>
            </a:r>
          </a:p>
        </p:txBody>
      </p:sp>
      <p:cxnSp>
        <p:nvCxnSpPr>
          <p:cNvPr id="58" name="Прямая со стрелкой 57"/>
          <p:cNvCxnSpPr>
            <a:stCxn id="63" idx="3"/>
            <a:endCxn id="44" idx="1"/>
          </p:cNvCxnSpPr>
          <p:nvPr/>
        </p:nvCxnSpPr>
        <p:spPr>
          <a:xfrm>
            <a:off x="2061357" y="2348880"/>
            <a:ext cx="1675769" cy="25552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467544" y="1988840"/>
            <a:ext cx="1593813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Финансирующая организация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076092" y="2060848"/>
            <a:ext cx="1611715" cy="6689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Публичный партнер / Концедент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123728" y="194204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Долговое финансирование</a:t>
            </a:r>
            <a:endParaRPr lang="ru-RU" sz="12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239414" y="2420888"/>
            <a:ext cx="1468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Обслуживание  долга</a:t>
            </a:r>
            <a:endParaRPr lang="ru-RU" sz="12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55574" y="4296411"/>
            <a:ext cx="1411976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Потребители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8" name="Прямая со стрелкой 47"/>
          <p:cNvCxnSpPr>
            <a:endCxn id="41" idx="0"/>
          </p:cNvCxnSpPr>
          <p:nvPr/>
        </p:nvCxnSpPr>
        <p:spPr>
          <a:xfrm flipH="1">
            <a:off x="1461562" y="2729825"/>
            <a:ext cx="2939270" cy="1566586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44" idx="3"/>
          </p:cNvCxnSpPr>
          <p:nvPr/>
        </p:nvCxnSpPr>
        <p:spPr>
          <a:xfrm>
            <a:off x="5239453" y="2374432"/>
            <a:ext cx="1836639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39454" y="2132856"/>
            <a:ext cx="1924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Арендная плата за з/у</a:t>
            </a:r>
            <a:endParaRPr lang="ru-RU" sz="12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105" y="197086"/>
            <a:ext cx="3834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632523"/>
                </a:solidFill>
                <a:latin typeface="Arial"/>
                <a:ea typeface="Tahoma" panose="020B0604030504040204" pitchFamily="34" charset="0"/>
                <a:cs typeface="Arial"/>
              </a:rPr>
              <a:t>Финансовая</a:t>
            </a:r>
            <a:r>
              <a:rPr lang="ru-RU" b="1" dirty="0">
                <a:solidFill>
                  <a:srgbClr val="632523"/>
                </a:solidFill>
                <a:latin typeface="Arial"/>
                <a:cs typeface="Arial"/>
              </a:rPr>
              <a:t> структура проекта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50069" y="729278"/>
            <a:ext cx="8337738" cy="105734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Описание движения основных денежных потоков в течение реализации проекта</a:t>
            </a:r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4000"/>
              </a:lnSpc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Примечание 1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: финансовая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структура может корректироваться по усмотрению исполнителя. </a:t>
            </a:r>
          </a:p>
          <a:p>
            <a:pPr algn="just">
              <a:lnSpc>
                <a:spcPct val="114000"/>
              </a:lnSpc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Примечание 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: Финансовая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структура должна в обязательном порядке содержать информацию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о механизмах компенсации операционных и капитальных затрат частного партнера /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концессионера.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964" y="5574879"/>
            <a:ext cx="5583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Доходность на заемный капитал, закладываемая в </a:t>
            </a:r>
            <a:r>
              <a:rPr lang="ru-RU" sz="1400" b="1" dirty="0" err="1" smtClean="0"/>
              <a:t>фин.модель</a:t>
            </a:r>
            <a:r>
              <a:rPr lang="ru-RU" sz="1400" b="1" dirty="0" smtClean="0"/>
              <a:t> - …%</a:t>
            </a:r>
            <a:endParaRPr lang="ru-RU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28964" y="5929535"/>
            <a:ext cx="5851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Доходность на собственный капитал, закладываемая в </a:t>
            </a:r>
            <a:r>
              <a:rPr lang="ru-RU" sz="1400" b="1" dirty="0" err="1" smtClean="0"/>
              <a:t>фин.модель</a:t>
            </a:r>
            <a:r>
              <a:rPr lang="ru-RU" sz="1400" b="1" dirty="0" smtClean="0"/>
              <a:t> - …%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17309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478" y="332656"/>
            <a:ext cx="470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32523"/>
                </a:solidFill>
                <a:latin typeface="Arial"/>
                <a:cs typeface="Arial"/>
              </a:rPr>
              <a:t>Этапы реализации проекта</a:t>
            </a:r>
            <a:endParaRPr lang="ru-RU" dirty="0">
              <a:solidFill>
                <a:srgbClr val="632523"/>
              </a:solidFill>
              <a:latin typeface="Arial"/>
              <a:cs typeface="Arial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12232"/>
              </p:ext>
            </p:extLst>
          </p:nvPr>
        </p:nvGraphicFramePr>
        <p:xfrm>
          <a:off x="336576" y="1279362"/>
          <a:ext cx="8267874" cy="414886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8605"/>
                <a:gridCol w="1701729"/>
                <a:gridCol w="553521"/>
                <a:gridCol w="417512"/>
                <a:gridCol w="417512"/>
                <a:gridCol w="417512"/>
                <a:gridCol w="478292"/>
                <a:gridCol w="383915"/>
                <a:gridCol w="447902"/>
                <a:gridCol w="447902"/>
                <a:gridCol w="447902"/>
                <a:gridCol w="511887"/>
                <a:gridCol w="416175"/>
                <a:gridCol w="456414"/>
                <a:gridCol w="470547"/>
                <a:gridCol w="470547"/>
              </a:tblGrid>
              <a:tr h="329674">
                <a:tc rowSpan="2"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lang="ru-RU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ru-RU" sz="1050" dirty="0" smtClean="0">
                          <a:latin typeface="Arial" pitchFamily="34" charset="0"/>
                          <a:cs typeface="Arial" pitchFamily="34" charset="0"/>
                        </a:rPr>
                        <a:t>Мероприятия по проекту</a:t>
                      </a:r>
                      <a:endParaRPr lang="ru-RU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Arial" pitchFamily="34" charset="0"/>
                          <a:cs typeface="Arial" pitchFamily="34" charset="0"/>
                        </a:rPr>
                        <a:t>Период, год.</a:t>
                      </a:r>
                      <a:endParaRPr lang="ru-RU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0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0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0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0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0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0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30854">
                <a:tc vMerge="1">
                  <a:txBody>
                    <a:bodyPr/>
                    <a:lstStyle/>
                    <a:p>
                      <a:endParaRPr lang="ru-RU" sz="105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l" fontAlgn="b"/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39176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Прединвестиционный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этап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868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структурирование</a:t>
                      </a:r>
                      <a:r>
                        <a:rPr lang="ru-RU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проекта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Tx/>
                        <a:buNone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-сентябрь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8868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решение о реализации</a:t>
                      </a:r>
                      <a:r>
                        <a:rPr lang="ru-RU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проекта в соответствии с </a:t>
                      </a: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соглашением </a:t>
                      </a: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(указать реквизиты НПА)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Tx/>
                        <a:buNone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октябрь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3466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конкурсная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процедура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marL="0" indent="0" algn="ctr" fontAlgn="b">
                        <a:buFontTx/>
                        <a:buNone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-декабрь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95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7313" lvl="0" indent="0"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привлечение долгового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финансирования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Tx/>
                        <a:buNone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-декабрь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233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Инвестиционный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этап</a:t>
                      </a:r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Arial" panose="020B0604020202020204" pitchFamily="34" charset="0"/>
                        <a:buNone/>
                      </a:pP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33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7313" indent="0"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строительство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объектов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233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Эксплуатационный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этап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33">
                <a:tc>
                  <a:txBody>
                    <a:bodyPr/>
                    <a:lstStyle/>
                    <a:p>
                      <a:r>
                        <a:rPr lang="ru-RU" sz="1050" b="0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0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Завершение проекта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04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104" y="116632"/>
            <a:ext cx="4026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>
                <a:solidFill>
                  <a:srgbClr val="632523"/>
                </a:solidFill>
                <a:latin typeface="Arial"/>
                <a:ea typeface="Tahoma" panose="020B0604030504040204" pitchFamily="34" charset="0"/>
                <a:cs typeface="Arial"/>
              </a:rPr>
              <a:t>Распределение рисков проекта</a:t>
            </a:r>
            <a:r>
              <a:rPr lang="ru-RU" b="1" baseline="30000" dirty="0" smtClean="0">
                <a:solidFill>
                  <a:srgbClr val="632523"/>
                </a:solidFill>
                <a:latin typeface="Arial"/>
                <a:ea typeface="Tahoma" panose="020B0604030504040204" pitchFamily="34" charset="0"/>
                <a:cs typeface="Arial"/>
              </a:rPr>
              <a:t>1</a:t>
            </a:r>
            <a:endParaRPr lang="ru-RU" b="1" dirty="0">
              <a:solidFill>
                <a:srgbClr val="632523"/>
              </a:solidFill>
              <a:latin typeface="Arial"/>
              <a:ea typeface="Tahoma" panose="020B0604030504040204" pitchFamily="34" charset="0"/>
              <a:cs typeface="Arial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264168"/>
              </p:ext>
            </p:extLst>
          </p:nvPr>
        </p:nvGraphicFramePr>
        <p:xfrm>
          <a:off x="228826" y="467103"/>
          <a:ext cx="8615548" cy="616472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60040"/>
                <a:gridCol w="1414748"/>
                <a:gridCol w="5040560"/>
                <a:gridCol w="1008112"/>
                <a:gridCol w="792088"/>
              </a:tblGrid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№</a:t>
                      </a:r>
                      <a:endParaRPr lang="ru-RU" sz="1300" b="1" dirty="0">
                        <a:latin typeface="Arial"/>
                        <a:cs typeface="Arial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/>
                        <a:t>Виды</a:t>
                      </a:r>
                      <a:r>
                        <a:rPr lang="ru-RU" sz="1300" baseline="0" dirty="0" smtClean="0"/>
                        <a:t> риска</a:t>
                      </a:r>
                      <a:endParaRPr lang="ru-RU" sz="1300" b="1" dirty="0">
                        <a:latin typeface="Arial"/>
                        <a:cs typeface="Arial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Риски</a:t>
                      </a:r>
                      <a:endParaRPr kumimoji="0" lang="ru-RU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Публичный партнер*</a:t>
                      </a:r>
                      <a:endParaRPr kumimoji="0" lang="ru-RU" sz="12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Частный партнер*</a:t>
                      </a:r>
                      <a:endParaRPr kumimoji="0" lang="ru-RU" sz="12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97631">
                <a:tc rowSpan="5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Риски проектирования и подготовительного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effectLst/>
                        </a:rPr>
                        <a:t>Предоставление</a:t>
                      </a:r>
                      <a:r>
                        <a:rPr lang="ru-RU" sz="1300" baseline="0" dirty="0" smtClean="0">
                          <a:effectLst/>
                        </a:rPr>
                        <a:t> земельных участков</a:t>
                      </a: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Обеспечение инженерных коммуникаций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Подготовка земельных</a:t>
                      </a:r>
                      <a:r>
                        <a:rPr lang="ru-RU" sz="1200" baseline="0" dirty="0" smtClean="0">
                          <a:effectLst/>
                        </a:rPr>
                        <a:t> участков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Срыв</a:t>
                      </a:r>
                      <a:r>
                        <a:rPr lang="ru-RU" sz="1200" baseline="0" dirty="0" smtClean="0">
                          <a:effectLst/>
                        </a:rPr>
                        <a:t> срока проектирования объекта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Срыв срока подготовительных мероприятий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rowSpan="8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Риски</a:t>
                      </a:r>
                      <a:r>
                        <a:rPr lang="ru-RU" sz="1200" baseline="0" dirty="0" smtClean="0"/>
                        <a:t> создания объекта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Ликвидация последствий действий третьих лиц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Ликвидация природных катастроф и иных форс-мажоров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Ликвидация экологических последствий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Срыв сроков</a:t>
                      </a:r>
                      <a:r>
                        <a:rPr lang="ru-RU" sz="1200" baseline="0" dirty="0" smtClean="0">
                          <a:effectLst/>
                        </a:rPr>
                        <a:t> создания (строительства/реконструкции) объекта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Срыв сроков</a:t>
                      </a:r>
                      <a:r>
                        <a:rPr lang="ru-RU" sz="1200" baseline="0" dirty="0" smtClean="0">
                          <a:effectLst/>
                        </a:rPr>
                        <a:t> ввода объекта в эксплуатацию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Увеличение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затрат на создание объекта за счет </a:t>
                      </a:r>
                      <a:r>
                        <a:rPr lang="ru-RU" sz="1200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роста курсов валют</a:t>
                      </a:r>
                      <a:endParaRPr lang="ru-RU" sz="1200" b="0" strike="noStrike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Увеличение затрат на создание за счет темпа роста инфляции</a:t>
                      </a:r>
                      <a:endParaRPr lang="ru-RU" sz="1200" b="0" strike="noStrike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Увеличение затрат на создание за счет роста процентов по долгу</a:t>
                      </a:r>
                      <a:endParaRPr lang="ru-RU" sz="1200" b="0" strike="noStrike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rowSpan="5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Риски эксплуатации объекта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Увеличение затрат</a:t>
                      </a:r>
                      <a:r>
                        <a:rPr lang="ru-RU" sz="1200" baseline="0" dirty="0" smtClean="0">
                          <a:effectLst/>
                        </a:rPr>
                        <a:t> на эксплуатацию имущества, переданного </a:t>
                      </a:r>
                      <a:r>
                        <a:rPr lang="ru-RU" sz="1200" baseline="0" dirty="0" err="1" smtClean="0">
                          <a:effectLst/>
                        </a:rPr>
                        <a:t>публ</a:t>
                      </a:r>
                      <a:r>
                        <a:rPr lang="ru-RU" sz="1200" baseline="0" dirty="0" smtClean="0">
                          <a:effectLst/>
                        </a:rPr>
                        <a:t>. </a:t>
                      </a:r>
                      <a:r>
                        <a:rPr lang="ru-RU" sz="1200" baseline="0" dirty="0" err="1" smtClean="0">
                          <a:effectLst/>
                        </a:rPr>
                        <a:t>партн</a:t>
                      </a:r>
                      <a:r>
                        <a:rPr lang="ru-RU" sz="1200" baseline="0" dirty="0" smtClean="0">
                          <a:effectLst/>
                        </a:rPr>
                        <a:t>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Увеличение затрат на эксплуатацию за счет </a:t>
                      </a:r>
                      <a:r>
                        <a:rPr lang="ru-RU" sz="1200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роста курсов валют</a:t>
                      </a:r>
                      <a:endParaRPr lang="ru-RU" sz="1200" b="0" strike="noStrike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575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Увеличение затрат на эксплуатацию за счет темпа роста инфляции</a:t>
                      </a:r>
                      <a:endParaRPr lang="ru-RU" sz="1200" b="0" strike="noStrike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7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Увеличение затрат на эксплуатацию за счет роста процентов по долгу</a:t>
                      </a:r>
                      <a:endParaRPr lang="ru-RU" sz="1200" b="0" strike="noStrike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631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Увеличение затрат на эксплуатацию за счет увеличения налогов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Риски получения дохода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Неполучение</a:t>
                      </a:r>
                      <a:r>
                        <a:rPr lang="ru-RU" sz="1200" baseline="0" dirty="0" smtClean="0">
                          <a:effectLst/>
                        </a:rPr>
                        <a:t> платежей, обеспечивающих гарантию </a:t>
                      </a:r>
                      <a:r>
                        <a:rPr lang="ru-RU" sz="1200" baseline="0" dirty="0" err="1" smtClean="0">
                          <a:effectLst/>
                        </a:rPr>
                        <a:t>минимал</a:t>
                      </a:r>
                      <a:r>
                        <a:rPr lang="ru-RU" sz="1200" baseline="0" dirty="0" smtClean="0">
                          <a:effectLst/>
                        </a:rPr>
                        <a:t>. доходности 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Падение</a:t>
                      </a:r>
                      <a:r>
                        <a:rPr lang="ru-RU" sz="1200" baseline="0" dirty="0" smtClean="0">
                          <a:effectLst/>
                        </a:rPr>
                        <a:t> выручки вследствие снижения объёма оказания услуг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Падение</a:t>
                      </a:r>
                      <a:r>
                        <a:rPr lang="ru-RU" sz="1200" baseline="0" dirty="0" smtClean="0">
                          <a:effectLst/>
                        </a:rPr>
                        <a:t> выручки вследствие снижения цен (тарифов) на оказание услуг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Падение выручки вследствие неплатежей со стороны потребителей</a:t>
                      </a:r>
                      <a:r>
                        <a:rPr lang="ru-RU" sz="1200" baseline="0" dirty="0" smtClean="0">
                          <a:effectLst/>
                        </a:rPr>
                        <a:t> услуг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Прочие риски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51435" marR="51435" marT="0" marB="0" anchor="ctr"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Расторжение соглашения по вине публичного партнера /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концедента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Расторжение соглашения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по вине частного партнера /концессионера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Утрата объекта</a:t>
                      </a:r>
                      <a:r>
                        <a:rPr lang="ru-RU" sz="1200" baseline="0" dirty="0" smtClean="0">
                          <a:effectLst/>
                        </a:rPr>
                        <a:t> соглашения 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Форс-мажорные</a:t>
                      </a:r>
                      <a:r>
                        <a:rPr lang="ru-RU" sz="1200" baseline="0" dirty="0" smtClean="0">
                          <a:effectLst/>
                        </a:rPr>
                        <a:t> обстоятельства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474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51435" marR="51435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51435" marR="51435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/>
                        </a:rPr>
                        <a:t>Иные риски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4584" y="6599391"/>
            <a:ext cx="4033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* Указывается риск, который берет на себя сторона соглашения</a:t>
            </a:r>
            <a:endParaRPr lang="ru-RU" sz="1100" baseline="30000" dirty="0"/>
          </a:p>
        </p:txBody>
      </p:sp>
    </p:spTree>
    <p:extLst>
      <p:ext uri="{BB962C8B-B14F-4D97-AF65-F5344CB8AC3E}">
        <p14:creationId xmlns:p14="http://schemas.microsoft.com/office/powerpoint/2010/main" val="58599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96105" y="197086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32523"/>
                </a:solidFill>
                <a:latin typeface="Arial"/>
                <a:ea typeface="Tahoma" panose="020B0604030504040204" pitchFamily="34" charset="0"/>
                <a:cs typeface="Arial"/>
              </a:rPr>
              <a:t>Резюме проекта</a:t>
            </a:r>
            <a:endParaRPr lang="ru-RU" b="1" dirty="0">
              <a:solidFill>
                <a:srgbClr val="632523"/>
              </a:solidFill>
              <a:latin typeface="Arial"/>
              <a:cs typeface="Arial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2636912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Общий объем инвестиций в проект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5536" y="1052736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Частный партнер / Концессионер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03848" y="2636912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Объем </a:t>
            </a:r>
            <a:r>
              <a:rPr lang="ru-RU" sz="1400" b="1" dirty="0" smtClean="0">
                <a:solidFill>
                  <a:schemeClr val="tx1"/>
                </a:solidFill>
              </a:rPr>
              <a:t>инвестиций частного партнера / концессионера 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(в т.ч. концессионная плата)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84168" y="4221088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ysClr val="windowText" lastClr="000000"/>
                </a:solidFill>
              </a:rPr>
              <a:t>NPV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 (при ставке дисконтирования - )</a:t>
            </a:r>
            <a:r>
              <a:rPr lang="en-US" sz="1400" b="1" dirty="0" smtClean="0">
                <a:solidFill>
                  <a:sysClr val="windowText" lastClr="000000"/>
                </a:solidFill>
              </a:rPr>
              <a:t> 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и </a:t>
            </a:r>
            <a:r>
              <a:rPr lang="en-US" sz="1400" b="1" dirty="0" smtClean="0">
                <a:solidFill>
                  <a:sysClr val="windowText" lastClr="000000"/>
                </a:solidFill>
              </a:rPr>
              <a:t>IRR 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проекта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1052736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Мощность объекта соглашения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2564904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Объем оказываемых услуг по тарифам ОМС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03848" y="4221088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Бюджетная эффективность проекта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5536" y="4221088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Капитальные и операционные инвестиции публичного партнера / концедента (в т.ч. плата концедента)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84168" y="1052736"/>
            <a:ext cx="2376264" cy="1296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Срок реализации проекта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691680" y="5733256"/>
            <a:ext cx="5472608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Социально-экономическая эффективность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50D-7788-4B92-A5F1-BC691A317A3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9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8610</TotalTime>
  <Words>957</Words>
  <Application>Microsoft Office PowerPoint</Application>
  <PresentationFormat>Экран (4:3)</PresentationFormat>
  <Paragraphs>205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Солнцев</dc:creator>
  <cp:lastModifiedBy>Матаев Талгат Мустафаевич</cp:lastModifiedBy>
  <cp:revision>354</cp:revision>
  <cp:lastPrinted>2016-04-06T13:56:47Z</cp:lastPrinted>
  <dcterms:created xsi:type="dcterms:W3CDTF">2014-04-29T10:09:14Z</dcterms:created>
  <dcterms:modified xsi:type="dcterms:W3CDTF">2017-02-21T14:44:12Z</dcterms:modified>
</cp:coreProperties>
</file>