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3" r:id="rId2"/>
    <p:sldId id="351" r:id="rId3"/>
    <p:sldId id="381" r:id="rId4"/>
    <p:sldId id="346" r:id="rId5"/>
    <p:sldId id="388" r:id="rId6"/>
    <p:sldId id="377" r:id="rId7"/>
    <p:sldId id="382" r:id="rId8"/>
    <p:sldId id="383" r:id="rId9"/>
    <p:sldId id="384" r:id="rId10"/>
    <p:sldId id="380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AF936D"/>
    <a:srgbClr val="C79973"/>
    <a:srgbClr val="CB7D3D"/>
    <a:srgbClr val="996600"/>
    <a:srgbClr val="CC9900"/>
    <a:srgbClr val="C48F54"/>
    <a:srgbClr val="FFFFFF"/>
    <a:srgbClr val="CD6209"/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7143" autoAdjust="0"/>
  </p:normalViewPr>
  <p:slideViewPr>
    <p:cSldViewPr>
      <p:cViewPr varScale="1">
        <p:scale>
          <a:sx n="85" d="100"/>
          <a:sy n="85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17C35-3FC9-48CD-85B1-E6428B47DD05}" type="doc">
      <dgm:prSet loTypeId="urn:microsoft.com/office/officeart/2005/8/layout/hProcess7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87DD98F-2C2D-411A-A59B-9B92488F423A}">
      <dgm:prSet phldrT="[Текст]"/>
      <dgm:spPr/>
      <dgm:t>
        <a:bodyPr/>
        <a:lstStyle/>
        <a:p>
          <a:r>
            <a:rPr lang="ru-RU" dirty="0" smtClean="0"/>
            <a:t>Этап 1</a:t>
          </a:r>
          <a:endParaRPr lang="ru-RU" dirty="0"/>
        </a:p>
      </dgm:t>
    </dgm:pt>
    <dgm:pt modelId="{4744189C-8015-49AA-9E55-B295AFCE5B45}" type="parTrans" cxnId="{46716C18-0F9B-452D-A513-193FC9F0D1F1}">
      <dgm:prSet/>
      <dgm:spPr/>
      <dgm:t>
        <a:bodyPr/>
        <a:lstStyle/>
        <a:p>
          <a:endParaRPr lang="ru-RU"/>
        </a:p>
      </dgm:t>
    </dgm:pt>
    <dgm:pt modelId="{A2A0250A-44ED-43DA-B805-8E62722259B4}" type="sibTrans" cxnId="{46716C18-0F9B-452D-A513-193FC9F0D1F1}">
      <dgm:prSet/>
      <dgm:spPr/>
      <dgm:t>
        <a:bodyPr/>
        <a:lstStyle/>
        <a:p>
          <a:endParaRPr lang="ru-RU"/>
        </a:p>
      </dgm:t>
    </dgm:pt>
    <dgm:pt modelId="{B6B0B2F3-9E30-489B-ABEB-22559C7D7B1F}">
      <dgm:prSet phldrT="[Текст]" custT="1"/>
      <dgm:spPr/>
      <dgm:t>
        <a:bodyPr/>
        <a:lstStyle/>
        <a:p>
          <a:pPr algn="l">
            <a:spcAft>
              <a:spcPts val="300"/>
            </a:spcAft>
          </a:pPr>
          <a:r>
            <a:rPr lang="ru-RU" sz="1300" b="1" dirty="0" smtClean="0"/>
            <a:t>«Разработка предложений о процедурах и принципах конкурентного отбора ценовых заявок при централизованной торговле </a:t>
          </a:r>
          <a:r>
            <a:rPr lang="ru-RU" sz="1300" b="1" dirty="0" err="1" smtClean="0"/>
            <a:t>электр</a:t>
          </a:r>
          <a:r>
            <a:rPr lang="ru-RU" sz="1300" b="1" dirty="0" smtClean="0"/>
            <a:t>. энергией на сутки вперед, о критерии оптимизации при расчете плановых почасовых объемов поставок </a:t>
          </a:r>
          <a:r>
            <a:rPr lang="ru-RU" sz="1300" b="1" dirty="0" err="1" smtClean="0"/>
            <a:t>электр</a:t>
          </a:r>
          <a:r>
            <a:rPr lang="ru-RU" sz="1300" b="1" dirty="0" smtClean="0"/>
            <a:t>. энергии по СДД, срочным контрактам и сделкам на сутки вперед, а также организации ЭДО на ОЭР Союза»</a:t>
          </a:r>
          <a:endParaRPr lang="ru-RU" sz="1300" b="1" dirty="0"/>
        </a:p>
      </dgm:t>
    </dgm:pt>
    <dgm:pt modelId="{C7CFDB0B-6C53-4EBF-9520-F2014212CAF0}" type="parTrans" cxnId="{84B38642-506C-484D-A5BF-59806C1D56AF}">
      <dgm:prSet/>
      <dgm:spPr/>
      <dgm:t>
        <a:bodyPr/>
        <a:lstStyle/>
        <a:p>
          <a:endParaRPr lang="ru-RU"/>
        </a:p>
      </dgm:t>
    </dgm:pt>
    <dgm:pt modelId="{DD60150A-4283-4BD6-815C-6E218ECD4E4D}" type="sibTrans" cxnId="{84B38642-506C-484D-A5BF-59806C1D56AF}">
      <dgm:prSet/>
      <dgm:spPr/>
      <dgm:t>
        <a:bodyPr/>
        <a:lstStyle/>
        <a:p>
          <a:endParaRPr lang="ru-RU"/>
        </a:p>
      </dgm:t>
    </dgm:pt>
    <dgm:pt modelId="{F8D910C7-4E02-410B-A802-113F809B3455}">
      <dgm:prSet phldrT="[Текст]"/>
      <dgm:spPr/>
      <dgm:t>
        <a:bodyPr/>
        <a:lstStyle/>
        <a:p>
          <a:r>
            <a:rPr lang="ru-RU" dirty="0" smtClean="0"/>
            <a:t>Этап 2</a:t>
          </a:r>
          <a:endParaRPr lang="ru-RU" dirty="0"/>
        </a:p>
      </dgm:t>
    </dgm:pt>
    <dgm:pt modelId="{D9ECFB75-A05E-4376-A2FD-343B51ADDC21}" type="parTrans" cxnId="{9DE3E964-AC03-4426-A9A2-0A7248FA9C79}">
      <dgm:prSet/>
      <dgm:spPr/>
      <dgm:t>
        <a:bodyPr/>
        <a:lstStyle/>
        <a:p>
          <a:endParaRPr lang="ru-RU"/>
        </a:p>
      </dgm:t>
    </dgm:pt>
    <dgm:pt modelId="{6A70C678-A162-4FCB-A7F2-E9713BACFE4B}" type="sibTrans" cxnId="{9DE3E964-AC03-4426-A9A2-0A7248FA9C79}">
      <dgm:prSet/>
      <dgm:spPr/>
      <dgm:t>
        <a:bodyPr/>
        <a:lstStyle/>
        <a:p>
          <a:endParaRPr lang="ru-RU"/>
        </a:p>
      </dgm:t>
    </dgm:pt>
    <dgm:pt modelId="{9E6E3B08-87B2-452B-8F80-CBA6DA030F8D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300" b="1" dirty="0" smtClean="0"/>
            <a:t>«Разработка проектов регламента конкурентного отбора ценовых заявок при централизованной торговле </a:t>
          </a:r>
          <a:r>
            <a:rPr lang="ru-RU" sz="1300" b="1" dirty="0" err="1" smtClean="0"/>
            <a:t>электр</a:t>
          </a:r>
          <a:r>
            <a:rPr lang="ru-RU" sz="1300" b="1" dirty="0" smtClean="0"/>
            <a:t>. энергией на сутки вперед и приложения к форме договора о присоединении, регламентирующего порядок ЭДО на ОЭР Союза, доработка проектов формы договора о присоединении и иных приложений к нему»</a:t>
          </a:r>
          <a:endParaRPr lang="ru-RU" sz="1300" b="1" dirty="0"/>
        </a:p>
      </dgm:t>
    </dgm:pt>
    <dgm:pt modelId="{B176AC3B-A798-44B7-BA13-824442A7202E}" type="parTrans" cxnId="{7A9AA564-AAB1-4150-9936-87FC892BFC5B}">
      <dgm:prSet/>
      <dgm:spPr/>
      <dgm:t>
        <a:bodyPr/>
        <a:lstStyle/>
        <a:p>
          <a:endParaRPr lang="ru-RU"/>
        </a:p>
      </dgm:t>
    </dgm:pt>
    <dgm:pt modelId="{959B9794-BFA2-4202-9980-BAB3322A0926}" type="sibTrans" cxnId="{7A9AA564-AAB1-4150-9936-87FC892BFC5B}">
      <dgm:prSet/>
      <dgm:spPr/>
      <dgm:t>
        <a:bodyPr/>
        <a:lstStyle/>
        <a:p>
          <a:endParaRPr lang="ru-RU"/>
        </a:p>
      </dgm:t>
    </dgm:pt>
    <dgm:pt modelId="{6D37C9F3-B13E-48D4-876B-6664A6047F87}">
      <dgm:prSet phldrT="[Текст]"/>
      <dgm:spPr/>
      <dgm:t>
        <a:bodyPr/>
        <a:lstStyle/>
        <a:p>
          <a:r>
            <a:rPr lang="ru-RU" dirty="0" smtClean="0"/>
            <a:t>Этап 3</a:t>
          </a:r>
          <a:endParaRPr lang="ru-RU" dirty="0"/>
        </a:p>
      </dgm:t>
    </dgm:pt>
    <dgm:pt modelId="{9694CBAC-8667-4AE2-AF4B-E6D02F536C48}" type="parTrans" cxnId="{1F38C94D-4814-4820-8CB3-A33565B3BE18}">
      <dgm:prSet/>
      <dgm:spPr/>
      <dgm:t>
        <a:bodyPr/>
        <a:lstStyle/>
        <a:p>
          <a:endParaRPr lang="ru-RU"/>
        </a:p>
      </dgm:t>
    </dgm:pt>
    <dgm:pt modelId="{71D76FA5-2B18-4E1A-A45F-BFAE8D51F5A6}" type="sibTrans" cxnId="{1F38C94D-4814-4820-8CB3-A33565B3BE18}">
      <dgm:prSet/>
      <dgm:spPr/>
      <dgm:t>
        <a:bodyPr/>
        <a:lstStyle/>
        <a:p>
          <a:endParaRPr lang="ru-RU"/>
        </a:p>
      </dgm:t>
    </dgm:pt>
    <dgm:pt modelId="{7E3E344D-DC59-449A-993D-B5E466D28D30}">
      <dgm:prSet phldrT="[Текст]" custT="1"/>
      <dgm:spPr/>
      <dgm:t>
        <a:bodyPr/>
        <a:lstStyle/>
        <a:p>
          <a:pPr algn="l">
            <a:spcAft>
              <a:spcPts val="300"/>
            </a:spcAft>
          </a:pPr>
          <a:r>
            <a:rPr lang="ru-RU" sz="1300" b="1" dirty="0" smtClean="0"/>
            <a:t>«Сопровождение доработки проекта формы договора о присоединении и приложений к нему»</a:t>
          </a:r>
          <a:endParaRPr lang="ru-RU" sz="1400" b="1" dirty="0"/>
        </a:p>
      </dgm:t>
    </dgm:pt>
    <dgm:pt modelId="{8C927788-40A7-4570-9B1D-0F135DC45C50}" type="parTrans" cxnId="{B561EA75-B196-4529-9D06-9D5254EFA2DE}">
      <dgm:prSet/>
      <dgm:spPr/>
      <dgm:t>
        <a:bodyPr/>
        <a:lstStyle/>
        <a:p>
          <a:endParaRPr lang="ru-RU"/>
        </a:p>
      </dgm:t>
    </dgm:pt>
    <dgm:pt modelId="{692A38CF-D1DA-4DE8-BB91-109FB2283ADD}" type="sibTrans" cxnId="{B561EA75-B196-4529-9D06-9D5254EFA2DE}">
      <dgm:prSet/>
      <dgm:spPr/>
      <dgm:t>
        <a:bodyPr/>
        <a:lstStyle/>
        <a:p>
          <a:endParaRPr lang="ru-RU"/>
        </a:p>
      </dgm:t>
    </dgm:pt>
    <dgm:pt modelId="{184B000B-3653-44F3-AEEA-D8DB55EBC489}">
      <dgm:prSet phldrT="[Текст]" custT="1"/>
      <dgm:spPr/>
      <dgm:t>
        <a:bodyPr/>
        <a:lstStyle/>
        <a:p>
          <a:pPr algn="r">
            <a:spcAft>
              <a:spcPts val="300"/>
            </a:spcAft>
          </a:pPr>
          <a:r>
            <a:rPr lang="ru-RU" sz="1300" b="1" dirty="0" smtClean="0"/>
            <a:t>(19.12.2024-30.05.2025)</a:t>
          </a:r>
          <a:endParaRPr lang="ru-RU" sz="1300" dirty="0"/>
        </a:p>
      </dgm:t>
    </dgm:pt>
    <dgm:pt modelId="{AA0DD14C-848F-44A8-990D-C586449355BC}" type="parTrans" cxnId="{6D4760AF-C23C-4DDB-A602-4F60C22E1459}">
      <dgm:prSet/>
      <dgm:spPr/>
      <dgm:t>
        <a:bodyPr/>
        <a:lstStyle/>
        <a:p>
          <a:endParaRPr lang="ru-RU"/>
        </a:p>
      </dgm:t>
    </dgm:pt>
    <dgm:pt modelId="{ADFF2334-3746-4FD3-9F8A-F8858A8AD9F5}" type="sibTrans" cxnId="{6D4760AF-C23C-4DDB-A602-4F60C22E1459}">
      <dgm:prSet/>
      <dgm:spPr/>
      <dgm:t>
        <a:bodyPr/>
        <a:lstStyle/>
        <a:p>
          <a:endParaRPr lang="ru-RU"/>
        </a:p>
      </dgm:t>
    </dgm:pt>
    <dgm:pt modelId="{6A819088-3508-4411-8F11-2D9453EDD8BD}">
      <dgm:prSet phldrT="[Текст]" custT="1"/>
      <dgm:spPr/>
      <dgm:t>
        <a:bodyPr/>
        <a:lstStyle/>
        <a:p>
          <a:endParaRPr lang="ru-RU" sz="1300" b="1" dirty="0" smtClean="0"/>
        </a:p>
      </dgm:t>
    </dgm:pt>
    <dgm:pt modelId="{654A31B0-76EE-45C2-9668-447F366D90D6}" type="parTrans" cxnId="{BDB6F867-F3D9-4200-8F02-BB7150C3D545}">
      <dgm:prSet/>
      <dgm:spPr/>
      <dgm:t>
        <a:bodyPr/>
        <a:lstStyle/>
        <a:p>
          <a:endParaRPr lang="ru-RU"/>
        </a:p>
      </dgm:t>
    </dgm:pt>
    <dgm:pt modelId="{89C5AB78-60AB-4819-BE8D-092DC589DC47}" type="sibTrans" cxnId="{BDB6F867-F3D9-4200-8F02-BB7150C3D545}">
      <dgm:prSet/>
      <dgm:spPr/>
      <dgm:t>
        <a:bodyPr/>
        <a:lstStyle/>
        <a:p>
          <a:endParaRPr lang="ru-RU"/>
        </a:p>
      </dgm:t>
    </dgm:pt>
    <dgm:pt modelId="{8149639B-6CF4-456C-AFA3-D25E343C3E3C}">
      <dgm:prSet phldrT="[Текст]" custT="1"/>
      <dgm:spPr/>
      <dgm:t>
        <a:bodyPr/>
        <a:lstStyle/>
        <a:p>
          <a:pPr algn="r">
            <a:spcAft>
              <a:spcPts val="300"/>
            </a:spcAft>
          </a:pPr>
          <a:r>
            <a:rPr lang="ru-RU" sz="1400" b="1" dirty="0" smtClean="0"/>
            <a:t>(31.05.2025- 28.11.25)</a:t>
          </a:r>
          <a:endParaRPr lang="ru-RU" dirty="0"/>
        </a:p>
      </dgm:t>
    </dgm:pt>
    <dgm:pt modelId="{55727516-7DD0-4DF5-B84D-E9B834A3D3DA}" type="parTrans" cxnId="{C99EA6FD-D9A4-488A-BD77-FB0842D3CB49}">
      <dgm:prSet/>
      <dgm:spPr/>
      <dgm:t>
        <a:bodyPr/>
        <a:lstStyle/>
        <a:p>
          <a:endParaRPr lang="ru-RU"/>
        </a:p>
      </dgm:t>
    </dgm:pt>
    <dgm:pt modelId="{CFAD79C6-2B19-4584-BFCF-790C5205089F}" type="sibTrans" cxnId="{C99EA6FD-D9A4-488A-BD77-FB0842D3CB49}">
      <dgm:prSet/>
      <dgm:spPr/>
      <dgm:t>
        <a:bodyPr/>
        <a:lstStyle/>
        <a:p>
          <a:endParaRPr lang="ru-RU"/>
        </a:p>
      </dgm:t>
    </dgm:pt>
    <dgm:pt modelId="{AC2A9E91-CA47-46DA-B2D9-F6919DC7C8F0}">
      <dgm:prSet phldrT="[Текст]" custT="1"/>
      <dgm:spPr/>
      <dgm:t>
        <a:bodyPr/>
        <a:lstStyle/>
        <a:p>
          <a:pPr algn="r">
            <a:spcAft>
              <a:spcPts val="300"/>
            </a:spcAft>
          </a:pPr>
          <a:r>
            <a:rPr lang="ru-RU" sz="1300" b="1" dirty="0" smtClean="0"/>
            <a:t>Выполняется до 18.12.2024</a:t>
          </a:r>
        </a:p>
      </dgm:t>
    </dgm:pt>
    <dgm:pt modelId="{9172EE65-2286-4D6A-885F-C01ED09D8583}" type="sibTrans" cxnId="{EA666AD2-C2B9-4E57-9A87-3B2345C698F5}">
      <dgm:prSet/>
      <dgm:spPr/>
      <dgm:t>
        <a:bodyPr/>
        <a:lstStyle/>
        <a:p>
          <a:endParaRPr lang="ru-RU"/>
        </a:p>
      </dgm:t>
    </dgm:pt>
    <dgm:pt modelId="{63DD1329-BDCA-41FB-9047-B260946E47FA}" type="parTrans" cxnId="{EA666AD2-C2B9-4E57-9A87-3B2345C698F5}">
      <dgm:prSet/>
      <dgm:spPr/>
      <dgm:t>
        <a:bodyPr/>
        <a:lstStyle/>
        <a:p>
          <a:endParaRPr lang="ru-RU"/>
        </a:p>
      </dgm:t>
    </dgm:pt>
    <dgm:pt modelId="{A08DAC47-2068-4079-8090-5CA3FB30E18B}" type="pres">
      <dgm:prSet presAssocID="{6B817C35-3FC9-48CD-85B1-E6428B47DD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84137-6069-46F0-8F9C-2C509E76E517}" type="pres">
      <dgm:prSet presAssocID="{F87DD98F-2C2D-411A-A59B-9B92488F423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A371F-8B5E-4F04-9BA6-C5148BFD8793}" type="pres">
      <dgm:prSet presAssocID="{F87DD98F-2C2D-411A-A59B-9B92488F423A}" presName="bgRect" presStyleLbl="node1" presStyleIdx="0" presStyleCnt="3"/>
      <dgm:spPr/>
      <dgm:t>
        <a:bodyPr/>
        <a:lstStyle/>
        <a:p>
          <a:endParaRPr lang="ru-RU"/>
        </a:p>
      </dgm:t>
    </dgm:pt>
    <dgm:pt modelId="{10D0C15A-6164-4D17-9FBD-041125D35E59}" type="pres">
      <dgm:prSet presAssocID="{F87DD98F-2C2D-411A-A59B-9B92488F423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1924A-B4FF-4C48-9164-463169AE25E3}" type="pres">
      <dgm:prSet presAssocID="{F87DD98F-2C2D-411A-A59B-9B92488F423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C976B-200F-4846-B02A-A62FA9FDDDD5}" type="pres">
      <dgm:prSet presAssocID="{A2A0250A-44ED-43DA-B805-8E62722259B4}" presName="hSp" presStyleCnt="0"/>
      <dgm:spPr/>
      <dgm:t>
        <a:bodyPr/>
        <a:lstStyle/>
        <a:p>
          <a:endParaRPr lang="ru-RU"/>
        </a:p>
      </dgm:t>
    </dgm:pt>
    <dgm:pt modelId="{DEDE94B3-8BE9-4DCC-BB78-8C89AA46138F}" type="pres">
      <dgm:prSet presAssocID="{A2A0250A-44ED-43DA-B805-8E62722259B4}" presName="vProcSp" presStyleCnt="0"/>
      <dgm:spPr/>
      <dgm:t>
        <a:bodyPr/>
        <a:lstStyle/>
        <a:p>
          <a:endParaRPr lang="ru-RU"/>
        </a:p>
      </dgm:t>
    </dgm:pt>
    <dgm:pt modelId="{2EF1CA64-3B2A-41A6-83F4-3D5233F1299D}" type="pres">
      <dgm:prSet presAssocID="{A2A0250A-44ED-43DA-B805-8E62722259B4}" presName="vSp1" presStyleCnt="0"/>
      <dgm:spPr/>
      <dgm:t>
        <a:bodyPr/>
        <a:lstStyle/>
        <a:p>
          <a:endParaRPr lang="ru-RU"/>
        </a:p>
      </dgm:t>
    </dgm:pt>
    <dgm:pt modelId="{98EAC5A0-9336-41FC-BB5D-FD57BE65236F}" type="pres">
      <dgm:prSet presAssocID="{A2A0250A-44ED-43DA-B805-8E62722259B4}" presName="simulatedConn" presStyleLbl="solidFgAcc1" presStyleIdx="0" presStyleCnt="2"/>
      <dgm:spPr/>
      <dgm:t>
        <a:bodyPr/>
        <a:lstStyle/>
        <a:p>
          <a:endParaRPr lang="ru-RU"/>
        </a:p>
      </dgm:t>
    </dgm:pt>
    <dgm:pt modelId="{9BA0B57F-D77D-4FFA-8C5C-7A135C3F3684}" type="pres">
      <dgm:prSet presAssocID="{A2A0250A-44ED-43DA-B805-8E62722259B4}" presName="vSp2" presStyleCnt="0"/>
      <dgm:spPr/>
      <dgm:t>
        <a:bodyPr/>
        <a:lstStyle/>
        <a:p>
          <a:endParaRPr lang="ru-RU"/>
        </a:p>
      </dgm:t>
    </dgm:pt>
    <dgm:pt modelId="{4D0ED2A3-34D7-4C5F-91AB-64BDBECD6B8E}" type="pres">
      <dgm:prSet presAssocID="{A2A0250A-44ED-43DA-B805-8E62722259B4}" presName="sibTrans" presStyleCnt="0"/>
      <dgm:spPr/>
      <dgm:t>
        <a:bodyPr/>
        <a:lstStyle/>
        <a:p>
          <a:endParaRPr lang="ru-RU"/>
        </a:p>
      </dgm:t>
    </dgm:pt>
    <dgm:pt modelId="{6E575E0C-AD5D-4998-A025-9A37CDC44A57}" type="pres">
      <dgm:prSet presAssocID="{F8D910C7-4E02-410B-A802-113F809B345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ED9F4-458B-47E6-A296-7C36C15FEACC}" type="pres">
      <dgm:prSet presAssocID="{F8D910C7-4E02-410B-A802-113F809B3455}" presName="bgRect" presStyleLbl="node1" presStyleIdx="1" presStyleCnt="3" custLinFactNeighborX="-542" custLinFactNeighborY="-575"/>
      <dgm:spPr/>
      <dgm:t>
        <a:bodyPr/>
        <a:lstStyle/>
        <a:p>
          <a:endParaRPr lang="ru-RU"/>
        </a:p>
      </dgm:t>
    </dgm:pt>
    <dgm:pt modelId="{656652B3-FC11-4945-8C9D-7CBBF67FAAC5}" type="pres">
      <dgm:prSet presAssocID="{F8D910C7-4E02-410B-A802-113F809B345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67E64-6FB6-4EF8-89DA-14BAF0A36D49}" type="pres">
      <dgm:prSet presAssocID="{F8D910C7-4E02-410B-A802-113F809B345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EC48D-52DA-43E3-A022-FF8DFF332542}" type="pres">
      <dgm:prSet presAssocID="{6A70C678-A162-4FCB-A7F2-E9713BACFE4B}" presName="hSp" presStyleCnt="0"/>
      <dgm:spPr/>
      <dgm:t>
        <a:bodyPr/>
        <a:lstStyle/>
        <a:p>
          <a:endParaRPr lang="ru-RU"/>
        </a:p>
      </dgm:t>
    </dgm:pt>
    <dgm:pt modelId="{4A0C554A-0F05-49F0-BE2D-ECA04314B39E}" type="pres">
      <dgm:prSet presAssocID="{6A70C678-A162-4FCB-A7F2-E9713BACFE4B}" presName="vProcSp" presStyleCnt="0"/>
      <dgm:spPr/>
      <dgm:t>
        <a:bodyPr/>
        <a:lstStyle/>
        <a:p>
          <a:endParaRPr lang="ru-RU"/>
        </a:p>
      </dgm:t>
    </dgm:pt>
    <dgm:pt modelId="{3750715D-E823-474A-B860-1565B995B63F}" type="pres">
      <dgm:prSet presAssocID="{6A70C678-A162-4FCB-A7F2-E9713BACFE4B}" presName="vSp1" presStyleCnt="0"/>
      <dgm:spPr/>
      <dgm:t>
        <a:bodyPr/>
        <a:lstStyle/>
        <a:p>
          <a:endParaRPr lang="ru-RU"/>
        </a:p>
      </dgm:t>
    </dgm:pt>
    <dgm:pt modelId="{D78D5C9B-D309-42D1-AA1C-F49121261236}" type="pres">
      <dgm:prSet presAssocID="{6A70C678-A162-4FCB-A7F2-E9713BACFE4B}" presName="simulatedConn" presStyleLbl="solidFgAcc1" presStyleIdx="1" presStyleCnt="2"/>
      <dgm:spPr/>
      <dgm:t>
        <a:bodyPr/>
        <a:lstStyle/>
        <a:p>
          <a:endParaRPr lang="ru-RU"/>
        </a:p>
      </dgm:t>
    </dgm:pt>
    <dgm:pt modelId="{526A594C-52D5-4C69-A443-C5239E52033F}" type="pres">
      <dgm:prSet presAssocID="{6A70C678-A162-4FCB-A7F2-E9713BACFE4B}" presName="vSp2" presStyleCnt="0"/>
      <dgm:spPr/>
      <dgm:t>
        <a:bodyPr/>
        <a:lstStyle/>
        <a:p>
          <a:endParaRPr lang="ru-RU"/>
        </a:p>
      </dgm:t>
    </dgm:pt>
    <dgm:pt modelId="{2FD2B794-EBDB-45E1-A2B2-80E0F0281D2A}" type="pres">
      <dgm:prSet presAssocID="{6A70C678-A162-4FCB-A7F2-E9713BACFE4B}" presName="sibTrans" presStyleCnt="0"/>
      <dgm:spPr/>
      <dgm:t>
        <a:bodyPr/>
        <a:lstStyle/>
        <a:p>
          <a:endParaRPr lang="ru-RU"/>
        </a:p>
      </dgm:t>
    </dgm:pt>
    <dgm:pt modelId="{F3291365-9069-46FF-ACB6-20FCAAABC086}" type="pres">
      <dgm:prSet presAssocID="{6D37C9F3-B13E-48D4-876B-6664A6047F8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118F7-C309-494C-9124-1D0CED0E7816}" type="pres">
      <dgm:prSet presAssocID="{6D37C9F3-B13E-48D4-876B-6664A6047F87}" presName="bgRect" presStyleLbl="node1" presStyleIdx="2" presStyleCnt="3"/>
      <dgm:spPr/>
      <dgm:t>
        <a:bodyPr/>
        <a:lstStyle/>
        <a:p>
          <a:endParaRPr lang="ru-RU"/>
        </a:p>
      </dgm:t>
    </dgm:pt>
    <dgm:pt modelId="{B5DFDE36-614C-4281-ABA5-05730848DB0C}" type="pres">
      <dgm:prSet presAssocID="{6D37C9F3-B13E-48D4-876B-6664A6047F8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3A091-2CED-4B7D-A8AA-7A6E8DAAE756}" type="pres">
      <dgm:prSet presAssocID="{6D37C9F3-B13E-48D4-876B-6664A6047F8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264B3-8F31-4455-9E7E-81393CC2D366}" type="presOf" srcId="{8149639B-6CF4-456C-AFA3-D25E343C3E3C}" destId="{3003A091-2CED-4B7D-A8AA-7A6E8DAAE756}" srcOrd="0" destOrd="2" presId="urn:microsoft.com/office/officeart/2005/8/layout/hProcess7"/>
    <dgm:cxn modelId="{516025F6-A24F-4546-AF6F-8AD593DEB053}" type="presOf" srcId="{AC2A9E91-CA47-46DA-B2D9-F6919DC7C8F0}" destId="{9021924A-B4FF-4C48-9164-463169AE25E3}" srcOrd="0" destOrd="1" presId="urn:microsoft.com/office/officeart/2005/8/layout/hProcess7"/>
    <dgm:cxn modelId="{B80FD437-D9E6-41DF-B985-CBB419D3DF24}" type="presOf" srcId="{F8D910C7-4E02-410B-A802-113F809B3455}" destId="{656652B3-FC11-4945-8C9D-7CBBF67FAAC5}" srcOrd="1" destOrd="0" presId="urn:microsoft.com/office/officeart/2005/8/layout/hProcess7"/>
    <dgm:cxn modelId="{88649382-019E-4A65-80FA-144400D8FE3A}" type="presOf" srcId="{184B000B-3653-44F3-AEEA-D8DB55EBC489}" destId="{13967E64-6FB6-4EF8-89DA-14BAF0A36D49}" srcOrd="0" destOrd="1" presId="urn:microsoft.com/office/officeart/2005/8/layout/hProcess7"/>
    <dgm:cxn modelId="{E54AF036-0039-478C-B040-0764400C8442}" type="presOf" srcId="{F8D910C7-4E02-410B-A802-113F809B3455}" destId="{E40ED9F4-458B-47E6-A296-7C36C15FEACC}" srcOrd="0" destOrd="0" presId="urn:microsoft.com/office/officeart/2005/8/layout/hProcess7"/>
    <dgm:cxn modelId="{B561EA75-B196-4529-9D06-9D5254EFA2DE}" srcId="{6D37C9F3-B13E-48D4-876B-6664A6047F87}" destId="{7E3E344D-DC59-449A-993D-B5E466D28D30}" srcOrd="0" destOrd="0" parTransId="{8C927788-40A7-4570-9B1D-0F135DC45C50}" sibTransId="{692A38CF-D1DA-4DE8-BB91-109FB2283ADD}"/>
    <dgm:cxn modelId="{9DE3E964-AC03-4426-A9A2-0A7248FA9C79}" srcId="{6B817C35-3FC9-48CD-85B1-E6428B47DD05}" destId="{F8D910C7-4E02-410B-A802-113F809B3455}" srcOrd="1" destOrd="0" parTransId="{D9ECFB75-A05E-4376-A2FD-343B51ADDC21}" sibTransId="{6A70C678-A162-4FCB-A7F2-E9713BACFE4B}"/>
    <dgm:cxn modelId="{0D67BF33-F5FF-4701-A914-B3FCAD11F427}" type="presOf" srcId="{F87DD98F-2C2D-411A-A59B-9B92488F423A}" destId="{10D0C15A-6164-4D17-9FBD-041125D35E59}" srcOrd="1" destOrd="0" presId="urn:microsoft.com/office/officeart/2005/8/layout/hProcess7"/>
    <dgm:cxn modelId="{B1358503-2B3C-4538-901C-271637BC91C5}" type="presOf" srcId="{6B817C35-3FC9-48CD-85B1-E6428B47DD05}" destId="{A08DAC47-2068-4079-8090-5CA3FB30E18B}" srcOrd="0" destOrd="0" presId="urn:microsoft.com/office/officeart/2005/8/layout/hProcess7"/>
    <dgm:cxn modelId="{84B38642-506C-484D-A5BF-59806C1D56AF}" srcId="{F87DD98F-2C2D-411A-A59B-9B92488F423A}" destId="{B6B0B2F3-9E30-489B-ABEB-22559C7D7B1F}" srcOrd="0" destOrd="0" parTransId="{C7CFDB0B-6C53-4EBF-9520-F2014212CAF0}" sibTransId="{DD60150A-4283-4BD6-815C-6E218ECD4E4D}"/>
    <dgm:cxn modelId="{7A9AA564-AAB1-4150-9936-87FC892BFC5B}" srcId="{F8D910C7-4E02-410B-A802-113F809B3455}" destId="{9E6E3B08-87B2-452B-8F80-CBA6DA030F8D}" srcOrd="0" destOrd="0" parTransId="{B176AC3B-A798-44B7-BA13-824442A7202E}" sibTransId="{959B9794-BFA2-4202-9980-BAB3322A0926}"/>
    <dgm:cxn modelId="{1F38C94D-4814-4820-8CB3-A33565B3BE18}" srcId="{6B817C35-3FC9-48CD-85B1-E6428B47DD05}" destId="{6D37C9F3-B13E-48D4-876B-6664A6047F87}" srcOrd="2" destOrd="0" parTransId="{9694CBAC-8667-4AE2-AF4B-E6D02F536C48}" sibTransId="{71D76FA5-2B18-4E1A-A45F-BFAE8D51F5A6}"/>
    <dgm:cxn modelId="{AE1C36B6-8C37-443B-B858-8383DD0A9045}" type="presOf" srcId="{9E6E3B08-87B2-452B-8F80-CBA6DA030F8D}" destId="{13967E64-6FB6-4EF8-89DA-14BAF0A36D49}" srcOrd="0" destOrd="0" presId="urn:microsoft.com/office/officeart/2005/8/layout/hProcess7"/>
    <dgm:cxn modelId="{EA666AD2-C2B9-4E57-9A87-3B2345C698F5}" srcId="{F87DD98F-2C2D-411A-A59B-9B92488F423A}" destId="{AC2A9E91-CA47-46DA-B2D9-F6919DC7C8F0}" srcOrd="1" destOrd="0" parTransId="{63DD1329-BDCA-41FB-9047-B260946E47FA}" sibTransId="{9172EE65-2286-4D6A-885F-C01ED09D8583}"/>
    <dgm:cxn modelId="{83624DCA-AB70-40D8-8878-548388ACD338}" type="presOf" srcId="{6A819088-3508-4411-8F11-2D9453EDD8BD}" destId="{3003A091-2CED-4B7D-A8AA-7A6E8DAAE756}" srcOrd="0" destOrd="1" presId="urn:microsoft.com/office/officeart/2005/8/layout/hProcess7"/>
    <dgm:cxn modelId="{6D4760AF-C23C-4DDB-A602-4F60C22E1459}" srcId="{F8D910C7-4E02-410B-A802-113F809B3455}" destId="{184B000B-3653-44F3-AEEA-D8DB55EBC489}" srcOrd="1" destOrd="0" parTransId="{AA0DD14C-848F-44A8-990D-C586449355BC}" sibTransId="{ADFF2334-3746-4FD3-9F8A-F8858A8AD9F5}"/>
    <dgm:cxn modelId="{F71331AB-C464-48E1-91E1-33181D3D805F}" type="presOf" srcId="{F87DD98F-2C2D-411A-A59B-9B92488F423A}" destId="{00CA371F-8B5E-4F04-9BA6-C5148BFD8793}" srcOrd="0" destOrd="0" presId="urn:microsoft.com/office/officeart/2005/8/layout/hProcess7"/>
    <dgm:cxn modelId="{46716C18-0F9B-452D-A513-193FC9F0D1F1}" srcId="{6B817C35-3FC9-48CD-85B1-E6428B47DD05}" destId="{F87DD98F-2C2D-411A-A59B-9B92488F423A}" srcOrd="0" destOrd="0" parTransId="{4744189C-8015-49AA-9E55-B295AFCE5B45}" sibTransId="{A2A0250A-44ED-43DA-B805-8E62722259B4}"/>
    <dgm:cxn modelId="{53EB8B80-B26A-45E8-80AA-CC97591C8643}" type="presOf" srcId="{6D37C9F3-B13E-48D4-876B-6664A6047F87}" destId="{142118F7-C309-494C-9124-1D0CED0E7816}" srcOrd="0" destOrd="0" presId="urn:microsoft.com/office/officeart/2005/8/layout/hProcess7"/>
    <dgm:cxn modelId="{BDB6F867-F3D9-4200-8F02-BB7150C3D545}" srcId="{6D37C9F3-B13E-48D4-876B-6664A6047F87}" destId="{6A819088-3508-4411-8F11-2D9453EDD8BD}" srcOrd="1" destOrd="0" parTransId="{654A31B0-76EE-45C2-9668-447F366D90D6}" sibTransId="{89C5AB78-60AB-4819-BE8D-092DC589DC47}"/>
    <dgm:cxn modelId="{E779DF8C-3854-4118-B80E-A8E215C752FC}" type="presOf" srcId="{7E3E344D-DC59-449A-993D-B5E466D28D30}" destId="{3003A091-2CED-4B7D-A8AA-7A6E8DAAE756}" srcOrd="0" destOrd="0" presId="urn:microsoft.com/office/officeart/2005/8/layout/hProcess7"/>
    <dgm:cxn modelId="{E5B98E01-92CB-4F63-960B-A85B8D35DF27}" type="presOf" srcId="{6D37C9F3-B13E-48D4-876B-6664A6047F87}" destId="{B5DFDE36-614C-4281-ABA5-05730848DB0C}" srcOrd="1" destOrd="0" presId="urn:microsoft.com/office/officeart/2005/8/layout/hProcess7"/>
    <dgm:cxn modelId="{2473722D-82A6-488D-AE23-6250A5CF8E32}" type="presOf" srcId="{B6B0B2F3-9E30-489B-ABEB-22559C7D7B1F}" destId="{9021924A-B4FF-4C48-9164-463169AE25E3}" srcOrd="0" destOrd="0" presId="urn:microsoft.com/office/officeart/2005/8/layout/hProcess7"/>
    <dgm:cxn modelId="{C99EA6FD-D9A4-488A-BD77-FB0842D3CB49}" srcId="{6D37C9F3-B13E-48D4-876B-6664A6047F87}" destId="{8149639B-6CF4-456C-AFA3-D25E343C3E3C}" srcOrd="2" destOrd="0" parTransId="{55727516-7DD0-4DF5-B84D-E9B834A3D3DA}" sibTransId="{CFAD79C6-2B19-4584-BFCF-790C5205089F}"/>
    <dgm:cxn modelId="{2FDFA38B-0C95-42CF-803E-1F5823DB3FC6}" type="presParOf" srcId="{A08DAC47-2068-4079-8090-5CA3FB30E18B}" destId="{07D84137-6069-46F0-8F9C-2C509E76E517}" srcOrd="0" destOrd="0" presId="urn:microsoft.com/office/officeart/2005/8/layout/hProcess7"/>
    <dgm:cxn modelId="{0119A65D-46E1-4AE1-9285-2DD945C0E077}" type="presParOf" srcId="{07D84137-6069-46F0-8F9C-2C509E76E517}" destId="{00CA371F-8B5E-4F04-9BA6-C5148BFD8793}" srcOrd="0" destOrd="0" presId="urn:microsoft.com/office/officeart/2005/8/layout/hProcess7"/>
    <dgm:cxn modelId="{28A58918-38C6-467E-AA4D-AB922D01301E}" type="presParOf" srcId="{07D84137-6069-46F0-8F9C-2C509E76E517}" destId="{10D0C15A-6164-4D17-9FBD-041125D35E59}" srcOrd="1" destOrd="0" presId="urn:microsoft.com/office/officeart/2005/8/layout/hProcess7"/>
    <dgm:cxn modelId="{F64EC093-9C6B-4DA7-81DD-65E02B58495A}" type="presParOf" srcId="{07D84137-6069-46F0-8F9C-2C509E76E517}" destId="{9021924A-B4FF-4C48-9164-463169AE25E3}" srcOrd="2" destOrd="0" presId="urn:microsoft.com/office/officeart/2005/8/layout/hProcess7"/>
    <dgm:cxn modelId="{695B95E7-CDF0-4822-B827-6A095F5090FC}" type="presParOf" srcId="{A08DAC47-2068-4079-8090-5CA3FB30E18B}" destId="{9E4C976B-200F-4846-B02A-A62FA9FDDDD5}" srcOrd="1" destOrd="0" presId="urn:microsoft.com/office/officeart/2005/8/layout/hProcess7"/>
    <dgm:cxn modelId="{AFE0D509-43C3-4D00-A1D0-229899EBC48D}" type="presParOf" srcId="{A08DAC47-2068-4079-8090-5CA3FB30E18B}" destId="{DEDE94B3-8BE9-4DCC-BB78-8C89AA46138F}" srcOrd="2" destOrd="0" presId="urn:microsoft.com/office/officeart/2005/8/layout/hProcess7"/>
    <dgm:cxn modelId="{518933D9-5EA2-4DD8-B74E-1034204C4B1A}" type="presParOf" srcId="{DEDE94B3-8BE9-4DCC-BB78-8C89AA46138F}" destId="{2EF1CA64-3B2A-41A6-83F4-3D5233F1299D}" srcOrd="0" destOrd="0" presId="urn:microsoft.com/office/officeart/2005/8/layout/hProcess7"/>
    <dgm:cxn modelId="{D263760B-C570-4E6C-A40C-3C1790AD3539}" type="presParOf" srcId="{DEDE94B3-8BE9-4DCC-BB78-8C89AA46138F}" destId="{98EAC5A0-9336-41FC-BB5D-FD57BE65236F}" srcOrd="1" destOrd="0" presId="urn:microsoft.com/office/officeart/2005/8/layout/hProcess7"/>
    <dgm:cxn modelId="{8F8E601B-7C61-4D70-948A-BF2C3794C1EA}" type="presParOf" srcId="{DEDE94B3-8BE9-4DCC-BB78-8C89AA46138F}" destId="{9BA0B57F-D77D-4FFA-8C5C-7A135C3F3684}" srcOrd="2" destOrd="0" presId="urn:microsoft.com/office/officeart/2005/8/layout/hProcess7"/>
    <dgm:cxn modelId="{B8E9B7C7-ADD5-466A-8582-A1FA0701DC55}" type="presParOf" srcId="{A08DAC47-2068-4079-8090-5CA3FB30E18B}" destId="{4D0ED2A3-34D7-4C5F-91AB-64BDBECD6B8E}" srcOrd="3" destOrd="0" presId="urn:microsoft.com/office/officeart/2005/8/layout/hProcess7"/>
    <dgm:cxn modelId="{FD590FDD-1A28-4C5E-B4FC-ED51345D599D}" type="presParOf" srcId="{A08DAC47-2068-4079-8090-5CA3FB30E18B}" destId="{6E575E0C-AD5D-4998-A025-9A37CDC44A57}" srcOrd="4" destOrd="0" presId="urn:microsoft.com/office/officeart/2005/8/layout/hProcess7"/>
    <dgm:cxn modelId="{5EE6A67A-60B6-4647-9EDB-562D6CFABBEB}" type="presParOf" srcId="{6E575E0C-AD5D-4998-A025-9A37CDC44A57}" destId="{E40ED9F4-458B-47E6-A296-7C36C15FEACC}" srcOrd="0" destOrd="0" presId="urn:microsoft.com/office/officeart/2005/8/layout/hProcess7"/>
    <dgm:cxn modelId="{AA12E26B-6F9D-448E-A687-B28F633438B2}" type="presParOf" srcId="{6E575E0C-AD5D-4998-A025-9A37CDC44A57}" destId="{656652B3-FC11-4945-8C9D-7CBBF67FAAC5}" srcOrd="1" destOrd="0" presId="urn:microsoft.com/office/officeart/2005/8/layout/hProcess7"/>
    <dgm:cxn modelId="{FCBA846B-484F-4096-BD60-B2D3AB2A0048}" type="presParOf" srcId="{6E575E0C-AD5D-4998-A025-9A37CDC44A57}" destId="{13967E64-6FB6-4EF8-89DA-14BAF0A36D49}" srcOrd="2" destOrd="0" presId="urn:microsoft.com/office/officeart/2005/8/layout/hProcess7"/>
    <dgm:cxn modelId="{F26CD613-E56D-4E0B-A5DE-8DED5F9A8498}" type="presParOf" srcId="{A08DAC47-2068-4079-8090-5CA3FB30E18B}" destId="{0EBEC48D-52DA-43E3-A022-FF8DFF332542}" srcOrd="5" destOrd="0" presId="urn:microsoft.com/office/officeart/2005/8/layout/hProcess7"/>
    <dgm:cxn modelId="{CD8D8951-E2AC-46BF-9EAA-A91AF49048C6}" type="presParOf" srcId="{A08DAC47-2068-4079-8090-5CA3FB30E18B}" destId="{4A0C554A-0F05-49F0-BE2D-ECA04314B39E}" srcOrd="6" destOrd="0" presId="urn:microsoft.com/office/officeart/2005/8/layout/hProcess7"/>
    <dgm:cxn modelId="{50667F6A-57E1-47A8-8F7A-CD9905AB9100}" type="presParOf" srcId="{4A0C554A-0F05-49F0-BE2D-ECA04314B39E}" destId="{3750715D-E823-474A-B860-1565B995B63F}" srcOrd="0" destOrd="0" presId="urn:microsoft.com/office/officeart/2005/8/layout/hProcess7"/>
    <dgm:cxn modelId="{1B4986E6-43BF-4460-8661-DF88C32006F0}" type="presParOf" srcId="{4A0C554A-0F05-49F0-BE2D-ECA04314B39E}" destId="{D78D5C9B-D309-42D1-AA1C-F49121261236}" srcOrd="1" destOrd="0" presId="urn:microsoft.com/office/officeart/2005/8/layout/hProcess7"/>
    <dgm:cxn modelId="{A8226D28-D886-4840-ADBD-90B5B8E67CA4}" type="presParOf" srcId="{4A0C554A-0F05-49F0-BE2D-ECA04314B39E}" destId="{526A594C-52D5-4C69-A443-C5239E52033F}" srcOrd="2" destOrd="0" presId="urn:microsoft.com/office/officeart/2005/8/layout/hProcess7"/>
    <dgm:cxn modelId="{5D0F21A5-445D-4E0F-A1BB-E07DD9FD0FAD}" type="presParOf" srcId="{A08DAC47-2068-4079-8090-5CA3FB30E18B}" destId="{2FD2B794-EBDB-45E1-A2B2-80E0F0281D2A}" srcOrd="7" destOrd="0" presId="urn:microsoft.com/office/officeart/2005/8/layout/hProcess7"/>
    <dgm:cxn modelId="{D0AB3303-0012-48CB-B202-FFF5AAD78F39}" type="presParOf" srcId="{A08DAC47-2068-4079-8090-5CA3FB30E18B}" destId="{F3291365-9069-46FF-ACB6-20FCAAABC086}" srcOrd="8" destOrd="0" presId="urn:microsoft.com/office/officeart/2005/8/layout/hProcess7"/>
    <dgm:cxn modelId="{BD75486E-11E3-4881-9B76-A3DE3DD05952}" type="presParOf" srcId="{F3291365-9069-46FF-ACB6-20FCAAABC086}" destId="{142118F7-C309-494C-9124-1D0CED0E7816}" srcOrd="0" destOrd="0" presId="urn:microsoft.com/office/officeart/2005/8/layout/hProcess7"/>
    <dgm:cxn modelId="{9131A0A8-8567-4F4B-A782-4CF5CA6AE68E}" type="presParOf" srcId="{F3291365-9069-46FF-ACB6-20FCAAABC086}" destId="{B5DFDE36-614C-4281-ABA5-05730848DB0C}" srcOrd="1" destOrd="0" presId="urn:microsoft.com/office/officeart/2005/8/layout/hProcess7"/>
    <dgm:cxn modelId="{4BBC0C13-8B44-4B4B-B293-84F750F0DAC4}" type="presParOf" srcId="{F3291365-9069-46FF-ACB6-20FCAAABC086}" destId="{3003A091-2CED-4B7D-A8AA-7A6E8DAAE75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C6959-8E98-40BE-845B-5C48931B23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94C19B6-8A01-4F7B-B76D-AB1420612819}">
      <dgm:prSet phldrT="[Текст]"/>
      <dgm:spPr/>
      <dgm:t>
        <a:bodyPr/>
        <a:lstStyle/>
        <a:p>
          <a:r>
            <a:rPr lang="ru-RU" dirty="0" smtClean="0"/>
            <a:t>Сопровождение подготовки, согласования и рассмотрения Коллегией и Советом ЕЭК Протокола о внесении изменений в Договор о Союзе в связи с присоединением к нему РА</a:t>
          </a:r>
          <a:endParaRPr lang="ru-RU" dirty="0"/>
        </a:p>
      </dgm:t>
    </dgm:pt>
    <dgm:pt modelId="{4E9C253D-F525-4407-903B-6845435C5710}" type="parTrans" cxnId="{632D2153-B6C6-4927-AA6C-164D841133C0}">
      <dgm:prSet/>
      <dgm:spPr/>
      <dgm:t>
        <a:bodyPr/>
        <a:lstStyle/>
        <a:p>
          <a:endParaRPr lang="ru-RU"/>
        </a:p>
      </dgm:t>
    </dgm:pt>
    <dgm:pt modelId="{948378CB-5967-41E3-A10E-77CE1D206855}" type="sibTrans" cxnId="{632D2153-B6C6-4927-AA6C-164D841133C0}">
      <dgm:prSet/>
      <dgm:spPr/>
      <dgm:t>
        <a:bodyPr/>
        <a:lstStyle/>
        <a:p>
          <a:endParaRPr lang="ru-RU"/>
        </a:p>
      </dgm:t>
    </dgm:pt>
    <dgm:pt modelId="{E7F905AA-6D52-4D3A-B676-6FF9F5EF062A}">
      <dgm:prSet phldrT="[Текст]"/>
      <dgm:spPr/>
      <dgm:t>
        <a:bodyPr/>
        <a:lstStyle/>
        <a:p>
          <a:r>
            <a:rPr lang="ru-RU" dirty="0" smtClean="0"/>
            <a:t>Сопровождение подготовки, согласования и рассмотрения Коллегией и Советом ЕЭК Протокола о внесении изменений в Договор о Союзе в связи с присоединением к нему КР</a:t>
          </a:r>
          <a:endParaRPr lang="ru-RU" dirty="0"/>
        </a:p>
      </dgm:t>
    </dgm:pt>
    <dgm:pt modelId="{9312AC2F-3FD6-4921-B3C1-F30A87513352}" type="parTrans" cxnId="{70E2FE76-3923-414D-9866-E5683FA6E79A}">
      <dgm:prSet/>
      <dgm:spPr/>
      <dgm:t>
        <a:bodyPr/>
        <a:lstStyle/>
        <a:p>
          <a:endParaRPr lang="ru-RU"/>
        </a:p>
      </dgm:t>
    </dgm:pt>
    <dgm:pt modelId="{65C925D0-B31D-4EA9-A272-3EFF81CE0247}" type="sibTrans" cxnId="{70E2FE76-3923-414D-9866-E5683FA6E79A}">
      <dgm:prSet/>
      <dgm:spPr/>
      <dgm:t>
        <a:bodyPr/>
        <a:lstStyle/>
        <a:p>
          <a:endParaRPr lang="ru-RU"/>
        </a:p>
      </dgm:t>
    </dgm:pt>
    <dgm:pt modelId="{5A2943B4-FB6C-4D5D-970E-35D255AA5989}">
      <dgm:prSet phldrT="[Текст]"/>
      <dgm:spPr/>
      <dgm:t>
        <a:bodyPr/>
        <a:lstStyle/>
        <a:p>
          <a:r>
            <a:rPr lang="ru-RU" dirty="0" smtClean="0"/>
            <a:t>Внесение изменений в статью 85 Договора о Союзе и технических правок в приложение № 21 к Договору о Союзе (инициирование, подготовка предложений по редакции, участие в отраслевых совещаниях и совещаниях экспертной подгруппы СРГ)</a:t>
          </a:r>
          <a:endParaRPr lang="ru-RU" dirty="0"/>
        </a:p>
      </dgm:t>
    </dgm:pt>
    <dgm:pt modelId="{0151E647-9E2D-4946-8309-9022A6B3B561}" type="parTrans" cxnId="{103A2F7A-5096-4E2E-9D24-E550C012966D}">
      <dgm:prSet/>
      <dgm:spPr/>
      <dgm:t>
        <a:bodyPr/>
        <a:lstStyle/>
        <a:p>
          <a:endParaRPr lang="ru-RU"/>
        </a:p>
      </dgm:t>
    </dgm:pt>
    <dgm:pt modelId="{8501F1F9-D432-4264-98AF-71CD3F0AFF25}" type="sibTrans" cxnId="{103A2F7A-5096-4E2E-9D24-E550C012966D}">
      <dgm:prSet/>
      <dgm:spPr/>
      <dgm:t>
        <a:bodyPr/>
        <a:lstStyle/>
        <a:p>
          <a:endParaRPr lang="ru-RU"/>
        </a:p>
      </dgm:t>
    </dgm:pt>
    <dgm:pt modelId="{B3E3C547-D936-4227-A5C9-E6E4068A42C4}">
      <dgm:prSet phldrT="[Текст]"/>
      <dgm:spPr/>
      <dgm:t>
        <a:bodyPr/>
        <a:lstStyle/>
        <a:p>
          <a:r>
            <a:rPr lang="ru-RU" dirty="0" smtClean="0"/>
            <a:t>Подготовка, согласование, сопровождение рассмотрения органами Союза, мониторинг проведения государствами-членами ВГС, ВГП для подписания и ВГП для вступления в силу Протокола о внесении изменений в Договор о Союзе (в части формирования ОЭР Союза) </a:t>
          </a:r>
          <a:endParaRPr lang="ru-RU" dirty="0"/>
        </a:p>
      </dgm:t>
    </dgm:pt>
    <dgm:pt modelId="{CE5D85B3-D4EB-4003-9E1D-65D657C73A3C}" type="parTrans" cxnId="{F186F327-0030-4FE4-B019-0ED8BE9BFD20}">
      <dgm:prSet/>
      <dgm:spPr/>
      <dgm:t>
        <a:bodyPr/>
        <a:lstStyle/>
        <a:p>
          <a:endParaRPr lang="ru-RU"/>
        </a:p>
      </dgm:t>
    </dgm:pt>
    <dgm:pt modelId="{BF7A11A4-C775-4F9E-93BE-18D6BDDAD0A5}" type="sibTrans" cxnId="{F186F327-0030-4FE4-B019-0ED8BE9BFD20}">
      <dgm:prSet/>
      <dgm:spPr/>
      <dgm:t>
        <a:bodyPr/>
        <a:lstStyle/>
        <a:p>
          <a:endParaRPr lang="ru-RU"/>
        </a:p>
      </dgm:t>
    </dgm:pt>
    <dgm:pt modelId="{D0A0B788-9A86-49C9-A58D-A92F142D6E57}">
      <dgm:prSet phldrT="[Текст]"/>
      <dgm:spPr/>
      <dgm:t>
        <a:bodyPr/>
        <a:lstStyle/>
        <a:p>
          <a:r>
            <a:rPr lang="ru-RU" dirty="0" smtClean="0"/>
            <a:t>Подготовка и согласование предложений о внесении изменений в Договор о Союзе в части наделения Совета руководителей уполномоченных органов в сфере энергетики полномочий по контролю за действиями регистратора на ОЭР</a:t>
          </a:r>
          <a:endParaRPr lang="ru-RU" dirty="0"/>
        </a:p>
      </dgm:t>
    </dgm:pt>
    <dgm:pt modelId="{73B73673-A353-4C6E-8F6C-D80B74B30F77}" type="parTrans" cxnId="{69A2D1A6-D5D6-4A86-B2B5-3D13EB63F855}">
      <dgm:prSet/>
      <dgm:spPr/>
      <dgm:t>
        <a:bodyPr/>
        <a:lstStyle/>
        <a:p>
          <a:endParaRPr lang="ru-RU"/>
        </a:p>
      </dgm:t>
    </dgm:pt>
    <dgm:pt modelId="{EA3DC604-F626-44F4-97AA-5E752230AEDC}" type="sibTrans" cxnId="{69A2D1A6-D5D6-4A86-B2B5-3D13EB63F855}">
      <dgm:prSet/>
      <dgm:spPr/>
      <dgm:t>
        <a:bodyPr/>
        <a:lstStyle/>
        <a:p>
          <a:endParaRPr lang="ru-RU"/>
        </a:p>
      </dgm:t>
    </dgm:pt>
    <dgm:pt modelId="{07810EDF-F26B-481D-91BE-B577059A20AC}" type="pres">
      <dgm:prSet presAssocID="{BADC6959-8E98-40BE-845B-5C48931B23E1}" presName="linearFlow" presStyleCnt="0">
        <dgm:presLayoutVars>
          <dgm:dir/>
          <dgm:resizeHandles val="exact"/>
        </dgm:presLayoutVars>
      </dgm:prSet>
      <dgm:spPr/>
    </dgm:pt>
    <dgm:pt modelId="{C342EEB9-B20C-4F55-BA01-C51635D78631}" type="pres">
      <dgm:prSet presAssocID="{094C19B6-8A01-4F7B-B76D-AB1420612819}" presName="composite" presStyleCnt="0"/>
      <dgm:spPr/>
    </dgm:pt>
    <dgm:pt modelId="{1F3AE81A-B3FB-4C44-9156-CED61C795387}" type="pres">
      <dgm:prSet presAssocID="{094C19B6-8A01-4F7B-B76D-AB1420612819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2B7978-8C2F-4ADE-AD2F-DC974E8A2EF7}" type="pres">
      <dgm:prSet presAssocID="{094C19B6-8A01-4F7B-B76D-AB142061281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A2822-972E-4692-A3F6-7960433E174C}" type="pres">
      <dgm:prSet presAssocID="{948378CB-5967-41E3-A10E-77CE1D206855}" presName="spacing" presStyleCnt="0"/>
      <dgm:spPr/>
    </dgm:pt>
    <dgm:pt modelId="{D9AC6185-E5BE-4426-A58D-F8F1E424C453}" type="pres">
      <dgm:prSet presAssocID="{E7F905AA-6D52-4D3A-B676-6FF9F5EF062A}" presName="composite" presStyleCnt="0"/>
      <dgm:spPr/>
    </dgm:pt>
    <dgm:pt modelId="{91A02351-4AE3-400A-9658-12DC6FDC0CF3}" type="pres">
      <dgm:prSet presAssocID="{E7F905AA-6D52-4D3A-B676-6FF9F5EF062A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C299BA-05DB-47D5-B3EE-8D15175ABA40}" type="pres">
      <dgm:prSet presAssocID="{E7F905AA-6D52-4D3A-B676-6FF9F5EF062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89FFB-C65D-4D91-8DCE-EF0790C857A3}" type="pres">
      <dgm:prSet presAssocID="{65C925D0-B31D-4EA9-A272-3EFF81CE0247}" presName="spacing" presStyleCnt="0"/>
      <dgm:spPr/>
    </dgm:pt>
    <dgm:pt modelId="{4F1F8928-AC69-44E6-8DA8-4608B82FAD11}" type="pres">
      <dgm:prSet presAssocID="{5A2943B4-FB6C-4D5D-970E-35D255AA5989}" presName="composite" presStyleCnt="0"/>
      <dgm:spPr/>
    </dgm:pt>
    <dgm:pt modelId="{7F8C8BB8-B5C7-46A1-B78C-B1BBFCD6CD93}" type="pres">
      <dgm:prSet presAssocID="{5A2943B4-FB6C-4D5D-970E-35D255AA5989}" presName="imgShp" presStyleLbl="fgImgPlace1" presStyleIdx="2" presStyleCnt="5" custLinFactNeighborX="-5723" custLinFactNeighborY="-2088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FFF15298-446B-48E2-B72F-454220269FEF}" type="pres">
      <dgm:prSet presAssocID="{5A2943B4-FB6C-4D5D-970E-35D255AA598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10D21-E985-4341-B5A1-3885B0F89CA9}" type="pres">
      <dgm:prSet presAssocID="{8501F1F9-D432-4264-98AF-71CD3F0AFF25}" presName="spacing" presStyleCnt="0"/>
      <dgm:spPr/>
    </dgm:pt>
    <dgm:pt modelId="{D9A4CF9B-1E8D-4180-B2BC-7020F3739C91}" type="pres">
      <dgm:prSet presAssocID="{B3E3C547-D936-4227-A5C9-E6E4068A42C4}" presName="composite" presStyleCnt="0"/>
      <dgm:spPr/>
    </dgm:pt>
    <dgm:pt modelId="{D8B1BC77-EF3E-49E3-B236-615B7339C5BB}" type="pres">
      <dgm:prSet presAssocID="{B3E3C547-D936-4227-A5C9-E6E4068A42C4}" presName="imgShp" presStyleLbl="fgImgPlace1" presStyleIdx="3" presStyleCnt="5"/>
      <dgm:spPr>
        <a:solidFill>
          <a:schemeClr val="bg1"/>
        </a:solidFill>
      </dgm:spPr>
    </dgm:pt>
    <dgm:pt modelId="{CD6FA394-27B5-4D4D-B4DF-DE8E7938FBC6}" type="pres">
      <dgm:prSet presAssocID="{B3E3C547-D936-4227-A5C9-E6E4068A42C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1BFEB-6645-4F9F-BBE3-A7447F8E4899}" type="pres">
      <dgm:prSet presAssocID="{BF7A11A4-C775-4F9E-93BE-18D6BDDAD0A5}" presName="spacing" presStyleCnt="0"/>
      <dgm:spPr/>
    </dgm:pt>
    <dgm:pt modelId="{B87F8E97-EE90-43C0-82C2-B375156B686A}" type="pres">
      <dgm:prSet presAssocID="{D0A0B788-9A86-49C9-A58D-A92F142D6E57}" presName="composite" presStyleCnt="0"/>
      <dgm:spPr/>
    </dgm:pt>
    <dgm:pt modelId="{57E19701-764E-4587-85E9-EDF4E8C20FFE}" type="pres">
      <dgm:prSet presAssocID="{D0A0B788-9A86-49C9-A58D-A92F142D6E57}" presName="imgShp" presStyleLbl="fgImgPlace1" presStyleIdx="4" presStyleCnt="5" custLinFactNeighborX="7444" custLinFactNeighborY="-271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AD53890-5C60-487E-AA4E-7ABD0D440BF6}" type="pres">
      <dgm:prSet presAssocID="{D0A0B788-9A86-49C9-A58D-A92F142D6E57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6ED76-B519-44EF-A439-F3F904F85580}" type="presOf" srcId="{E7F905AA-6D52-4D3A-B676-6FF9F5EF062A}" destId="{21C299BA-05DB-47D5-B3EE-8D15175ABA40}" srcOrd="0" destOrd="0" presId="urn:microsoft.com/office/officeart/2005/8/layout/vList3"/>
    <dgm:cxn modelId="{103A2F7A-5096-4E2E-9D24-E550C012966D}" srcId="{BADC6959-8E98-40BE-845B-5C48931B23E1}" destId="{5A2943B4-FB6C-4D5D-970E-35D255AA5989}" srcOrd="2" destOrd="0" parTransId="{0151E647-9E2D-4946-8309-9022A6B3B561}" sibTransId="{8501F1F9-D432-4264-98AF-71CD3F0AFF25}"/>
    <dgm:cxn modelId="{70E2FE76-3923-414D-9866-E5683FA6E79A}" srcId="{BADC6959-8E98-40BE-845B-5C48931B23E1}" destId="{E7F905AA-6D52-4D3A-B676-6FF9F5EF062A}" srcOrd="1" destOrd="0" parTransId="{9312AC2F-3FD6-4921-B3C1-F30A87513352}" sibTransId="{65C925D0-B31D-4EA9-A272-3EFF81CE0247}"/>
    <dgm:cxn modelId="{632D2153-B6C6-4927-AA6C-164D841133C0}" srcId="{BADC6959-8E98-40BE-845B-5C48931B23E1}" destId="{094C19B6-8A01-4F7B-B76D-AB1420612819}" srcOrd="0" destOrd="0" parTransId="{4E9C253D-F525-4407-903B-6845435C5710}" sibTransId="{948378CB-5967-41E3-A10E-77CE1D206855}"/>
    <dgm:cxn modelId="{F186F327-0030-4FE4-B019-0ED8BE9BFD20}" srcId="{BADC6959-8E98-40BE-845B-5C48931B23E1}" destId="{B3E3C547-D936-4227-A5C9-E6E4068A42C4}" srcOrd="3" destOrd="0" parTransId="{CE5D85B3-D4EB-4003-9E1D-65D657C73A3C}" sibTransId="{BF7A11A4-C775-4F9E-93BE-18D6BDDAD0A5}"/>
    <dgm:cxn modelId="{18458415-1720-49F1-84E3-73388C0221CD}" type="presOf" srcId="{D0A0B788-9A86-49C9-A58D-A92F142D6E57}" destId="{9AD53890-5C60-487E-AA4E-7ABD0D440BF6}" srcOrd="0" destOrd="0" presId="urn:microsoft.com/office/officeart/2005/8/layout/vList3"/>
    <dgm:cxn modelId="{71E37AFF-89DE-4571-87CE-C1AF02561BC0}" type="presOf" srcId="{094C19B6-8A01-4F7B-B76D-AB1420612819}" destId="{E22B7978-8C2F-4ADE-AD2F-DC974E8A2EF7}" srcOrd="0" destOrd="0" presId="urn:microsoft.com/office/officeart/2005/8/layout/vList3"/>
    <dgm:cxn modelId="{0F074B06-2E8F-4359-A059-1551A31627C2}" type="presOf" srcId="{5A2943B4-FB6C-4D5D-970E-35D255AA5989}" destId="{FFF15298-446B-48E2-B72F-454220269FEF}" srcOrd="0" destOrd="0" presId="urn:microsoft.com/office/officeart/2005/8/layout/vList3"/>
    <dgm:cxn modelId="{33867D68-12ED-48CA-96EE-D381FF92718E}" type="presOf" srcId="{B3E3C547-D936-4227-A5C9-E6E4068A42C4}" destId="{CD6FA394-27B5-4D4D-B4DF-DE8E7938FBC6}" srcOrd="0" destOrd="0" presId="urn:microsoft.com/office/officeart/2005/8/layout/vList3"/>
    <dgm:cxn modelId="{69A2D1A6-D5D6-4A86-B2B5-3D13EB63F855}" srcId="{BADC6959-8E98-40BE-845B-5C48931B23E1}" destId="{D0A0B788-9A86-49C9-A58D-A92F142D6E57}" srcOrd="4" destOrd="0" parTransId="{73B73673-A353-4C6E-8F6C-D80B74B30F77}" sibTransId="{EA3DC604-F626-44F4-97AA-5E752230AEDC}"/>
    <dgm:cxn modelId="{8674EE55-81F2-41E4-AF77-84D4400FA928}" type="presOf" srcId="{BADC6959-8E98-40BE-845B-5C48931B23E1}" destId="{07810EDF-F26B-481D-91BE-B577059A20AC}" srcOrd="0" destOrd="0" presId="urn:microsoft.com/office/officeart/2005/8/layout/vList3"/>
    <dgm:cxn modelId="{3A9F3DEA-5AF3-4793-B341-692EF0227BF1}" type="presParOf" srcId="{07810EDF-F26B-481D-91BE-B577059A20AC}" destId="{C342EEB9-B20C-4F55-BA01-C51635D78631}" srcOrd="0" destOrd="0" presId="urn:microsoft.com/office/officeart/2005/8/layout/vList3"/>
    <dgm:cxn modelId="{B25D156B-D252-4EB2-AA60-33B5C774DD56}" type="presParOf" srcId="{C342EEB9-B20C-4F55-BA01-C51635D78631}" destId="{1F3AE81A-B3FB-4C44-9156-CED61C795387}" srcOrd="0" destOrd="0" presId="urn:microsoft.com/office/officeart/2005/8/layout/vList3"/>
    <dgm:cxn modelId="{7427F85B-64D8-4346-8E8C-1A8A896BFCCD}" type="presParOf" srcId="{C342EEB9-B20C-4F55-BA01-C51635D78631}" destId="{E22B7978-8C2F-4ADE-AD2F-DC974E8A2EF7}" srcOrd="1" destOrd="0" presId="urn:microsoft.com/office/officeart/2005/8/layout/vList3"/>
    <dgm:cxn modelId="{86ED6DCE-8938-4094-9C29-B9CCF238BE54}" type="presParOf" srcId="{07810EDF-F26B-481D-91BE-B577059A20AC}" destId="{731A2822-972E-4692-A3F6-7960433E174C}" srcOrd="1" destOrd="0" presId="urn:microsoft.com/office/officeart/2005/8/layout/vList3"/>
    <dgm:cxn modelId="{27939708-CC5A-4ED7-B2DE-EDD4B2D3FF12}" type="presParOf" srcId="{07810EDF-F26B-481D-91BE-B577059A20AC}" destId="{D9AC6185-E5BE-4426-A58D-F8F1E424C453}" srcOrd="2" destOrd="0" presId="urn:microsoft.com/office/officeart/2005/8/layout/vList3"/>
    <dgm:cxn modelId="{953D6726-0CEE-4D42-A498-0E5871A6F2CB}" type="presParOf" srcId="{D9AC6185-E5BE-4426-A58D-F8F1E424C453}" destId="{91A02351-4AE3-400A-9658-12DC6FDC0CF3}" srcOrd="0" destOrd="0" presId="urn:microsoft.com/office/officeart/2005/8/layout/vList3"/>
    <dgm:cxn modelId="{55D60BF2-7311-4A2B-83DC-BFCD511A2BE2}" type="presParOf" srcId="{D9AC6185-E5BE-4426-A58D-F8F1E424C453}" destId="{21C299BA-05DB-47D5-B3EE-8D15175ABA40}" srcOrd="1" destOrd="0" presId="urn:microsoft.com/office/officeart/2005/8/layout/vList3"/>
    <dgm:cxn modelId="{BB0A373A-BF75-41F2-8A1B-144B19CE6730}" type="presParOf" srcId="{07810EDF-F26B-481D-91BE-B577059A20AC}" destId="{95789FFB-C65D-4D91-8DCE-EF0790C857A3}" srcOrd="3" destOrd="0" presId="urn:microsoft.com/office/officeart/2005/8/layout/vList3"/>
    <dgm:cxn modelId="{C11268E2-1952-49FD-B320-5DEB6C38C8E3}" type="presParOf" srcId="{07810EDF-F26B-481D-91BE-B577059A20AC}" destId="{4F1F8928-AC69-44E6-8DA8-4608B82FAD11}" srcOrd="4" destOrd="0" presId="urn:microsoft.com/office/officeart/2005/8/layout/vList3"/>
    <dgm:cxn modelId="{BAE4B0DC-3B2A-447D-A4BC-357FFA4F83B0}" type="presParOf" srcId="{4F1F8928-AC69-44E6-8DA8-4608B82FAD11}" destId="{7F8C8BB8-B5C7-46A1-B78C-B1BBFCD6CD93}" srcOrd="0" destOrd="0" presId="urn:microsoft.com/office/officeart/2005/8/layout/vList3"/>
    <dgm:cxn modelId="{F6B5A3E5-57B8-487E-809F-0DD9ACFC2E7D}" type="presParOf" srcId="{4F1F8928-AC69-44E6-8DA8-4608B82FAD11}" destId="{FFF15298-446B-48E2-B72F-454220269FEF}" srcOrd="1" destOrd="0" presId="urn:microsoft.com/office/officeart/2005/8/layout/vList3"/>
    <dgm:cxn modelId="{D47450F6-FFB7-4F31-A128-80FC807E2568}" type="presParOf" srcId="{07810EDF-F26B-481D-91BE-B577059A20AC}" destId="{7F610D21-E985-4341-B5A1-3885B0F89CA9}" srcOrd="5" destOrd="0" presId="urn:microsoft.com/office/officeart/2005/8/layout/vList3"/>
    <dgm:cxn modelId="{3E7D48D7-576D-4EAA-9F30-EABBF8F91F27}" type="presParOf" srcId="{07810EDF-F26B-481D-91BE-B577059A20AC}" destId="{D9A4CF9B-1E8D-4180-B2BC-7020F3739C91}" srcOrd="6" destOrd="0" presId="urn:microsoft.com/office/officeart/2005/8/layout/vList3"/>
    <dgm:cxn modelId="{1E45386B-3FB5-4AB4-8E84-B78CD694302D}" type="presParOf" srcId="{D9A4CF9B-1E8D-4180-B2BC-7020F3739C91}" destId="{D8B1BC77-EF3E-49E3-B236-615B7339C5BB}" srcOrd="0" destOrd="0" presId="urn:microsoft.com/office/officeart/2005/8/layout/vList3"/>
    <dgm:cxn modelId="{7EE2687F-9C98-4A34-9E6A-B48E50A9C4C0}" type="presParOf" srcId="{D9A4CF9B-1E8D-4180-B2BC-7020F3739C91}" destId="{CD6FA394-27B5-4D4D-B4DF-DE8E7938FBC6}" srcOrd="1" destOrd="0" presId="urn:microsoft.com/office/officeart/2005/8/layout/vList3"/>
    <dgm:cxn modelId="{39C779B6-C586-4775-B7B8-8C1F564948A0}" type="presParOf" srcId="{07810EDF-F26B-481D-91BE-B577059A20AC}" destId="{43F1BFEB-6645-4F9F-BBE3-A7447F8E4899}" srcOrd="7" destOrd="0" presId="urn:microsoft.com/office/officeart/2005/8/layout/vList3"/>
    <dgm:cxn modelId="{7BC45D47-6E34-4BCC-B844-CB21DEC335E4}" type="presParOf" srcId="{07810EDF-F26B-481D-91BE-B577059A20AC}" destId="{B87F8E97-EE90-43C0-82C2-B375156B686A}" srcOrd="8" destOrd="0" presId="urn:microsoft.com/office/officeart/2005/8/layout/vList3"/>
    <dgm:cxn modelId="{4C117BCE-3B0D-4C69-87AC-9F028BECF455}" type="presParOf" srcId="{B87F8E97-EE90-43C0-82C2-B375156B686A}" destId="{57E19701-764E-4587-85E9-EDF4E8C20FFE}" srcOrd="0" destOrd="0" presId="urn:microsoft.com/office/officeart/2005/8/layout/vList3"/>
    <dgm:cxn modelId="{9E255F35-1982-479E-9344-2888296F3813}" type="presParOf" srcId="{B87F8E97-EE90-43C0-82C2-B375156B686A}" destId="{9AD53890-5C60-487E-AA4E-7ABD0D440B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A371F-8B5E-4F04-9BA6-C5148BFD8793}">
      <dsp:nvSpPr>
        <dsp:cNvPr id="0" name=""/>
        <dsp:cNvSpPr/>
      </dsp:nvSpPr>
      <dsp:spPr>
        <a:xfrm>
          <a:off x="678" y="170783"/>
          <a:ext cx="2921049" cy="350525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Этап 1</a:t>
          </a:r>
          <a:endParaRPr lang="ru-RU" sz="3300" kern="1200" dirty="0"/>
        </a:p>
      </dsp:txBody>
      <dsp:txXfrm rot="16200000">
        <a:off x="-1144372" y="1315834"/>
        <a:ext cx="2874312" cy="584209"/>
      </dsp:txXfrm>
    </dsp:sp>
    <dsp:sp modelId="{9021924A-B4FF-4C48-9164-463169AE25E3}">
      <dsp:nvSpPr>
        <dsp:cNvPr id="0" name=""/>
        <dsp:cNvSpPr/>
      </dsp:nvSpPr>
      <dsp:spPr>
        <a:xfrm>
          <a:off x="584888" y="170783"/>
          <a:ext cx="2176181" cy="350525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300" b="1" kern="1200" dirty="0" smtClean="0"/>
            <a:t>«Разработка предложений о процедурах и принципах конкурентного отбора ценовых заявок при централизованной торговле </a:t>
          </a:r>
          <a:r>
            <a:rPr lang="ru-RU" sz="1300" b="1" kern="1200" dirty="0" err="1" smtClean="0"/>
            <a:t>электр</a:t>
          </a:r>
          <a:r>
            <a:rPr lang="ru-RU" sz="1300" b="1" kern="1200" dirty="0" smtClean="0"/>
            <a:t>. энергией на сутки вперед, о критерии оптимизации при расчете плановых почасовых объемов поставок </a:t>
          </a:r>
          <a:r>
            <a:rPr lang="ru-RU" sz="1300" b="1" kern="1200" dirty="0" err="1" smtClean="0"/>
            <a:t>электр</a:t>
          </a:r>
          <a:r>
            <a:rPr lang="ru-RU" sz="1300" b="1" kern="1200" dirty="0" smtClean="0"/>
            <a:t>. энергии по СДД, срочным контрактам и сделкам на сутки вперед, а также организации ЭДО на ОЭР Союза»</a:t>
          </a:r>
          <a:endParaRPr lang="ru-RU" sz="1300" b="1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300" b="1" kern="1200" dirty="0" smtClean="0"/>
            <a:t>Выполняется до 18.12.2024</a:t>
          </a:r>
        </a:p>
      </dsp:txBody>
      <dsp:txXfrm>
        <a:off x="584888" y="170783"/>
        <a:ext cx="2176181" cy="3505259"/>
      </dsp:txXfrm>
    </dsp:sp>
    <dsp:sp modelId="{E40ED9F4-458B-47E6-A296-7C36C15FEACC}">
      <dsp:nvSpPr>
        <dsp:cNvPr id="0" name=""/>
        <dsp:cNvSpPr/>
      </dsp:nvSpPr>
      <dsp:spPr>
        <a:xfrm>
          <a:off x="3008132" y="150628"/>
          <a:ext cx="2921049" cy="350525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Этап 2</a:t>
          </a:r>
          <a:endParaRPr lang="ru-RU" sz="3300" kern="1200" dirty="0"/>
        </a:p>
      </dsp:txBody>
      <dsp:txXfrm rot="16200000">
        <a:off x="1863081" y="1295679"/>
        <a:ext cx="2874312" cy="584209"/>
      </dsp:txXfrm>
    </dsp:sp>
    <dsp:sp modelId="{98EAC5A0-9336-41FC-BB5D-FD57BE65236F}">
      <dsp:nvSpPr>
        <dsp:cNvPr id="0" name=""/>
        <dsp:cNvSpPr/>
      </dsp:nvSpPr>
      <dsp:spPr>
        <a:xfrm rot="5400000">
          <a:off x="2780902" y="2957822"/>
          <a:ext cx="515334" cy="4381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67E64-6FB6-4EF8-89DA-14BAF0A36D49}">
      <dsp:nvSpPr>
        <dsp:cNvPr id="0" name=""/>
        <dsp:cNvSpPr/>
      </dsp:nvSpPr>
      <dsp:spPr>
        <a:xfrm>
          <a:off x="3592342" y="150628"/>
          <a:ext cx="2176181" cy="350525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«Разработка проектов регламента конкурентного отбора ценовых заявок при централизованной торговле </a:t>
          </a:r>
          <a:r>
            <a:rPr lang="ru-RU" sz="1300" b="1" kern="1200" dirty="0" err="1" smtClean="0"/>
            <a:t>электр</a:t>
          </a:r>
          <a:r>
            <a:rPr lang="ru-RU" sz="1300" b="1" kern="1200" dirty="0" smtClean="0"/>
            <a:t>. энергией на сутки вперед и приложения к форме договора о присоединении, регламентирующего порядок ЭДО на ОЭР Союза, доработка проектов формы договора о присоединении и иных приложений к нему»</a:t>
          </a:r>
          <a:endParaRPr lang="ru-RU" sz="1300" b="1" kern="1200" dirty="0"/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300" b="1" kern="1200" dirty="0" smtClean="0"/>
            <a:t>(19.12.2024-30.05.2025)</a:t>
          </a:r>
          <a:endParaRPr lang="ru-RU" sz="1300" kern="1200" dirty="0"/>
        </a:p>
      </dsp:txBody>
      <dsp:txXfrm>
        <a:off x="3592342" y="150628"/>
        <a:ext cx="2176181" cy="3505259"/>
      </dsp:txXfrm>
    </dsp:sp>
    <dsp:sp modelId="{142118F7-C309-494C-9124-1D0CED0E7816}">
      <dsp:nvSpPr>
        <dsp:cNvPr id="0" name=""/>
        <dsp:cNvSpPr/>
      </dsp:nvSpPr>
      <dsp:spPr>
        <a:xfrm>
          <a:off x="6047250" y="170783"/>
          <a:ext cx="2921049" cy="350525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Этап 3</a:t>
          </a:r>
          <a:endParaRPr lang="ru-RU" sz="3300" kern="1200" dirty="0"/>
        </a:p>
      </dsp:txBody>
      <dsp:txXfrm rot="16200000">
        <a:off x="4902199" y="1315834"/>
        <a:ext cx="2874312" cy="584209"/>
      </dsp:txXfrm>
    </dsp:sp>
    <dsp:sp modelId="{D78D5C9B-D309-42D1-AA1C-F49121261236}">
      <dsp:nvSpPr>
        <dsp:cNvPr id="0" name=""/>
        <dsp:cNvSpPr/>
      </dsp:nvSpPr>
      <dsp:spPr>
        <a:xfrm rot="5400000">
          <a:off x="5804188" y="2957822"/>
          <a:ext cx="515334" cy="4381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3A091-2CED-4B7D-A8AA-7A6E8DAAE756}">
      <dsp:nvSpPr>
        <dsp:cNvPr id="0" name=""/>
        <dsp:cNvSpPr/>
      </dsp:nvSpPr>
      <dsp:spPr>
        <a:xfrm>
          <a:off x="6631460" y="170783"/>
          <a:ext cx="2176181" cy="350525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300" b="1" kern="1200" dirty="0" smtClean="0"/>
            <a:t>«Сопровождение доработки проекта формы договора о присоединении и приложений к нему»</a:t>
          </a:r>
          <a:endParaRPr lang="ru-RU" sz="1400" b="1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400" b="1" kern="1200" dirty="0" smtClean="0"/>
            <a:t>(31.05.2025- 28.11.25)</a:t>
          </a:r>
          <a:endParaRPr lang="ru-RU" kern="1200" dirty="0"/>
        </a:p>
      </dsp:txBody>
      <dsp:txXfrm>
        <a:off x="6631460" y="170783"/>
        <a:ext cx="2176181" cy="3505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B7978-8C2F-4ADE-AD2F-DC974E8A2EF7}">
      <dsp:nvSpPr>
        <dsp:cNvPr id="0" name=""/>
        <dsp:cNvSpPr/>
      </dsp:nvSpPr>
      <dsp:spPr>
        <a:xfrm rot="10800000">
          <a:off x="1676080" y="1297"/>
          <a:ext cx="5774568" cy="8863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4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Сопровождение подготовки, согласования и рассмотрения Коллегией и Советом ЕЭК Протокола о внесении изменений в Договор о Союзе в связи с присоединением к нему РА</a:t>
          </a:r>
          <a:endParaRPr lang="ru-RU" sz="1300" kern="1200" dirty="0"/>
        </a:p>
      </dsp:txBody>
      <dsp:txXfrm rot="10800000">
        <a:off x="1897663" y="1297"/>
        <a:ext cx="5552985" cy="886333"/>
      </dsp:txXfrm>
    </dsp:sp>
    <dsp:sp modelId="{1F3AE81A-B3FB-4C44-9156-CED61C795387}">
      <dsp:nvSpPr>
        <dsp:cNvPr id="0" name=""/>
        <dsp:cNvSpPr/>
      </dsp:nvSpPr>
      <dsp:spPr>
        <a:xfrm>
          <a:off x="1232913" y="1297"/>
          <a:ext cx="886333" cy="8863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99BA-05DB-47D5-B3EE-8D15175ABA40}">
      <dsp:nvSpPr>
        <dsp:cNvPr id="0" name=""/>
        <dsp:cNvSpPr/>
      </dsp:nvSpPr>
      <dsp:spPr>
        <a:xfrm rot="10800000">
          <a:off x="1676080" y="1152208"/>
          <a:ext cx="5774568" cy="8863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4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Сопровождение подготовки, согласования и рассмотрения Коллегией и Советом ЕЭК Протокола о внесении изменений в Договор о Союзе в связи с присоединением к нему КР</a:t>
          </a:r>
          <a:endParaRPr lang="ru-RU" sz="1300" kern="1200" dirty="0"/>
        </a:p>
      </dsp:txBody>
      <dsp:txXfrm rot="10800000">
        <a:off x="1897663" y="1152208"/>
        <a:ext cx="5552985" cy="886333"/>
      </dsp:txXfrm>
    </dsp:sp>
    <dsp:sp modelId="{91A02351-4AE3-400A-9658-12DC6FDC0CF3}">
      <dsp:nvSpPr>
        <dsp:cNvPr id="0" name=""/>
        <dsp:cNvSpPr/>
      </dsp:nvSpPr>
      <dsp:spPr>
        <a:xfrm>
          <a:off x="1232913" y="1152208"/>
          <a:ext cx="886333" cy="8863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15298-446B-48E2-B72F-454220269FEF}">
      <dsp:nvSpPr>
        <dsp:cNvPr id="0" name=""/>
        <dsp:cNvSpPr/>
      </dsp:nvSpPr>
      <dsp:spPr>
        <a:xfrm rot="10800000">
          <a:off x="1676080" y="2303120"/>
          <a:ext cx="5774568" cy="8863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4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Внесение изменений в статью 85 Договора о Союзе и технических правок в приложение № 21 к Договору о Союзе (инициирование, подготовка предложений по редакции, участие в отраслевых совещаниях и совещаниях экспертной подгруппы СРГ)</a:t>
          </a:r>
          <a:endParaRPr lang="ru-RU" sz="1300" kern="1200" dirty="0"/>
        </a:p>
      </dsp:txBody>
      <dsp:txXfrm rot="10800000">
        <a:off x="1897663" y="2303120"/>
        <a:ext cx="5552985" cy="886333"/>
      </dsp:txXfrm>
    </dsp:sp>
    <dsp:sp modelId="{7F8C8BB8-B5C7-46A1-B78C-B1BBFCD6CD93}">
      <dsp:nvSpPr>
        <dsp:cNvPr id="0" name=""/>
        <dsp:cNvSpPr/>
      </dsp:nvSpPr>
      <dsp:spPr>
        <a:xfrm>
          <a:off x="1182188" y="2284613"/>
          <a:ext cx="886333" cy="8863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A394-27B5-4D4D-B4DF-DE8E7938FBC6}">
      <dsp:nvSpPr>
        <dsp:cNvPr id="0" name=""/>
        <dsp:cNvSpPr/>
      </dsp:nvSpPr>
      <dsp:spPr>
        <a:xfrm rot="10800000">
          <a:off x="1676080" y="3454031"/>
          <a:ext cx="5774568" cy="8863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4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Подготовка, согласование, сопровождение рассмотрения органами Союза, мониторинг проведения государствами-членами ВГС, ВГП для подписания и ВГП для вступления в силу Протокола о внесении изменений в Договор о Союзе (в части формирования ОЭР Союза) </a:t>
          </a:r>
          <a:endParaRPr lang="ru-RU" sz="1300" kern="1200" dirty="0"/>
        </a:p>
      </dsp:txBody>
      <dsp:txXfrm rot="10800000">
        <a:off x="1897663" y="3454031"/>
        <a:ext cx="5552985" cy="886333"/>
      </dsp:txXfrm>
    </dsp:sp>
    <dsp:sp modelId="{D8B1BC77-EF3E-49E3-B236-615B7339C5BB}">
      <dsp:nvSpPr>
        <dsp:cNvPr id="0" name=""/>
        <dsp:cNvSpPr/>
      </dsp:nvSpPr>
      <dsp:spPr>
        <a:xfrm>
          <a:off x="1232913" y="3454031"/>
          <a:ext cx="886333" cy="88633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53890-5C60-487E-AA4E-7ABD0D440BF6}">
      <dsp:nvSpPr>
        <dsp:cNvPr id="0" name=""/>
        <dsp:cNvSpPr/>
      </dsp:nvSpPr>
      <dsp:spPr>
        <a:xfrm rot="10800000">
          <a:off x="1676080" y="4604942"/>
          <a:ext cx="5774568" cy="8863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4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Подготовка и согласование предложений о внесении изменений в Договор о Союзе в части наделения Совета руководителей уполномоченных органов в сфере энергетики полномочий по контролю за действиями регистратора на ОЭР</a:t>
          </a:r>
          <a:endParaRPr lang="ru-RU" sz="1300" kern="1200" dirty="0"/>
        </a:p>
      </dsp:txBody>
      <dsp:txXfrm rot="10800000">
        <a:off x="1897663" y="4604942"/>
        <a:ext cx="5552985" cy="886333"/>
      </dsp:txXfrm>
    </dsp:sp>
    <dsp:sp modelId="{57E19701-764E-4587-85E9-EDF4E8C20FFE}">
      <dsp:nvSpPr>
        <dsp:cNvPr id="0" name=""/>
        <dsp:cNvSpPr/>
      </dsp:nvSpPr>
      <dsp:spPr>
        <a:xfrm>
          <a:off x="1298891" y="4580860"/>
          <a:ext cx="886333" cy="88633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2945659" cy="496332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5"/>
            <a:ext cx="2945659" cy="496332"/>
          </a:xfrm>
          <a:prstGeom prst="rect">
            <a:avLst/>
          </a:prstGeom>
        </p:spPr>
        <p:txBody>
          <a:bodyPr vert="horz" lIns="91389" tIns="45693" rIns="91389" bIns="45693" rtlCol="0"/>
          <a:lstStyle>
            <a:lvl1pPr algn="r">
              <a:defRPr sz="1200"/>
            </a:lvl1pPr>
          </a:lstStyle>
          <a:p>
            <a:fld id="{E6A1276A-1523-4409-AA37-61DE915A7344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3" rIns="91389" bIns="456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89" tIns="45693" rIns="91389" bIns="456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389" tIns="45693" rIns="91389" bIns="45693" rtlCol="0" anchor="b"/>
          <a:lstStyle>
            <a:lvl1pPr algn="r">
              <a:defRPr sz="1200"/>
            </a:lvl1pPr>
          </a:lstStyle>
          <a:p>
            <a:fld id="{80169EF5-6D0A-48B8-9A2E-BA89584C2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8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F5A7-6176-4768-8DC7-3068CF865D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9EF5-6D0A-48B8-9A2E-BA89584C29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1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9EF5-6D0A-48B8-9A2E-BA89584C29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4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9EF5-6D0A-48B8-9A2E-BA89584C29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2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0737-DC13-4254-9673-CB1C0DC04E71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4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669C-DAC9-4DD6-81B2-C462A4346432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5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C162-C2A5-43FD-9160-98ECB1DCE963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7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2E25-E9FD-4EF2-8B1B-8AD1DEFB1111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6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9B7-EA42-4FB3-96CD-35223A369B66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3236-09E1-403B-AB69-C5D99ECE86AB}" type="datetime1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C3BE-117A-47EC-8E39-857C5D251397}" type="datetime1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4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878C-BBF2-4BAB-B043-407E22CACCFA}" type="datetime1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5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96EC-4498-493C-813C-83B853ED0BFE}" type="datetime1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8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5902-72AE-40F1-889A-E00C4A104FD4}" type="datetime1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5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7EA4-D3E7-4902-B121-663026657C01}" type="datetime1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6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EB16-BD7E-4C9B-B873-FA7EF4128B93}" type="datetime1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EB1F1-F430-4E54-BC6A-D21A648F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7.jpeg"/><Relationship Id="rId5" Type="http://schemas.openxmlformats.org/officeDocument/2006/relationships/diagramData" Target="../diagrams/data2.xml"/><Relationship Id="rId1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51520" y="84981"/>
            <a:ext cx="8532431" cy="2047875"/>
            <a:chOff x="288041" y="84981"/>
            <a:chExt cx="8532431" cy="2047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143"/>
            <a:stretch/>
          </p:blipFill>
          <p:spPr bwMode="auto">
            <a:xfrm>
              <a:off x="288041" y="84981"/>
              <a:ext cx="8532431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783" y="416893"/>
              <a:ext cx="1201789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1" b="9837"/>
          <a:stretch/>
        </p:blipFill>
        <p:spPr bwMode="auto">
          <a:xfrm>
            <a:off x="251520" y="2276872"/>
            <a:ext cx="8532431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270892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1E3362"/>
                </a:solidFill>
                <a:latin typeface="+mj-lt"/>
                <a:cs typeface="Times New Roman" panose="02020603050405020304" pitchFamily="18" charset="0"/>
              </a:rPr>
              <a:t>Деятельность отдела электроэнергетической и атомной политики Департамента энергетики</a:t>
            </a:r>
            <a:endParaRPr lang="ru-RU" sz="4200" b="1" dirty="0">
              <a:solidFill>
                <a:srgbClr val="1E336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541" y="6364177"/>
            <a:ext cx="2479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1E3362"/>
                </a:solidFill>
                <a:latin typeface="+mj-lt"/>
                <a:cs typeface="Times New Roman" panose="02020603050405020304" pitchFamily="18" charset="0"/>
              </a:rPr>
              <a:t>Май 2025 </a:t>
            </a:r>
            <a:r>
              <a:rPr lang="ru-RU" sz="2200" b="1" i="1" dirty="0" smtClean="0">
                <a:solidFill>
                  <a:srgbClr val="1E3362"/>
                </a:solidFill>
                <a:latin typeface="+mj-lt"/>
                <a:cs typeface="Times New Roman" panose="02020603050405020304" pitchFamily="18" charset="0"/>
              </a:rPr>
              <a:t>г.</a:t>
            </a:r>
            <a:endParaRPr lang="ru-RU" sz="2200" b="1" i="1" dirty="0">
              <a:solidFill>
                <a:srgbClr val="1E336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3" descr="D:\ПРЕЗЕНТАЦИИ\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51" y="4485968"/>
            <a:ext cx="1008112" cy="18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12" y="73684"/>
            <a:ext cx="827584" cy="10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" y="1340768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338132" y="183873"/>
            <a:ext cx="561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Основные итоги деятельности отдела электроэнергетической и атомной политики</a:t>
            </a:r>
            <a:endParaRPr lang="ru-RU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0" y="1412734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олилиния 49"/>
          <p:cNvSpPr/>
          <p:nvPr/>
        </p:nvSpPr>
        <p:spPr>
          <a:xfrm>
            <a:off x="1073064" y="1052736"/>
            <a:ext cx="7992000" cy="288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29964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ОЭР ЕАЭС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>
            <a:off x="35496" y="1052736"/>
            <a:ext cx="972000" cy="288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1044496" y="1340768"/>
            <a:ext cx="7992000" cy="288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29964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Согласованы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Договора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ЕАЭС в части электроэнергетики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35496" y="1340768"/>
            <a:ext cx="972000" cy="288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1044496" y="1686455"/>
            <a:ext cx="7992000" cy="252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29964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ОЭР ЕАЭС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35496" y="1686455"/>
            <a:ext cx="972000" cy="252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1044496" y="1974487"/>
            <a:ext cx="7992000" cy="648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ОЭР ЕАЭС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предложения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положений Договора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Союзе (ст. 85, прил. № 21)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сотрудничеству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ЭЭС СНГ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35496" y="2118503"/>
            <a:ext cx="972000" cy="360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>
            <a:off x="1044496" y="2658615"/>
            <a:ext cx="7992000" cy="468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15999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ЕМПС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торговых площадках и системе </a:t>
            </a:r>
            <a:r>
              <a:rPr lang="ru-RU" sz="1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информобмена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ОЭР ЕАЭС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Начаты разработка и согласование 4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правил функционирования ОЭР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35496" y="2730663"/>
            <a:ext cx="972000" cy="360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1044496" y="3198623"/>
            <a:ext cx="7992000" cy="576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159990" bIns="175816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 ВГС и доработка проекта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Договор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ЕАЭС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формирования ОЭР Союза)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Продолжено согласование 4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функционирования ОЭР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35496" y="3306623"/>
            <a:ext cx="972000" cy="360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1044496" y="3846695"/>
            <a:ext cx="7992000" cy="612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159990" bIns="175816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ЕАЭС(в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формирования ОЭР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ВЕЭС № 31 о плане мероприятий, направленных на формирование ОЭР Союза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Продолжено согласование 4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функционирования ОЭР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ЕАЭС</a:t>
            </a:r>
            <a:endPara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35496" y="3972695"/>
            <a:ext cx="972000" cy="360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1044496" y="4494767"/>
            <a:ext cx="7992000" cy="288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15999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Продолжено согласование 4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правил функционирования ОЭР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 </a:t>
            </a:r>
          </a:p>
        </p:txBody>
      </p:sp>
      <p:sp>
        <p:nvSpPr>
          <p:cNvPr id="65" name="Полилиния 64"/>
          <p:cNvSpPr/>
          <p:nvPr/>
        </p:nvSpPr>
        <p:spPr>
          <a:xfrm>
            <a:off x="35496" y="4509120"/>
            <a:ext cx="972000" cy="288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2020-21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48464" y="4952"/>
            <a:ext cx="395536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172076" y="980728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  <p:sp>
        <p:nvSpPr>
          <p:cNvPr id="37" name="Полилиния 36"/>
          <p:cNvSpPr/>
          <p:nvPr/>
        </p:nvSpPr>
        <p:spPr>
          <a:xfrm>
            <a:off x="1044496" y="4854807"/>
            <a:ext cx="7992000" cy="360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15999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операторы централизованной торговли по срочным контрактам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Продолжено согласование 4 </a:t>
            </a:r>
            <a:r>
              <a:rPr lang="ru-RU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правил функционирования ОЭР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 (4 документа)</a:t>
            </a:r>
          </a:p>
        </p:txBody>
      </p:sp>
      <p:sp>
        <p:nvSpPr>
          <p:cNvPr id="38" name="Полилиния 37"/>
          <p:cNvSpPr/>
          <p:nvPr/>
        </p:nvSpPr>
        <p:spPr>
          <a:xfrm>
            <a:off x="35496" y="4890803"/>
            <a:ext cx="972000" cy="288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044496" y="5214848"/>
            <a:ext cx="7992000" cy="900001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15999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оператор централизованной торговли на сутки вперед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доступа к услугам по МГП, Правила взаимной торговли, ПОРПС</a:t>
            </a:r>
            <a:endPara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Продолжено согласование правил информационного обмена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и согласовано внесение изменений в Решение ВЕЭС от 20.12.2019 № 31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и согласованы изменения в приложение № 21 к Договору о Союзе</a:t>
            </a:r>
          </a:p>
        </p:txBody>
      </p:sp>
      <p:sp>
        <p:nvSpPr>
          <p:cNvPr id="41" name="Полилиния 40"/>
          <p:cNvSpPr/>
          <p:nvPr/>
        </p:nvSpPr>
        <p:spPr>
          <a:xfrm>
            <a:off x="35496" y="5430920"/>
            <a:ext cx="972000" cy="432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1073064" y="6187051"/>
            <a:ext cx="7992000" cy="648000"/>
          </a:xfrm>
          <a:custGeom>
            <a:avLst/>
            <a:gdLst>
              <a:gd name="connsiteX0" fmla="*/ 177508 w 1065027"/>
              <a:gd name="connsiteY0" fmla="*/ 0 h 7485056"/>
              <a:gd name="connsiteX1" fmla="*/ 887519 w 1065027"/>
              <a:gd name="connsiteY1" fmla="*/ 0 h 7485056"/>
              <a:gd name="connsiteX2" fmla="*/ 1065027 w 1065027"/>
              <a:gd name="connsiteY2" fmla="*/ 177508 h 7485056"/>
              <a:gd name="connsiteX3" fmla="*/ 1065027 w 1065027"/>
              <a:gd name="connsiteY3" fmla="*/ 7485056 h 7485056"/>
              <a:gd name="connsiteX4" fmla="*/ 1065027 w 1065027"/>
              <a:gd name="connsiteY4" fmla="*/ 7485056 h 7485056"/>
              <a:gd name="connsiteX5" fmla="*/ 0 w 1065027"/>
              <a:gd name="connsiteY5" fmla="*/ 7485056 h 7485056"/>
              <a:gd name="connsiteX6" fmla="*/ 0 w 1065027"/>
              <a:gd name="connsiteY6" fmla="*/ 7485056 h 7485056"/>
              <a:gd name="connsiteX7" fmla="*/ 0 w 1065027"/>
              <a:gd name="connsiteY7" fmla="*/ 177508 h 7485056"/>
              <a:gd name="connsiteX8" fmla="*/ 177508 w 1065027"/>
              <a:gd name="connsiteY8" fmla="*/ 0 h 7485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027" h="7485056">
                <a:moveTo>
                  <a:pt x="1065027" y="1247536"/>
                </a:moveTo>
                <a:lnTo>
                  <a:pt x="1065027" y="6237520"/>
                </a:lnTo>
                <a:cubicBezTo>
                  <a:pt x="1065027" y="6926513"/>
                  <a:pt x="1053719" y="7485052"/>
                  <a:pt x="1039770" y="7485052"/>
                </a:cubicBezTo>
                <a:lnTo>
                  <a:pt x="0" y="7485052"/>
                </a:lnTo>
                <a:lnTo>
                  <a:pt x="0" y="7485052"/>
                </a:lnTo>
                <a:lnTo>
                  <a:pt x="0" y="4"/>
                </a:lnTo>
                <a:lnTo>
                  <a:pt x="0" y="4"/>
                </a:lnTo>
                <a:lnTo>
                  <a:pt x="1039770" y="4"/>
                </a:lnTo>
                <a:cubicBezTo>
                  <a:pt x="1053719" y="4"/>
                  <a:pt x="1065027" y="558543"/>
                  <a:pt x="1065027" y="124753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28575">
            <a:solidFill>
              <a:srgbClr val="C48F54">
                <a:alpha val="90000"/>
              </a:srgbClr>
            </a:solidFill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5815" rIns="159990" bIns="175816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8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Правила информационного обмена</a:t>
            </a:r>
          </a:p>
          <a:p>
            <a:pPr marL="114300" lvl="1" indent="-114300" algn="l" defTabSz="622300">
              <a:lnSpc>
                <a:spcPct val="80000"/>
              </a:lnSpc>
              <a:spcBef>
                <a:spcPct val="0"/>
              </a:spcBef>
              <a:buChar char="•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Решение ВЕЭС от 20.12.2019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(принято Решение ВЕЭС от 08.05.24 № 5)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defTabSz="622300">
              <a:lnSpc>
                <a:spcPct val="80000"/>
              </a:lnSpc>
              <a:spcBef>
                <a:spcPct val="0"/>
              </a:spcBef>
              <a:buChar char="••"/>
            </a:pP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и согласованы изменения в план мероприятий, направленных на формирование ОЭР, утв. Решением ВЕЭС № </a:t>
            </a:r>
            <a:r>
              <a: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(принято Решение ВЕЭС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26.12.24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18)</a:t>
            </a:r>
            <a:endPara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5496" y="6309368"/>
            <a:ext cx="972000" cy="432000"/>
          </a:xfrm>
          <a:custGeom>
            <a:avLst/>
            <a:gdLst>
              <a:gd name="connsiteX0" fmla="*/ 0 w 1215083"/>
              <a:gd name="connsiteY0" fmla="*/ 177481 h 1064866"/>
              <a:gd name="connsiteX1" fmla="*/ 177481 w 1215083"/>
              <a:gd name="connsiteY1" fmla="*/ 0 h 1064866"/>
              <a:gd name="connsiteX2" fmla="*/ 1037602 w 1215083"/>
              <a:gd name="connsiteY2" fmla="*/ 0 h 1064866"/>
              <a:gd name="connsiteX3" fmla="*/ 1215083 w 1215083"/>
              <a:gd name="connsiteY3" fmla="*/ 177481 h 1064866"/>
              <a:gd name="connsiteX4" fmla="*/ 1215083 w 1215083"/>
              <a:gd name="connsiteY4" fmla="*/ 887385 h 1064866"/>
              <a:gd name="connsiteX5" fmla="*/ 1037602 w 1215083"/>
              <a:gd name="connsiteY5" fmla="*/ 1064866 h 1064866"/>
              <a:gd name="connsiteX6" fmla="*/ 177481 w 1215083"/>
              <a:gd name="connsiteY6" fmla="*/ 1064866 h 1064866"/>
              <a:gd name="connsiteX7" fmla="*/ 0 w 1215083"/>
              <a:gd name="connsiteY7" fmla="*/ 887385 h 1064866"/>
              <a:gd name="connsiteX8" fmla="*/ 0 w 1215083"/>
              <a:gd name="connsiteY8" fmla="*/ 177481 h 106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083" h="1064866">
                <a:moveTo>
                  <a:pt x="0" y="177481"/>
                </a:moveTo>
                <a:cubicBezTo>
                  <a:pt x="0" y="79461"/>
                  <a:pt x="79461" y="0"/>
                  <a:pt x="177481" y="0"/>
                </a:cubicBezTo>
                <a:lnTo>
                  <a:pt x="1037602" y="0"/>
                </a:lnTo>
                <a:cubicBezTo>
                  <a:pt x="1135622" y="0"/>
                  <a:pt x="1215083" y="79461"/>
                  <a:pt x="1215083" y="177481"/>
                </a:cubicBezTo>
                <a:lnTo>
                  <a:pt x="1215083" y="887385"/>
                </a:lnTo>
                <a:cubicBezTo>
                  <a:pt x="1215083" y="985405"/>
                  <a:pt x="1135622" y="1064866"/>
                  <a:pt x="1037602" y="1064866"/>
                </a:cubicBezTo>
                <a:lnTo>
                  <a:pt x="177481" y="1064866"/>
                </a:lnTo>
                <a:cubicBezTo>
                  <a:pt x="79461" y="1064866"/>
                  <a:pt x="0" y="985405"/>
                  <a:pt x="0" y="887385"/>
                </a:cubicBezTo>
                <a:lnTo>
                  <a:pt x="0" y="177481"/>
                </a:lnTo>
                <a:close/>
              </a:path>
            </a:pathLst>
          </a:custGeom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0" y="1532828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5496" y="1124744"/>
            <a:ext cx="9000000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9872" y="337761"/>
            <a:ext cx="530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3362"/>
                </a:solidFill>
                <a:latin typeface="+mj-lt"/>
                <a:cs typeface="Times New Roman" panose="02020603050405020304" pitchFamily="18" charset="0"/>
              </a:rPr>
              <a:t>Основные функции Отдела</a:t>
            </a:r>
            <a:endParaRPr lang="ru-RU" sz="2000" b="1" dirty="0">
              <a:solidFill>
                <a:srgbClr val="1E336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5496" y="1316804"/>
            <a:ext cx="9001000" cy="504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</a:pPr>
            <a:r>
              <a:rPr lang="ru-RU" sz="1600" kern="1200" dirty="0" smtClean="0"/>
              <a:t>Организация выполнения мероприятий, направленных на </a:t>
            </a:r>
            <a:r>
              <a:rPr lang="ru-RU" sz="1600" b="1" kern="1200" dirty="0" smtClean="0"/>
              <a:t>формирование ОЭР Союза</a:t>
            </a:r>
            <a:r>
              <a:rPr lang="ru-RU" sz="1600" kern="1200" dirty="0" smtClean="0"/>
              <a:t>, в том числе подготовка проектов </a:t>
            </a:r>
            <a:r>
              <a:rPr lang="ru-RU" sz="1600" kern="1200" dirty="0" smtClean="0"/>
              <a:t>актов органов Союза в сфере электроэнергетики, в том числе по </a:t>
            </a:r>
            <a:r>
              <a:rPr lang="ru-RU" sz="1600" kern="1200" dirty="0" smtClean="0"/>
              <a:t>ОЭР Союза</a:t>
            </a:r>
            <a:endParaRPr lang="ru-RU" sz="16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35496" y="2540996"/>
            <a:ext cx="9000999" cy="504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Организационное </a:t>
            </a:r>
            <a:r>
              <a:rPr lang="ru-RU" sz="1600" b="1" kern="1200" dirty="0" smtClean="0"/>
              <a:t>сопровождение </a:t>
            </a:r>
            <a:r>
              <a:rPr lang="ru-RU" sz="1600" b="1" cap="all" dirty="0"/>
              <a:t>НИР</a:t>
            </a:r>
            <a:r>
              <a:rPr lang="ru-RU" sz="1600" b="1" kern="1200" dirty="0" smtClean="0"/>
              <a:t> </a:t>
            </a:r>
            <a:r>
              <a:rPr lang="ru-RU" sz="1600" kern="1200" dirty="0" smtClean="0"/>
              <a:t>по вопросам электроэнергетической политики</a:t>
            </a:r>
            <a:endParaRPr lang="ru-RU" sz="16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35496" y="1916872"/>
            <a:ext cx="9000999" cy="504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Организация деятельности </a:t>
            </a:r>
            <a:r>
              <a:rPr lang="ru-RU" sz="1600" b="1" cap="all" dirty="0"/>
              <a:t>консультативных органов </a:t>
            </a:r>
            <a:r>
              <a:rPr lang="ru-RU" sz="1600" kern="1200" dirty="0" smtClean="0"/>
              <a:t>в сфере электроэнергетики</a:t>
            </a:r>
            <a:endParaRPr lang="ru-RU" sz="16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251520" y="4893220"/>
            <a:ext cx="8568000" cy="432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Участие в </a:t>
            </a:r>
            <a:r>
              <a:rPr lang="ru-RU" sz="1600" dirty="0" smtClean="0"/>
              <a:t>работе по </a:t>
            </a:r>
            <a:r>
              <a:rPr lang="ru-RU" sz="1600" b="1" dirty="0" smtClean="0"/>
              <a:t>выявлению и устранению препятствий </a:t>
            </a:r>
            <a:r>
              <a:rPr lang="ru-RU" sz="1600" dirty="0" smtClean="0"/>
              <a:t>в сфере электроэнергетики</a:t>
            </a:r>
            <a:r>
              <a:rPr lang="ru-RU" sz="1600" kern="1200" dirty="0" smtClean="0"/>
              <a:t> </a:t>
            </a:r>
            <a:endParaRPr lang="ru-RU" sz="16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251520" y="3837084"/>
            <a:ext cx="8568000" cy="432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Подготовка </a:t>
            </a:r>
            <a:r>
              <a:rPr lang="ru-RU" sz="1600" b="1" kern="1200" dirty="0" smtClean="0"/>
              <a:t>отчетных, аналитических, статистических и справочно-информационных </a:t>
            </a:r>
            <a:r>
              <a:rPr lang="ru-RU" sz="1600" kern="1200" dirty="0" smtClean="0"/>
              <a:t>материалов в сфере электроэнергетики</a:t>
            </a:r>
            <a:endParaRPr lang="ru-RU" sz="16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35496" y="3189060"/>
            <a:ext cx="9000000" cy="504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Мониторинг</a:t>
            </a:r>
            <a:r>
              <a:rPr lang="ru-RU" sz="1600" kern="1200" dirty="0" smtClean="0"/>
              <a:t> исполнения государствами-членами обязательств, предусмотренных разделом ХХ «Энергетика» ХХ Договора о Союзе</a:t>
            </a:r>
            <a:endParaRPr lang="ru-RU" sz="16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251520" y="4365152"/>
            <a:ext cx="8568000" cy="432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Участие в работе</a:t>
            </a:r>
            <a:r>
              <a:rPr lang="ru-RU" sz="1600" b="1" kern="1200" dirty="0" smtClean="0"/>
              <a:t> по совершенствованию положений Договора </a:t>
            </a:r>
            <a:r>
              <a:rPr lang="ru-RU" sz="1600" kern="1200" dirty="0" smtClean="0"/>
              <a:t>в сфере электроэнергетики</a:t>
            </a:r>
            <a:endParaRPr lang="ru-RU" sz="1600" kern="12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58536" y="5421288"/>
            <a:ext cx="8568000" cy="720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/>
              <a:t>Участие в </a:t>
            </a:r>
            <a:r>
              <a:rPr lang="ru-RU" sz="1600" b="1" dirty="0" smtClean="0"/>
              <a:t>конференциях, форумах, семинарах </a:t>
            </a:r>
            <a:r>
              <a:rPr lang="ru-RU" sz="1600" dirty="0" smtClean="0"/>
              <a:t>с выступлениями. 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/>
              <a:t>Подготовка выступлений </a:t>
            </a:r>
            <a:r>
              <a:rPr lang="ru-RU" sz="1600" dirty="0" smtClean="0"/>
              <a:t>и презентаций для руководства Блока и Департамента.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Подготовка </a:t>
            </a:r>
            <a:r>
              <a:rPr lang="ru-RU" sz="1600" b="1" kern="1200" dirty="0" smtClean="0"/>
              <a:t>статей, пресс-релизов, информации  для  прессы</a:t>
            </a:r>
            <a:r>
              <a:rPr lang="ru-RU" sz="1600" kern="1200" dirty="0" smtClean="0"/>
              <a:t>.</a:t>
            </a:r>
            <a:endParaRPr lang="ru-RU" sz="1600" kern="1200" dirty="0"/>
          </a:p>
        </p:txBody>
      </p:sp>
      <p:sp>
        <p:nvSpPr>
          <p:cNvPr id="20" name="Полилиния 19"/>
          <p:cNvSpPr/>
          <p:nvPr/>
        </p:nvSpPr>
        <p:spPr>
          <a:xfrm>
            <a:off x="280563" y="6237360"/>
            <a:ext cx="8568000" cy="432000"/>
          </a:xfrm>
          <a:custGeom>
            <a:avLst/>
            <a:gdLst>
              <a:gd name="connsiteX0" fmla="*/ 0 w 8429897"/>
              <a:gd name="connsiteY0" fmla="*/ 92627 h 555750"/>
              <a:gd name="connsiteX1" fmla="*/ 92627 w 8429897"/>
              <a:gd name="connsiteY1" fmla="*/ 0 h 555750"/>
              <a:gd name="connsiteX2" fmla="*/ 8337270 w 8429897"/>
              <a:gd name="connsiteY2" fmla="*/ 0 h 555750"/>
              <a:gd name="connsiteX3" fmla="*/ 8429897 w 8429897"/>
              <a:gd name="connsiteY3" fmla="*/ 92627 h 555750"/>
              <a:gd name="connsiteX4" fmla="*/ 8429897 w 8429897"/>
              <a:gd name="connsiteY4" fmla="*/ 463123 h 555750"/>
              <a:gd name="connsiteX5" fmla="*/ 8337270 w 8429897"/>
              <a:gd name="connsiteY5" fmla="*/ 555750 h 555750"/>
              <a:gd name="connsiteX6" fmla="*/ 92627 w 8429897"/>
              <a:gd name="connsiteY6" fmla="*/ 555750 h 555750"/>
              <a:gd name="connsiteX7" fmla="*/ 0 w 8429897"/>
              <a:gd name="connsiteY7" fmla="*/ 463123 h 555750"/>
              <a:gd name="connsiteX8" fmla="*/ 0 w 8429897"/>
              <a:gd name="connsiteY8" fmla="*/ 92627 h 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9897" h="555750">
                <a:moveTo>
                  <a:pt x="0" y="92627"/>
                </a:moveTo>
                <a:cubicBezTo>
                  <a:pt x="0" y="41471"/>
                  <a:pt x="41471" y="0"/>
                  <a:pt x="92627" y="0"/>
                </a:cubicBezTo>
                <a:lnTo>
                  <a:pt x="8337270" y="0"/>
                </a:lnTo>
                <a:cubicBezTo>
                  <a:pt x="8388426" y="0"/>
                  <a:pt x="8429897" y="41471"/>
                  <a:pt x="8429897" y="92627"/>
                </a:cubicBezTo>
                <a:lnTo>
                  <a:pt x="8429897" y="463123"/>
                </a:lnTo>
                <a:cubicBezTo>
                  <a:pt x="8429897" y="514279"/>
                  <a:pt x="8388426" y="555750"/>
                  <a:pt x="8337270" y="555750"/>
                </a:cubicBezTo>
                <a:lnTo>
                  <a:pt x="92627" y="555750"/>
                </a:lnTo>
                <a:cubicBezTo>
                  <a:pt x="41471" y="555750"/>
                  <a:pt x="0" y="514279"/>
                  <a:pt x="0" y="463123"/>
                </a:cubicBezTo>
                <a:lnTo>
                  <a:pt x="0" y="92627"/>
                </a:lnTo>
                <a:close/>
              </a:path>
            </a:pathLst>
          </a:custGeom>
          <a:solidFill>
            <a:srgbClr val="DBA477">
              <a:alpha val="63922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0469" tIns="80469" rIns="80469" bIns="80469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/>
              <a:t>Выполнение </a:t>
            </a:r>
            <a:r>
              <a:rPr lang="ru-RU" sz="1600" b="1" dirty="0" smtClean="0"/>
              <a:t>текущих поручений</a:t>
            </a:r>
            <a:r>
              <a:rPr lang="ru-RU" sz="1600" dirty="0" smtClean="0"/>
              <a:t>, в том числе по рассмотрению и подготовке предложений по </a:t>
            </a:r>
            <a:r>
              <a:rPr lang="ru-RU" sz="1600" b="1" dirty="0" smtClean="0"/>
              <a:t>проектам документов</a:t>
            </a:r>
            <a:r>
              <a:rPr lang="ru-RU" sz="1600" dirty="0" smtClean="0"/>
              <a:t>, поступающих из других структурных подразделений</a:t>
            </a:r>
            <a:endParaRPr lang="ru-RU" sz="1600" kern="1200" dirty="0"/>
          </a:p>
        </p:txBody>
      </p:sp>
    </p:spTree>
    <p:extLst>
      <p:ext uri="{BB962C8B-B14F-4D97-AF65-F5344CB8AC3E}">
        <p14:creationId xmlns:p14="http://schemas.microsoft.com/office/powerpoint/2010/main" val="26608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" y="1715119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347863" y="183873"/>
            <a:ext cx="5751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Основные задачи в сфере электроэнергетики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2025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0" y="1556792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-3194" y="2492896"/>
            <a:ext cx="9069819" cy="1386406"/>
            <a:chOff x="35496" y="3610887"/>
            <a:chExt cx="9069819" cy="1080000"/>
          </a:xfrm>
        </p:grpSpPr>
        <p:sp>
          <p:nvSpPr>
            <p:cNvPr id="7" name="Полилиния 6"/>
            <p:cNvSpPr/>
            <p:nvPr/>
          </p:nvSpPr>
          <p:spPr>
            <a:xfrm>
              <a:off x="3298589" y="3700887"/>
              <a:ext cx="5806726" cy="900000"/>
            </a:xfrm>
            <a:custGeom>
              <a:avLst/>
              <a:gdLst>
                <a:gd name="connsiteX0" fmla="*/ 136833 w 820982"/>
                <a:gd name="connsiteY0" fmla="*/ 0 h 5806725"/>
                <a:gd name="connsiteX1" fmla="*/ 684149 w 820982"/>
                <a:gd name="connsiteY1" fmla="*/ 0 h 5806725"/>
                <a:gd name="connsiteX2" fmla="*/ 820982 w 820982"/>
                <a:gd name="connsiteY2" fmla="*/ 136833 h 5806725"/>
                <a:gd name="connsiteX3" fmla="*/ 820982 w 820982"/>
                <a:gd name="connsiteY3" fmla="*/ 5806725 h 5806725"/>
                <a:gd name="connsiteX4" fmla="*/ 820982 w 820982"/>
                <a:gd name="connsiteY4" fmla="*/ 5806725 h 5806725"/>
                <a:gd name="connsiteX5" fmla="*/ 0 w 820982"/>
                <a:gd name="connsiteY5" fmla="*/ 5806725 h 5806725"/>
                <a:gd name="connsiteX6" fmla="*/ 0 w 820982"/>
                <a:gd name="connsiteY6" fmla="*/ 5806725 h 5806725"/>
                <a:gd name="connsiteX7" fmla="*/ 0 w 820982"/>
                <a:gd name="connsiteY7" fmla="*/ 136833 h 5806725"/>
                <a:gd name="connsiteX8" fmla="*/ 136833 w 820982"/>
                <a:gd name="connsiteY8" fmla="*/ 0 h 580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982" h="5806725">
                  <a:moveTo>
                    <a:pt x="820982" y="967809"/>
                  </a:moveTo>
                  <a:lnTo>
                    <a:pt x="820982" y="4838916"/>
                  </a:lnTo>
                  <a:cubicBezTo>
                    <a:pt x="820982" y="5373422"/>
                    <a:pt x="812320" y="5806721"/>
                    <a:pt x="801636" y="5806721"/>
                  </a:cubicBezTo>
                  <a:lnTo>
                    <a:pt x="0" y="5806721"/>
                  </a:lnTo>
                  <a:lnTo>
                    <a:pt x="0" y="580672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36" y="4"/>
                  </a:lnTo>
                  <a:cubicBezTo>
                    <a:pt x="812320" y="4"/>
                    <a:pt x="820982" y="433303"/>
                    <a:pt x="820982" y="967809"/>
                  </a:cubicBezTo>
                  <a:close/>
                </a:path>
              </a:pathLst>
            </a:custGeom>
            <a:solidFill>
              <a:srgbClr val="AF936D">
                <a:alpha val="50196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1" tIns="112077" rIns="220077" bIns="112078" numCol="1" spcCol="1270" anchor="ctr" anchorCtr="0">
              <a:noAutofit/>
            </a:bodyPr>
            <a:lstStyle/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информации о ходе выполнения мероприятий, направленных на формирование ОЭР Союза;</a:t>
              </a:r>
            </a:p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и согласование доклада о результатах мониторинга с учетом информации, полученной от уполномоченных органов государств-членов</a:t>
              </a: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Сопровождение рассмотрения доклада о результатах мониторинга Коллегией и Советом ЕЭК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5496" y="3610887"/>
              <a:ext cx="3266282" cy="1080000"/>
            </a:xfrm>
            <a:custGeom>
              <a:avLst/>
              <a:gdLst>
                <a:gd name="connsiteX0" fmla="*/ 0 w 3266282"/>
                <a:gd name="connsiteY0" fmla="*/ 168801 h 1012788"/>
                <a:gd name="connsiteX1" fmla="*/ 168801 w 3266282"/>
                <a:gd name="connsiteY1" fmla="*/ 0 h 1012788"/>
                <a:gd name="connsiteX2" fmla="*/ 3097481 w 3266282"/>
                <a:gd name="connsiteY2" fmla="*/ 0 h 1012788"/>
                <a:gd name="connsiteX3" fmla="*/ 3266282 w 3266282"/>
                <a:gd name="connsiteY3" fmla="*/ 168801 h 1012788"/>
                <a:gd name="connsiteX4" fmla="*/ 3266282 w 3266282"/>
                <a:gd name="connsiteY4" fmla="*/ 843987 h 1012788"/>
                <a:gd name="connsiteX5" fmla="*/ 3097481 w 3266282"/>
                <a:gd name="connsiteY5" fmla="*/ 1012788 h 1012788"/>
                <a:gd name="connsiteX6" fmla="*/ 168801 w 3266282"/>
                <a:gd name="connsiteY6" fmla="*/ 1012788 h 1012788"/>
                <a:gd name="connsiteX7" fmla="*/ 0 w 3266282"/>
                <a:gd name="connsiteY7" fmla="*/ 843987 h 1012788"/>
                <a:gd name="connsiteX8" fmla="*/ 0 w 3266282"/>
                <a:gd name="connsiteY8" fmla="*/ 168801 h 101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6282" h="1012788">
                  <a:moveTo>
                    <a:pt x="0" y="168801"/>
                  </a:moveTo>
                  <a:cubicBezTo>
                    <a:pt x="0" y="75575"/>
                    <a:pt x="75575" y="0"/>
                    <a:pt x="168801" y="0"/>
                  </a:cubicBezTo>
                  <a:lnTo>
                    <a:pt x="3097481" y="0"/>
                  </a:lnTo>
                  <a:cubicBezTo>
                    <a:pt x="3190707" y="0"/>
                    <a:pt x="3266282" y="75575"/>
                    <a:pt x="3266282" y="168801"/>
                  </a:cubicBezTo>
                  <a:lnTo>
                    <a:pt x="3266282" y="843987"/>
                  </a:lnTo>
                  <a:cubicBezTo>
                    <a:pt x="3266282" y="937213"/>
                    <a:pt x="3190707" y="1012788"/>
                    <a:pt x="3097481" y="1012788"/>
                  </a:cubicBezTo>
                  <a:lnTo>
                    <a:pt x="168801" y="1012788"/>
                  </a:lnTo>
                  <a:cubicBezTo>
                    <a:pt x="75575" y="1012788"/>
                    <a:pt x="0" y="937213"/>
                    <a:pt x="0" y="843987"/>
                  </a:cubicBezTo>
                  <a:lnTo>
                    <a:pt x="0" y="168801"/>
                  </a:lnTo>
                  <a:close/>
                </a:path>
              </a:pathLst>
            </a:custGeom>
            <a:solidFill>
              <a:srgbClr val="AF93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-15506"/>
                <a:satOff val="191"/>
                <a:lumOff val="1032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00" tIns="79920" rIns="110400" bIns="799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исполнения государствами-членами обязательств, предусмотренных разделом ХХ «Энергетика» ХХ Договора о Союзе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496" y="3969160"/>
            <a:ext cx="9069819" cy="900000"/>
            <a:chOff x="35496" y="5553312"/>
            <a:chExt cx="9069819" cy="684000"/>
          </a:xfrm>
        </p:grpSpPr>
        <p:sp>
          <p:nvSpPr>
            <p:cNvPr id="9" name="Полилиния 8"/>
            <p:cNvSpPr/>
            <p:nvPr/>
          </p:nvSpPr>
          <p:spPr>
            <a:xfrm>
              <a:off x="3298589" y="5589312"/>
              <a:ext cx="5806726" cy="612000"/>
            </a:xfrm>
            <a:custGeom>
              <a:avLst/>
              <a:gdLst>
                <a:gd name="connsiteX0" fmla="*/ 136833 w 820982"/>
                <a:gd name="connsiteY0" fmla="*/ 0 h 5806725"/>
                <a:gd name="connsiteX1" fmla="*/ 684149 w 820982"/>
                <a:gd name="connsiteY1" fmla="*/ 0 h 5806725"/>
                <a:gd name="connsiteX2" fmla="*/ 820982 w 820982"/>
                <a:gd name="connsiteY2" fmla="*/ 136833 h 5806725"/>
                <a:gd name="connsiteX3" fmla="*/ 820982 w 820982"/>
                <a:gd name="connsiteY3" fmla="*/ 5806725 h 5806725"/>
                <a:gd name="connsiteX4" fmla="*/ 820982 w 820982"/>
                <a:gd name="connsiteY4" fmla="*/ 5806725 h 5806725"/>
                <a:gd name="connsiteX5" fmla="*/ 0 w 820982"/>
                <a:gd name="connsiteY5" fmla="*/ 5806725 h 5806725"/>
                <a:gd name="connsiteX6" fmla="*/ 0 w 820982"/>
                <a:gd name="connsiteY6" fmla="*/ 5806725 h 5806725"/>
                <a:gd name="connsiteX7" fmla="*/ 0 w 820982"/>
                <a:gd name="connsiteY7" fmla="*/ 136833 h 5806725"/>
                <a:gd name="connsiteX8" fmla="*/ 136833 w 820982"/>
                <a:gd name="connsiteY8" fmla="*/ 0 h 580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982" h="5806725">
                  <a:moveTo>
                    <a:pt x="820982" y="967809"/>
                  </a:moveTo>
                  <a:lnTo>
                    <a:pt x="820982" y="4838916"/>
                  </a:lnTo>
                  <a:cubicBezTo>
                    <a:pt x="820982" y="5373422"/>
                    <a:pt x="812320" y="5806721"/>
                    <a:pt x="801636" y="5806721"/>
                  </a:cubicBezTo>
                  <a:lnTo>
                    <a:pt x="0" y="5806721"/>
                  </a:lnTo>
                  <a:lnTo>
                    <a:pt x="0" y="580672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36" y="4"/>
                  </a:lnTo>
                  <a:cubicBezTo>
                    <a:pt x="812320" y="4"/>
                    <a:pt x="820982" y="433303"/>
                    <a:pt x="820982" y="967809"/>
                  </a:cubicBezTo>
                  <a:close/>
                </a:path>
              </a:pathLst>
            </a:custGeom>
            <a:solidFill>
              <a:srgbClr val="AF936D">
                <a:alpha val="50196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1" tIns="112078" rIns="220077" bIns="112077" numCol="1" spcCol="1270" anchor="ctr" anchorCtr="0">
              <a:noAutofit/>
            </a:bodyPr>
            <a:lstStyle/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и проведение </a:t>
              </a: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заседаний Подкомитета по формированию ОЭР Союза</a:t>
              </a:r>
            </a:p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заседаний Консультативного комитета по </a:t>
              </a: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электроэнергетике</a:t>
              </a:r>
            </a:p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и проведение рабочих совещаний</a:t>
              </a:r>
              <a:endParaRPr lang="ru-RU" sz="1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5496" y="5553312"/>
              <a:ext cx="3266282" cy="684000"/>
            </a:xfrm>
            <a:custGeom>
              <a:avLst/>
              <a:gdLst>
                <a:gd name="connsiteX0" fmla="*/ 0 w 3266282"/>
                <a:gd name="connsiteY0" fmla="*/ 168801 h 1012788"/>
                <a:gd name="connsiteX1" fmla="*/ 168801 w 3266282"/>
                <a:gd name="connsiteY1" fmla="*/ 0 h 1012788"/>
                <a:gd name="connsiteX2" fmla="*/ 3097481 w 3266282"/>
                <a:gd name="connsiteY2" fmla="*/ 0 h 1012788"/>
                <a:gd name="connsiteX3" fmla="*/ 3266282 w 3266282"/>
                <a:gd name="connsiteY3" fmla="*/ 168801 h 1012788"/>
                <a:gd name="connsiteX4" fmla="*/ 3266282 w 3266282"/>
                <a:gd name="connsiteY4" fmla="*/ 843987 h 1012788"/>
                <a:gd name="connsiteX5" fmla="*/ 3097481 w 3266282"/>
                <a:gd name="connsiteY5" fmla="*/ 1012788 h 1012788"/>
                <a:gd name="connsiteX6" fmla="*/ 168801 w 3266282"/>
                <a:gd name="connsiteY6" fmla="*/ 1012788 h 1012788"/>
                <a:gd name="connsiteX7" fmla="*/ 0 w 3266282"/>
                <a:gd name="connsiteY7" fmla="*/ 843987 h 1012788"/>
                <a:gd name="connsiteX8" fmla="*/ 0 w 3266282"/>
                <a:gd name="connsiteY8" fmla="*/ 168801 h 101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6282" h="1012788">
                  <a:moveTo>
                    <a:pt x="0" y="168801"/>
                  </a:moveTo>
                  <a:cubicBezTo>
                    <a:pt x="0" y="75575"/>
                    <a:pt x="75575" y="0"/>
                    <a:pt x="168801" y="0"/>
                  </a:cubicBezTo>
                  <a:lnTo>
                    <a:pt x="3097481" y="0"/>
                  </a:lnTo>
                  <a:cubicBezTo>
                    <a:pt x="3190707" y="0"/>
                    <a:pt x="3266282" y="75575"/>
                    <a:pt x="3266282" y="168801"/>
                  </a:cubicBezTo>
                  <a:lnTo>
                    <a:pt x="3266282" y="843987"/>
                  </a:lnTo>
                  <a:cubicBezTo>
                    <a:pt x="3266282" y="937213"/>
                    <a:pt x="3190707" y="1012788"/>
                    <a:pt x="3097481" y="1012788"/>
                  </a:cubicBezTo>
                  <a:lnTo>
                    <a:pt x="168801" y="1012788"/>
                  </a:lnTo>
                  <a:cubicBezTo>
                    <a:pt x="75575" y="1012788"/>
                    <a:pt x="0" y="937213"/>
                    <a:pt x="0" y="843987"/>
                  </a:cubicBezTo>
                  <a:lnTo>
                    <a:pt x="0" y="168801"/>
                  </a:lnTo>
                  <a:close/>
                </a:path>
              </a:pathLst>
            </a:custGeom>
            <a:solidFill>
              <a:srgbClr val="AF93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-23259"/>
                <a:satOff val="287"/>
                <a:lumOff val="154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00" tIns="79920" rIns="110400" bIns="799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деятельности консультативных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органов и рабочих совещаний</a:t>
              </a:r>
              <a:endPara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496" y="5949280"/>
            <a:ext cx="9069819" cy="828000"/>
            <a:chOff x="35496" y="6309320"/>
            <a:chExt cx="9069819" cy="504000"/>
          </a:xfrm>
        </p:grpSpPr>
        <p:sp>
          <p:nvSpPr>
            <p:cNvPr id="11" name="Полилиния 10"/>
            <p:cNvSpPr/>
            <p:nvPr/>
          </p:nvSpPr>
          <p:spPr>
            <a:xfrm>
              <a:off x="3298589" y="6345320"/>
              <a:ext cx="5806726" cy="432000"/>
            </a:xfrm>
            <a:custGeom>
              <a:avLst/>
              <a:gdLst>
                <a:gd name="connsiteX0" fmla="*/ 136833 w 820982"/>
                <a:gd name="connsiteY0" fmla="*/ 0 h 5806725"/>
                <a:gd name="connsiteX1" fmla="*/ 684149 w 820982"/>
                <a:gd name="connsiteY1" fmla="*/ 0 h 5806725"/>
                <a:gd name="connsiteX2" fmla="*/ 820982 w 820982"/>
                <a:gd name="connsiteY2" fmla="*/ 136833 h 5806725"/>
                <a:gd name="connsiteX3" fmla="*/ 820982 w 820982"/>
                <a:gd name="connsiteY3" fmla="*/ 5806725 h 5806725"/>
                <a:gd name="connsiteX4" fmla="*/ 820982 w 820982"/>
                <a:gd name="connsiteY4" fmla="*/ 5806725 h 5806725"/>
                <a:gd name="connsiteX5" fmla="*/ 0 w 820982"/>
                <a:gd name="connsiteY5" fmla="*/ 5806725 h 5806725"/>
                <a:gd name="connsiteX6" fmla="*/ 0 w 820982"/>
                <a:gd name="connsiteY6" fmla="*/ 5806725 h 5806725"/>
                <a:gd name="connsiteX7" fmla="*/ 0 w 820982"/>
                <a:gd name="connsiteY7" fmla="*/ 136833 h 5806725"/>
                <a:gd name="connsiteX8" fmla="*/ 136833 w 820982"/>
                <a:gd name="connsiteY8" fmla="*/ 0 h 580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982" h="5806725">
                  <a:moveTo>
                    <a:pt x="820982" y="967809"/>
                  </a:moveTo>
                  <a:lnTo>
                    <a:pt x="820982" y="4838916"/>
                  </a:lnTo>
                  <a:cubicBezTo>
                    <a:pt x="820982" y="5373422"/>
                    <a:pt x="812320" y="5806721"/>
                    <a:pt x="801636" y="5806721"/>
                  </a:cubicBezTo>
                  <a:lnTo>
                    <a:pt x="0" y="5806721"/>
                  </a:lnTo>
                  <a:lnTo>
                    <a:pt x="0" y="580672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36" y="4"/>
                  </a:lnTo>
                  <a:cubicBezTo>
                    <a:pt x="812320" y="4"/>
                    <a:pt x="820982" y="433303"/>
                    <a:pt x="820982" y="967809"/>
                  </a:cubicBezTo>
                  <a:close/>
                </a:path>
              </a:pathLst>
            </a:custGeom>
            <a:solidFill>
              <a:srgbClr val="AF936D">
                <a:alpha val="50196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1" tIns="112078" rIns="220077" bIns="112077" numCol="1" spcCol="1270" anchor="ctr" anchorCtr="0">
              <a:noAutofit/>
            </a:bodyPr>
            <a:lstStyle/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мероприятиях ИК СНГ и ИК Электроэнергетического Совета СНГ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5496" y="6309320"/>
              <a:ext cx="3266282" cy="504000"/>
            </a:xfrm>
            <a:custGeom>
              <a:avLst/>
              <a:gdLst>
                <a:gd name="connsiteX0" fmla="*/ 0 w 3266282"/>
                <a:gd name="connsiteY0" fmla="*/ 168801 h 1012788"/>
                <a:gd name="connsiteX1" fmla="*/ 168801 w 3266282"/>
                <a:gd name="connsiteY1" fmla="*/ 0 h 1012788"/>
                <a:gd name="connsiteX2" fmla="*/ 3097481 w 3266282"/>
                <a:gd name="connsiteY2" fmla="*/ 0 h 1012788"/>
                <a:gd name="connsiteX3" fmla="*/ 3266282 w 3266282"/>
                <a:gd name="connsiteY3" fmla="*/ 168801 h 1012788"/>
                <a:gd name="connsiteX4" fmla="*/ 3266282 w 3266282"/>
                <a:gd name="connsiteY4" fmla="*/ 843987 h 1012788"/>
                <a:gd name="connsiteX5" fmla="*/ 3097481 w 3266282"/>
                <a:gd name="connsiteY5" fmla="*/ 1012788 h 1012788"/>
                <a:gd name="connsiteX6" fmla="*/ 168801 w 3266282"/>
                <a:gd name="connsiteY6" fmla="*/ 1012788 h 1012788"/>
                <a:gd name="connsiteX7" fmla="*/ 0 w 3266282"/>
                <a:gd name="connsiteY7" fmla="*/ 843987 h 1012788"/>
                <a:gd name="connsiteX8" fmla="*/ 0 w 3266282"/>
                <a:gd name="connsiteY8" fmla="*/ 168801 h 101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6282" h="1012788">
                  <a:moveTo>
                    <a:pt x="0" y="168801"/>
                  </a:moveTo>
                  <a:cubicBezTo>
                    <a:pt x="0" y="75575"/>
                    <a:pt x="75575" y="0"/>
                    <a:pt x="168801" y="0"/>
                  </a:cubicBezTo>
                  <a:lnTo>
                    <a:pt x="3097481" y="0"/>
                  </a:lnTo>
                  <a:cubicBezTo>
                    <a:pt x="3190707" y="0"/>
                    <a:pt x="3266282" y="75575"/>
                    <a:pt x="3266282" y="168801"/>
                  </a:cubicBezTo>
                  <a:lnTo>
                    <a:pt x="3266282" y="843987"/>
                  </a:lnTo>
                  <a:cubicBezTo>
                    <a:pt x="3266282" y="937213"/>
                    <a:pt x="3190707" y="1012788"/>
                    <a:pt x="3097481" y="1012788"/>
                  </a:cubicBezTo>
                  <a:lnTo>
                    <a:pt x="168801" y="1012788"/>
                  </a:lnTo>
                  <a:cubicBezTo>
                    <a:pt x="75575" y="1012788"/>
                    <a:pt x="0" y="937213"/>
                    <a:pt x="0" y="843987"/>
                  </a:cubicBezTo>
                  <a:lnTo>
                    <a:pt x="0" y="168801"/>
                  </a:lnTo>
                  <a:close/>
                </a:path>
              </a:pathLst>
            </a:custGeom>
            <a:solidFill>
              <a:srgbClr val="AF93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-31013"/>
                <a:satOff val="383"/>
                <a:lumOff val="206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00" tIns="79920" rIns="110400" bIns="799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Сотрудничество с СНГ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2076" y="1124744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010400" y="4952"/>
            <a:ext cx="2133600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9653" y="4941168"/>
            <a:ext cx="9069819" cy="828000"/>
            <a:chOff x="35496" y="5553312"/>
            <a:chExt cx="9069819" cy="684000"/>
          </a:xfrm>
        </p:grpSpPr>
        <p:sp>
          <p:nvSpPr>
            <p:cNvPr id="28" name="Полилиния 27"/>
            <p:cNvSpPr/>
            <p:nvPr/>
          </p:nvSpPr>
          <p:spPr>
            <a:xfrm>
              <a:off x="3298589" y="5589312"/>
              <a:ext cx="5806726" cy="612000"/>
            </a:xfrm>
            <a:custGeom>
              <a:avLst/>
              <a:gdLst>
                <a:gd name="connsiteX0" fmla="*/ 136833 w 820982"/>
                <a:gd name="connsiteY0" fmla="*/ 0 h 5806725"/>
                <a:gd name="connsiteX1" fmla="*/ 684149 w 820982"/>
                <a:gd name="connsiteY1" fmla="*/ 0 h 5806725"/>
                <a:gd name="connsiteX2" fmla="*/ 820982 w 820982"/>
                <a:gd name="connsiteY2" fmla="*/ 136833 h 5806725"/>
                <a:gd name="connsiteX3" fmla="*/ 820982 w 820982"/>
                <a:gd name="connsiteY3" fmla="*/ 5806725 h 5806725"/>
                <a:gd name="connsiteX4" fmla="*/ 820982 w 820982"/>
                <a:gd name="connsiteY4" fmla="*/ 5806725 h 5806725"/>
                <a:gd name="connsiteX5" fmla="*/ 0 w 820982"/>
                <a:gd name="connsiteY5" fmla="*/ 5806725 h 5806725"/>
                <a:gd name="connsiteX6" fmla="*/ 0 w 820982"/>
                <a:gd name="connsiteY6" fmla="*/ 5806725 h 5806725"/>
                <a:gd name="connsiteX7" fmla="*/ 0 w 820982"/>
                <a:gd name="connsiteY7" fmla="*/ 136833 h 5806725"/>
                <a:gd name="connsiteX8" fmla="*/ 136833 w 820982"/>
                <a:gd name="connsiteY8" fmla="*/ 0 h 580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982" h="5806725">
                  <a:moveTo>
                    <a:pt x="820982" y="967809"/>
                  </a:moveTo>
                  <a:lnTo>
                    <a:pt x="820982" y="4838916"/>
                  </a:lnTo>
                  <a:cubicBezTo>
                    <a:pt x="820982" y="5373422"/>
                    <a:pt x="812320" y="5806721"/>
                    <a:pt x="801636" y="5806721"/>
                  </a:cubicBezTo>
                  <a:lnTo>
                    <a:pt x="0" y="5806721"/>
                  </a:lnTo>
                  <a:lnTo>
                    <a:pt x="0" y="5806721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36" y="4"/>
                  </a:lnTo>
                  <a:cubicBezTo>
                    <a:pt x="812320" y="4"/>
                    <a:pt x="820982" y="433303"/>
                    <a:pt x="820982" y="967809"/>
                  </a:cubicBezTo>
                  <a:close/>
                </a:path>
              </a:pathLst>
            </a:custGeom>
            <a:solidFill>
              <a:srgbClr val="AF936D">
                <a:alpha val="50196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1" tIns="112078" rIns="220077" bIns="112077" numCol="1" spcCol="1270" anchor="ctr" anchorCtr="0">
              <a:noAutofit/>
            </a:bodyPr>
            <a:lstStyle/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Рассмотрение </a:t>
              </a: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отчетов о выполнении </a:t>
              </a: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этапов 2 и 3 </a:t>
              </a: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НИР </a:t>
              </a:r>
            </a:p>
            <a:p>
              <a:pPr marL="36000" lvl="1" indent="-36000" algn="l" defTabSz="5334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сдачи-приемки этапов НИР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5496" y="5553312"/>
              <a:ext cx="3266282" cy="684000"/>
            </a:xfrm>
            <a:custGeom>
              <a:avLst/>
              <a:gdLst>
                <a:gd name="connsiteX0" fmla="*/ 0 w 3266282"/>
                <a:gd name="connsiteY0" fmla="*/ 168801 h 1012788"/>
                <a:gd name="connsiteX1" fmla="*/ 168801 w 3266282"/>
                <a:gd name="connsiteY1" fmla="*/ 0 h 1012788"/>
                <a:gd name="connsiteX2" fmla="*/ 3097481 w 3266282"/>
                <a:gd name="connsiteY2" fmla="*/ 0 h 1012788"/>
                <a:gd name="connsiteX3" fmla="*/ 3266282 w 3266282"/>
                <a:gd name="connsiteY3" fmla="*/ 168801 h 1012788"/>
                <a:gd name="connsiteX4" fmla="*/ 3266282 w 3266282"/>
                <a:gd name="connsiteY4" fmla="*/ 843987 h 1012788"/>
                <a:gd name="connsiteX5" fmla="*/ 3097481 w 3266282"/>
                <a:gd name="connsiteY5" fmla="*/ 1012788 h 1012788"/>
                <a:gd name="connsiteX6" fmla="*/ 168801 w 3266282"/>
                <a:gd name="connsiteY6" fmla="*/ 1012788 h 1012788"/>
                <a:gd name="connsiteX7" fmla="*/ 0 w 3266282"/>
                <a:gd name="connsiteY7" fmla="*/ 843987 h 1012788"/>
                <a:gd name="connsiteX8" fmla="*/ 0 w 3266282"/>
                <a:gd name="connsiteY8" fmla="*/ 168801 h 101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6282" h="1012788">
                  <a:moveTo>
                    <a:pt x="0" y="168801"/>
                  </a:moveTo>
                  <a:cubicBezTo>
                    <a:pt x="0" y="75575"/>
                    <a:pt x="75575" y="0"/>
                    <a:pt x="168801" y="0"/>
                  </a:cubicBezTo>
                  <a:lnTo>
                    <a:pt x="3097481" y="0"/>
                  </a:lnTo>
                  <a:cubicBezTo>
                    <a:pt x="3190707" y="0"/>
                    <a:pt x="3266282" y="75575"/>
                    <a:pt x="3266282" y="168801"/>
                  </a:cubicBezTo>
                  <a:lnTo>
                    <a:pt x="3266282" y="843987"/>
                  </a:lnTo>
                  <a:cubicBezTo>
                    <a:pt x="3266282" y="937213"/>
                    <a:pt x="3190707" y="1012788"/>
                    <a:pt x="3097481" y="1012788"/>
                  </a:cubicBezTo>
                  <a:lnTo>
                    <a:pt x="168801" y="1012788"/>
                  </a:lnTo>
                  <a:cubicBezTo>
                    <a:pt x="75575" y="1012788"/>
                    <a:pt x="0" y="937213"/>
                    <a:pt x="0" y="843987"/>
                  </a:cubicBezTo>
                  <a:lnTo>
                    <a:pt x="0" y="168801"/>
                  </a:lnTo>
                  <a:close/>
                </a:path>
              </a:pathLst>
            </a:custGeom>
            <a:solidFill>
              <a:srgbClr val="AF93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-23259"/>
                <a:satOff val="287"/>
                <a:lumOff val="154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00" tIns="79920" rIns="110400" bIns="799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Организационное сопровождение НИР по доработке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проекта формы ДОП и приложений к нему</a:t>
              </a:r>
              <a:endParaRPr lang="ru-RU" sz="1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0" y="1268760"/>
            <a:ext cx="9069819" cy="1128276"/>
            <a:chOff x="35496" y="3075075"/>
            <a:chExt cx="9069819" cy="576000"/>
          </a:xfrm>
        </p:grpSpPr>
        <p:sp>
          <p:nvSpPr>
            <p:cNvPr id="31" name="Полилиния 30"/>
            <p:cNvSpPr/>
            <p:nvPr/>
          </p:nvSpPr>
          <p:spPr>
            <a:xfrm>
              <a:off x="3298589" y="3111075"/>
              <a:ext cx="5806726" cy="504000"/>
            </a:xfrm>
            <a:custGeom>
              <a:avLst/>
              <a:gdLst>
                <a:gd name="connsiteX0" fmla="*/ 59719 w 358308"/>
                <a:gd name="connsiteY0" fmla="*/ 0 h 5806725"/>
                <a:gd name="connsiteX1" fmla="*/ 298589 w 358308"/>
                <a:gd name="connsiteY1" fmla="*/ 0 h 5806725"/>
                <a:gd name="connsiteX2" fmla="*/ 358308 w 358308"/>
                <a:gd name="connsiteY2" fmla="*/ 59719 h 5806725"/>
                <a:gd name="connsiteX3" fmla="*/ 358308 w 358308"/>
                <a:gd name="connsiteY3" fmla="*/ 5806725 h 5806725"/>
                <a:gd name="connsiteX4" fmla="*/ 358308 w 358308"/>
                <a:gd name="connsiteY4" fmla="*/ 5806725 h 5806725"/>
                <a:gd name="connsiteX5" fmla="*/ 0 w 358308"/>
                <a:gd name="connsiteY5" fmla="*/ 5806725 h 5806725"/>
                <a:gd name="connsiteX6" fmla="*/ 0 w 358308"/>
                <a:gd name="connsiteY6" fmla="*/ 5806725 h 5806725"/>
                <a:gd name="connsiteX7" fmla="*/ 0 w 358308"/>
                <a:gd name="connsiteY7" fmla="*/ 59719 h 5806725"/>
                <a:gd name="connsiteX8" fmla="*/ 59719 w 358308"/>
                <a:gd name="connsiteY8" fmla="*/ 0 h 580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308" h="5806725">
                  <a:moveTo>
                    <a:pt x="358308" y="967809"/>
                  </a:moveTo>
                  <a:lnTo>
                    <a:pt x="358308" y="4838916"/>
                  </a:lnTo>
                  <a:cubicBezTo>
                    <a:pt x="358308" y="5373419"/>
                    <a:pt x="356658" y="5806717"/>
                    <a:pt x="354623" y="5806717"/>
                  </a:cubicBezTo>
                  <a:lnTo>
                    <a:pt x="0" y="5806717"/>
                  </a:lnTo>
                  <a:lnTo>
                    <a:pt x="0" y="5806717"/>
                  </a:lnTo>
                  <a:lnTo>
                    <a:pt x="0" y="8"/>
                  </a:lnTo>
                  <a:lnTo>
                    <a:pt x="0" y="8"/>
                  </a:lnTo>
                  <a:lnTo>
                    <a:pt x="354623" y="8"/>
                  </a:lnTo>
                  <a:cubicBezTo>
                    <a:pt x="356658" y="8"/>
                    <a:pt x="358308" y="433306"/>
                    <a:pt x="358308" y="967809"/>
                  </a:cubicBezTo>
                  <a:close/>
                </a:path>
              </a:pathLst>
            </a:custGeom>
            <a:solidFill>
              <a:srgbClr val="AF936D">
                <a:alpha val="50196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1" tIns="89491" rIns="197491" bIns="89492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Доработка и согласование на заседаниях </a:t>
              </a: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Подкомитета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на Правовую экспертизу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на рассмотрение Коллегией ЕЭК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Направление на утверждение Советом ЕЭК</a:t>
              </a:r>
              <a:endParaRPr lang="ru-RU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5496" y="3075075"/>
              <a:ext cx="3266282" cy="576000"/>
            </a:xfrm>
            <a:custGeom>
              <a:avLst/>
              <a:gdLst>
                <a:gd name="connsiteX0" fmla="*/ 0 w 3266282"/>
                <a:gd name="connsiteY0" fmla="*/ 85349 h 512085"/>
                <a:gd name="connsiteX1" fmla="*/ 85349 w 3266282"/>
                <a:gd name="connsiteY1" fmla="*/ 0 h 512085"/>
                <a:gd name="connsiteX2" fmla="*/ 3180933 w 3266282"/>
                <a:gd name="connsiteY2" fmla="*/ 0 h 512085"/>
                <a:gd name="connsiteX3" fmla="*/ 3266282 w 3266282"/>
                <a:gd name="connsiteY3" fmla="*/ 85349 h 512085"/>
                <a:gd name="connsiteX4" fmla="*/ 3266282 w 3266282"/>
                <a:gd name="connsiteY4" fmla="*/ 426736 h 512085"/>
                <a:gd name="connsiteX5" fmla="*/ 3180933 w 3266282"/>
                <a:gd name="connsiteY5" fmla="*/ 512085 h 512085"/>
                <a:gd name="connsiteX6" fmla="*/ 85349 w 3266282"/>
                <a:gd name="connsiteY6" fmla="*/ 512085 h 512085"/>
                <a:gd name="connsiteX7" fmla="*/ 0 w 3266282"/>
                <a:gd name="connsiteY7" fmla="*/ 426736 h 512085"/>
                <a:gd name="connsiteX8" fmla="*/ 0 w 3266282"/>
                <a:gd name="connsiteY8" fmla="*/ 85349 h 51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6282" h="512085">
                  <a:moveTo>
                    <a:pt x="0" y="85349"/>
                  </a:moveTo>
                  <a:cubicBezTo>
                    <a:pt x="0" y="38212"/>
                    <a:pt x="38212" y="0"/>
                    <a:pt x="85349" y="0"/>
                  </a:cubicBezTo>
                  <a:lnTo>
                    <a:pt x="3180933" y="0"/>
                  </a:lnTo>
                  <a:cubicBezTo>
                    <a:pt x="3228070" y="0"/>
                    <a:pt x="3266282" y="38212"/>
                    <a:pt x="3266282" y="85349"/>
                  </a:cubicBezTo>
                  <a:lnTo>
                    <a:pt x="3266282" y="426736"/>
                  </a:lnTo>
                  <a:cubicBezTo>
                    <a:pt x="3266282" y="473873"/>
                    <a:pt x="3228070" y="512085"/>
                    <a:pt x="3180933" y="512085"/>
                  </a:cubicBezTo>
                  <a:lnTo>
                    <a:pt x="85349" y="512085"/>
                  </a:lnTo>
                  <a:cubicBezTo>
                    <a:pt x="38212" y="512085"/>
                    <a:pt x="0" y="473873"/>
                    <a:pt x="0" y="426736"/>
                  </a:cubicBezTo>
                  <a:lnTo>
                    <a:pt x="0" y="85349"/>
                  </a:lnTo>
                  <a:close/>
                </a:path>
              </a:pathLst>
            </a:custGeom>
            <a:solidFill>
              <a:srgbClr val="AF936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-7753"/>
                <a:satOff val="96"/>
                <a:lumOff val="51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958" tIns="55478" rIns="85958" bIns="5547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Форма договора о присоединении и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приложений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нему, в том числе 8 регламентов и 2 порядков 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5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0" y="1412776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2076" y="1124744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86366" y="183873"/>
            <a:ext cx="547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E3362"/>
                </a:solidFill>
                <a:latin typeface="+mj-lt"/>
                <a:cs typeface="Times New Roman" panose="02020603050405020304" pitchFamily="18" charset="0"/>
              </a:rPr>
              <a:t>Штатная численность</a:t>
            </a:r>
          </a:p>
          <a:p>
            <a:pPr algn="ctr"/>
            <a:r>
              <a:rPr lang="ru-RU" sz="2000" b="1" dirty="0" smtClean="0">
                <a:solidFill>
                  <a:srgbClr val="1E3362"/>
                </a:solidFill>
                <a:latin typeface="+mj-lt"/>
                <a:cs typeface="Times New Roman" panose="02020603050405020304" pitchFamily="18" charset="0"/>
              </a:rPr>
              <a:t>и сотрудники Отдела</a:t>
            </a:r>
            <a:endParaRPr lang="ru-RU" sz="2000" b="1" dirty="0">
              <a:solidFill>
                <a:srgbClr val="1E336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1260049"/>
            <a:ext cx="562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Отдел создан в 2012 году;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cs typeface="Times New Roman" panose="02020603050405020304" pitchFamily="18" charset="0"/>
              </a:rPr>
              <a:t>штатная численность – </a:t>
            </a:r>
            <a:r>
              <a:rPr lang="ru-RU" sz="1600" b="1" dirty="0" smtClean="0">
                <a:cs typeface="Times New Roman" panose="02020603050405020304" pitchFamily="18" charset="0"/>
              </a:rPr>
              <a:t>9(+1) сотрудников;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5007" y="2060848"/>
            <a:ext cx="8784976" cy="0"/>
          </a:xfrm>
          <a:prstGeom prst="line">
            <a:avLst/>
          </a:prstGeom>
          <a:ln w="38100">
            <a:solidFill>
              <a:srgbClr val="AF93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6392" y="2204864"/>
            <a:ext cx="4443600" cy="582254"/>
            <a:chOff x="168388" y="3225656"/>
            <a:chExt cx="4255848" cy="582254"/>
          </a:xfrm>
        </p:grpSpPr>
        <p:sp>
          <p:nvSpPr>
            <p:cNvPr id="3" name="Полилиния 2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Зайцева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Светлана Викторовна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начальник,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марта 2013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5286"/>
            <a:ext cx="360000" cy="180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6392" y="2946016"/>
            <a:ext cx="4443600" cy="582254"/>
            <a:chOff x="168388" y="3225656"/>
            <a:chExt cx="4255848" cy="582254"/>
          </a:xfrm>
        </p:grpSpPr>
        <p:sp>
          <p:nvSpPr>
            <p:cNvPr id="25" name="Полилиния 24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7D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Реутов</a:t>
              </a:r>
              <a:br>
                <a:rPr lang="ru-RU" sz="1200" kern="1200" cap="all" baseline="0" dirty="0" smtClean="0"/>
              </a:br>
              <a:r>
                <a:rPr lang="ru-RU" sz="1200" kern="1200" dirty="0" smtClean="0"/>
                <a:t>Евгений Владимирович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з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аместитель начальника,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сентября 2018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81087"/>
            <a:ext cx="359999" cy="180000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56392" y="3709256"/>
            <a:ext cx="4443600" cy="582254"/>
            <a:chOff x="168388" y="3225656"/>
            <a:chExt cx="4255848" cy="582254"/>
          </a:xfrm>
        </p:grpSpPr>
        <p:sp>
          <p:nvSpPr>
            <p:cNvPr id="34" name="Полилиния 33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A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Кульжанов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Ерболат Тлешевич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советник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мая 2012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4327"/>
            <a:ext cx="359999" cy="180000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56392" y="4384667"/>
            <a:ext cx="4443600" cy="582254"/>
            <a:chOff x="168388" y="3225656"/>
            <a:chExt cx="4255848" cy="582254"/>
          </a:xfrm>
        </p:grpSpPr>
        <p:sp>
          <p:nvSpPr>
            <p:cNvPr id="46" name="Полилиния 45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9A6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Мельник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Дарья Александровна</a:t>
              </a: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советник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октября 2014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19738"/>
            <a:ext cx="359999" cy="180000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30470" y="4437112"/>
            <a:ext cx="4443600" cy="582254"/>
            <a:chOff x="168388" y="3225656"/>
            <a:chExt cx="4255848" cy="582254"/>
          </a:xfrm>
        </p:grpSpPr>
        <p:sp>
          <p:nvSpPr>
            <p:cNvPr id="50" name="Полилиния 49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4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Светличный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dirty="0" smtClean="0"/>
                <a:t>Станислав Сергеевич</a:t>
              </a:r>
              <a:endParaRPr lang="ru-RU" sz="1200" kern="1200" dirty="0" smtClean="0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г</a:t>
              </a:r>
              <a:r>
                <a:rPr lang="ru-RU" sz="1200" dirty="0" smtClean="0">
                  <a:solidFill>
                    <a:schemeClr val="tx1"/>
                  </a:solidFill>
                </a:rPr>
                <a:t>лавный специалист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октября 2017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14" y="5120193"/>
            <a:ext cx="359999" cy="180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4530470" y="5078994"/>
            <a:ext cx="4443600" cy="582254"/>
            <a:chOff x="168388" y="3225656"/>
            <a:chExt cx="4255848" cy="582254"/>
          </a:xfrm>
        </p:grpSpPr>
        <p:sp>
          <p:nvSpPr>
            <p:cNvPr id="54" name="Полилиния 53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4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err="1" smtClean="0"/>
                <a:t>Шаповалова</a:t>
              </a:r>
              <a:endParaRPr lang="ru-RU" sz="1200" kern="1200" cap="all" baseline="0" dirty="0" smtClean="0"/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Ольга Геннадьевна</a:t>
              </a: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г</a:t>
              </a:r>
              <a:r>
                <a:rPr lang="ru-RU" sz="1200" dirty="0" smtClean="0">
                  <a:solidFill>
                    <a:schemeClr val="tx1"/>
                  </a:solidFill>
                </a:rPr>
                <a:t>лавный специалист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января 2014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14" y="3372824"/>
            <a:ext cx="359999" cy="18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1310"/>
            <a:ext cx="2133600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499992" y="3206786"/>
            <a:ext cx="4443600" cy="582254"/>
            <a:chOff x="168388" y="3225656"/>
            <a:chExt cx="4255848" cy="582254"/>
          </a:xfrm>
        </p:grpSpPr>
        <p:sp>
          <p:nvSpPr>
            <p:cNvPr id="64" name="Полилиния 63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4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Рычков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Олег Александрович</a:t>
              </a: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консультант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января 2019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71" y="5125812"/>
            <a:ext cx="359999" cy="18000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30470" y="2578833"/>
            <a:ext cx="4443600" cy="582254"/>
            <a:chOff x="168388" y="3225656"/>
            <a:chExt cx="4255848" cy="582254"/>
          </a:xfrm>
        </p:grpSpPr>
        <p:sp>
          <p:nvSpPr>
            <p:cNvPr id="59" name="Полилиния 58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9A6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Герман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cap="all" dirty="0" smtClean="0"/>
                <a:t>М</a:t>
              </a:r>
              <a:r>
                <a:rPr lang="ru-RU" sz="1200" dirty="0" smtClean="0"/>
                <a:t>аксим Андреевич</a:t>
              </a:r>
              <a:endParaRPr lang="ru-RU" sz="1200" kern="1200" dirty="0" smtClean="0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консультант,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</a:t>
              </a:r>
              <a:r>
                <a:rPr lang="ru-RU" sz="1200" kern="1200" smtClean="0">
                  <a:solidFill>
                    <a:schemeClr val="tx1"/>
                  </a:solidFill>
                </a:rPr>
                <a:t>с ноября 2021 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09" y="4500398"/>
            <a:ext cx="359999" cy="180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71" y="3337815"/>
            <a:ext cx="359999" cy="180000"/>
          </a:xfrm>
          <a:prstGeom prst="rect">
            <a:avLst/>
          </a:prstGeom>
        </p:spPr>
      </p:pic>
      <p:pic>
        <p:nvPicPr>
          <p:cNvPr id="43" name="Рисунок 42" descr="image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14" y="2643291"/>
            <a:ext cx="342294" cy="22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22" y="5893104"/>
            <a:ext cx="359999" cy="180000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572000" y="5727066"/>
            <a:ext cx="4443600" cy="582254"/>
            <a:chOff x="168388" y="3225656"/>
            <a:chExt cx="4255848" cy="582254"/>
          </a:xfrm>
        </p:grpSpPr>
        <p:sp>
          <p:nvSpPr>
            <p:cNvPr id="67" name="Полилиния 66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4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Абдиева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dirty="0" smtClean="0"/>
                <a:t>Камила  Кубанычбековна</a:t>
              </a:r>
              <a:endParaRPr lang="ru-RU" sz="1200" kern="1200" dirty="0" smtClean="0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chemeClr val="tx1"/>
                  </a:solidFill>
                </a:rPr>
                <a:t>с</a:t>
              </a:r>
              <a:r>
                <a:rPr lang="ru-RU" sz="1200" dirty="0" smtClean="0">
                  <a:solidFill>
                    <a:schemeClr val="tx1"/>
                  </a:solidFill>
                </a:rPr>
                <a:t>пециалист-эксперт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,</a:t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октября 2023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79" y="5858095"/>
            <a:ext cx="359999" cy="180000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499992" y="3830209"/>
            <a:ext cx="4443600" cy="582254"/>
            <a:chOff x="168388" y="3225656"/>
            <a:chExt cx="4255848" cy="582254"/>
          </a:xfrm>
        </p:grpSpPr>
        <p:sp>
          <p:nvSpPr>
            <p:cNvPr id="72" name="Полилиния 71"/>
            <p:cNvSpPr/>
            <p:nvPr/>
          </p:nvSpPr>
          <p:spPr>
            <a:xfrm>
              <a:off x="168388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4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kern="1200" cap="all" baseline="0" dirty="0" smtClean="0"/>
                <a:t>Молчанова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dirty="0" smtClean="0"/>
                <a:t>Наталья Сергеевна</a:t>
              </a:r>
              <a:endParaRPr lang="ru-RU" sz="1200" kern="1200" dirty="0" smtClean="0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2184316" y="3225656"/>
              <a:ext cx="2239920" cy="582254"/>
            </a:xfrm>
            <a:custGeom>
              <a:avLst/>
              <a:gdLst>
                <a:gd name="connsiteX0" fmla="*/ 0 w 2239920"/>
                <a:gd name="connsiteY0" fmla="*/ 0 h 582254"/>
                <a:gd name="connsiteX1" fmla="*/ 1948793 w 2239920"/>
                <a:gd name="connsiteY1" fmla="*/ 0 h 582254"/>
                <a:gd name="connsiteX2" fmla="*/ 2239920 w 2239920"/>
                <a:gd name="connsiteY2" fmla="*/ 291127 h 582254"/>
                <a:gd name="connsiteX3" fmla="*/ 1948793 w 2239920"/>
                <a:gd name="connsiteY3" fmla="*/ 582254 h 582254"/>
                <a:gd name="connsiteX4" fmla="*/ 0 w 2239920"/>
                <a:gd name="connsiteY4" fmla="*/ 582254 h 582254"/>
                <a:gd name="connsiteX5" fmla="*/ 291127 w 2239920"/>
                <a:gd name="connsiteY5" fmla="*/ 291127 h 582254"/>
                <a:gd name="connsiteX6" fmla="*/ 0 w 2239920"/>
                <a:gd name="connsiteY6" fmla="*/ 0 h 58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20" h="582254">
                  <a:moveTo>
                    <a:pt x="0" y="0"/>
                  </a:moveTo>
                  <a:lnTo>
                    <a:pt x="1948793" y="0"/>
                  </a:lnTo>
                  <a:lnTo>
                    <a:pt x="2239920" y="291127"/>
                  </a:lnTo>
                  <a:lnTo>
                    <a:pt x="1948793" y="582254"/>
                  </a:lnTo>
                  <a:lnTo>
                    <a:pt x="0" y="582254"/>
                  </a:lnTo>
                  <a:lnTo>
                    <a:pt x="291127" y="291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461694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3134" tIns="17336" rIns="308463" bIns="1733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chemeClr val="tx1"/>
                  </a:solidFill>
                </a:rPr>
                <a:t>консультант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>,</a:t>
              </a:r>
              <a:r>
                <a:rPr lang="ru-RU" sz="1200" kern="1200" dirty="0" smtClean="0">
                  <a:solidFill>
                    <a:schemeClr val="tx1"/>
                  </a:solidFill>
                </a:rPr>
                <a:t/>
              </a:r>
              <a:br>
                <a:rPr lang="ru-RU" sz="1200" kern="1200" dirty="0" smtClean="0">
                  <a:solidFill>
                    <a:schemeClr val="tx1"/>
                  </a:solidFill>
                </a:rPr>
              </a:br>
              <a:r>
                <a:rPr lang="ru-RU" sz="1200" kern="1200" dirty="0" smtClean="0">
                  <a:solidFill>
                    <a:schemeClr val="tx1"/>
                  </a:solidFill>
                </a:rPr>
                <a:t>в ЕЭК с июля 2015 г.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31" y="3893495"/>
            <a:ext cx="35999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1" y="773548"/>
            <a:ext cx="8799847" cy="58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28072" y="863620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-1" y="1930"/>
            <a:ext cx="3195245" cy="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5" y="-4328"/>
            <a:ext cx="292319" cy="3935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4EE2BD7-34E8-4F35-87D1-C620BF1ECC66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95245" y="1930"/>
            <a:ext cx="468912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Система актов, регулирующих формирование, функционирование и развитие ОЭР ЕАЭС</a:t>
            </a:r>
            <a:endParaRPr lang="ru-RU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" y="1715119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олилиния 37"/>
          <p:cNvSpPr/>
          <p:nvPr/>
        </p:nvSpPr>
        <p:spPr>
          <a:xfrm>
            <a:off x="1301606" y="6263938"/>
            <a:ext cx="6440111" cy="437043"/>
          </a:xfrm>
          <a:custGeom>
            <a:avLst/>
            <a:gdLst>
              <a:gd name="connsiteX0" fmla="*/ 0 w 2655093"/>
              <a:gd name="connsiteY0" fmla="*/ 66377 h 663773"/>
              <a:gd name="connsiteX1" fmla="*/ 66377 w 2655093"/>
              <a:gd name="connsiteY1" fmla="*/ 0 h 663773"/>
              <a:gd name="connsiteX2" fmla="*/ 2588716 w 2655093"/>
              <a:gd name="connsiteY2" fmla="*/ 0 h 663773"/>
              <a:gd name="connsiteX3" fmla="*/ 2655093 w 2655093"/>
              <a:gd name="connsiteY3" fmla="*/ 66377 h 663773"/>
              <a:gd name="connsiteX4" fmla="*/ 2655093 w 2655093"/>
              <a:gd name="connsiteY4" fmla="*/ 597396 h 663773"/>
              <a:gd name="connsiteX5" fmla="*/ 2588716 w 2655093"/>
              <a:gd name="connsiteY5" fmla="*/ 663773 h 663773"/>
              <a:gd name="connsiteX6" fmla="*/ 66377 w 2655093"/>
              <a:gd name="connsiteY6" fmla="*/ 663773 h 663773"/>
              <a:gd name="connsiteX7" fmla="*/ 0 w 2655093"/>
              <a:gd name="connsiteY7" fmla="*/ 597396 h 663773"/>
              <a:gd name="connsiteX8" fmla="*/ 0 w 2655093"/>
              <a:gd name="connsiteY8" fmla="*/ 66377 h 6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663773">
                <a:moveTo>
                  <a:pt x="0" y="66377"/>
                </a:moveTo>
                <a:cubicBezTo>
                  <a:pt x="0" y="29718"/>
                  <a:pt x="29718" y="0"/>
                  <a:pt x="66377" y="0"/>
                </a:cubicBezTo>
                <a:lnTo>
                  <a:pt x="2588716" y="0"/>
                </a:lnTo>
                <a:cubicBezTo>
                  <a:pt x="2625375" y="0"/>
                  <a:pt x="2655093" y="29718"/>
                  <a:pt x="2655093" y="66377"/>
                </a:cubicBezTo>
                <a:lnTo>
                  <a:pt x="2655093" y="597396"/>
                </a:lnTo>
                <a:cubicBezTo>
                  <a:pt x="2655093" y="634055"/>
                  <a:pt x="2625375" y="663773"/>
                  <a:pt x="2588716" y="663773"/>
                </a:cubicBezTo>
                <a:lnTo>
                  <a:pt x="66377" y="663773"/>
                </a:lnTo>
                <a:cubicBezTo>
                  <a:pt x="29718" y="663773"/>
                  <a:pt x="0" y="634055"/>
                  <a:pt x="0" y="597396"/>
                </a:cubicBezTo>
                <a:lnTo>
                  <a:pt x="0" y="663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chemeClr val="accent1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Положение о развитии межгосударственных электрических сетей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Порядок мониторинга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функционирования ОЭР Союза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038125" y="3718393"/>
            <a:ext cx="4194352" cy="441339"/>
          </a:xfrm>
          <a:custGeom>
            <a:avLst/>
            <a:gdLst>
              <a:gd name="connsiteX0" fmla="*/ 0 w 2655093"/>
              <a:gd name="connsiteY0" fmla="*/ 66377 h 663773"/>
              <a:gd name="connsiteX1" fmla="*/ 66377 w 2655093"/>
              <a:gd name="connsiteY1" fmla="*/ 0 h 663773"/>
              <a:gd name="connsiteX2" fmla="*/ 2588716 w 2655093"/>
              <a:gd name="connsiteY2" fmla="*/ 0 h 663773"/>
              <a:gd name="connsiteX3" fmla="*/ 2655093 w 2655093"/>
              <a:gd name="connsiteY3" fmla="*/ 66377 h 663773"/>
              <a:gd name="connsiteX4" fmla="*/ 2655093 w 2655093"/>
              <a:gd name="connsiteY4" fmla="*/ 597396 h 663773"/>
              <a:gd name="connsiteX5" fmla="*/ 2588716 w 2655093"/>
              <a:gd name="connsiteY5" fmla="*/ 663773 h 663773"/>
              <a:gd name="connsiteX6" fmla="*/ 66377 w 2655093"/>
              <a:gd name="connsiteY6" fmla="*/ 663773 h 663773"/>
              <a:gd name="connsiteX7" fmla="*/ 0 w 2655093"/>
              <a:gd name="connsiteY7" fmla="*/ 597396 h 663773"/>
              <a:gd name="connsiteX8" fmla="*/ 0 w 2655093"/>
              <a:gd name="connsiteY8" fmla="*/ 66377 h 6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663773">
                <a:moveTo>
                  <a:pt x="0" y="66377"/>
                </a:moveTo>
                <a:cubicBezTo>
                  <a:pt x="0" y="29718"/>
                  <a:pt x="29718" y="0"/>
                  <a:pt x="66377" y="0"/>
                </a:cubicBezTo>
                <a:lnTo>
                  <a:pt x="2588716" y="0"/>
                </a:lnTo>
                <a:cubicBezTo>
                  <a:pt x="2625375" y="0"/>
                  <a:pt x="2655093" y="29718"/>
                  <a:pt x="2655093" y="66377"/>
                </a:cubicBezTo>
                <a:lnTo>
                  <a:pt x="2655093" y="597396"/>
                </a:lnTo>
                <a:cubicBezTo>
                  <a:pt x="2655093" y="634055"/>
                  <a:pt x="2625375" y="663773"/>
                  <a:pt x="2588716" y="663773"/>
                </a:cubicBezTo>
                <a:lnTo>
                  <a:pt x="66377" y="663773"/>
                </a:lnTo>
                <a:cubicBezTo>
                  <a:pt x="29718" y="663773"/>
                  <a:pt x="0" y="634055"/>
                  <a:pt x="0" y="597396"/>
                </a:cubicBezTo>
                <a:lnTo>
                  <a:pt x="0" y="663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информационного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обмена</a:t>
            </a:r>
          </a:p>
          <a:p>
            <a:pPr algn="ctr">
              <a:lnSpc>
                <a:spcPct val="80000"/>
              </a:lnSpc>
            </a:pP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312679" y="5498299"/>
            <a:ext cx="6429038" cy="319446"/>
          </a:xfrm>
          <a:custGeom>
            <a:avLst/>
            <a:gdLst>
              <a:gd name="connsiteX0" fmla="*/ 0 w 7193854"/>
              <a:gd name="connsiteY0" fmla="*/ 146031 h 1460308"/>
              <a:gd name="connsiteX1" fmla="*/ 146031 w 7193854"/>
              <a:gd name="connsiteY1" fmla="*/ 0 h 1460308"/>
              <a:gd name="connsiteX2" fmla="*/ 7047823 w 7193854"/>
              <a:gd name="connsiteY2" fmla="*/ 0 h 1460308"/>
              <a:gd name="connsiteX3" fmla="*/ 7193854 w 7193854"/>
              <a:gd name="connsiteY3" fmla="*/ 146031 h 1460308"/>
              <a:gd name="connsiteX4" fmla="*/ 7193854 w 7193854"/>
              <a:gd name="connsiteY4" fmla="*/ 1314277 h 1460308"/>
              <a:gd name="connsiteX5" fmla="*/ 7047823 w 7193854"/>
              <a:gd name="connsiteY5" fmla="*/ 1460308 h 1460308"/>
              <a:gd name="connsiteX6" fmla="*/ 146031 w 7193854"/>
              <a:gd name="connsiteY6" fmla="*/ 1460308 h 1460308"/>
              <a:gd name="connsiteX7" fmla="*/ 0 w 7193854"/>
              <a:gd name="connsiteY7" fmla="*/ 1314277 h 1460308"/>
              <a:gd name="connsiteX8" fmla="*/ 0 w 7193854"/>
              <a:gd name="connsiteY8" fmla="*/ 146031 h 14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3854" h="1460308">
                <a:moveTo>
                  <a:pt x="0" y="146031"/>
                </a:moveTo>
                <a:cubicBezTo>
                  <a:pt x="0" y="65380"/>
                  <a:pt x="65380" y="0"/>
                  <a:pt x="146031" y="0"/>
                </a:cubicBezTo>
                <a:lnTo>
                  <a:pt x="7047823" y="0"/>
                </a:lnTo>
                <a:cubicBezTo>
                  <a:pt x="7128474" y="0"/>
                  <a:pt x="7193854" y="65380"/>
                  <a:pt x="7193854" y="146031"/>
                </a:cubicBezTo>
                <a:lnTo>
                  <a:pt x="7193854" y="1314277"/>
                </a:lnTo>
                <a:cubicBezTo>
                  <a:pt x="7193854" y="1394928"/>
                  <a:pt x="7128474" y="1460308"/>
                  <a:pt x="7047823" y="1460308"/>
                </a:cubicBezTo>
                <a:lnTo>
                  <a:pt x="146031" y="1460308"/>
                </a:lnTo>
                <a:cubicBezTo>
                  <a:pt x="65380" y="1460308"/>
                  <a:pt x="0" y="1394928"/>
                  <a:pt x="0" y="1314277"/>
                </a:cubicBezTo>
                <a:lnTo>
                  <a:pt x="0" y="14603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chemeClr val="accent1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договора о присоединении  с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приложениями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959260" y="1620089"/>
            <a:ext cx="6925108" cy="584775"/>
          </a:xfrm>
          <a:custGeom>
            <a:avLst/>
            <a:gdLst>
              <a:gd name="connsiteX0" fmla="*/ 0 w 2655093"/>
              <a:gd name="connsiteY0" fmla="*/ 66377 h 663773"/>
              <a:gd name="connsiteX1" fmla="*/ 66377 w 2655093"/>
              <a:gd name="connsiteY1" fmla="*/ 0 h 663773"/>
              <a:gd name="connsiteX2" fmla="*/ 2588716 w 2655093"/>
              <a:gd name="connsiteY2" fmla="*/ 0 h 663773"/>
              <a:gd name="connsiteX3" fmla="*/ 2655093 w 2655093"/>
              <a:gd name="connsiteY3" fmla="*/ 66377 h 663773"/>
              <a:gd name="connsiteX4" fmla="*/ 2655093 w 2655093"/>
              <a:gd name="connsiteY4" fmla="*/ 597396 h 663773"/>
              <a:gd name="connsiteX5" fmla="*/ 2588716 w 2655093"/>
              <a:gd name="connsiteY5" fmla="*/ 663773 h 663773"/>
              <a:gd name="connsiteX6" fmla="*/ 66377 w 2655093"/>
              <a:gd name="connsiteY6" fmla="*/ 663773 h 663773"/>
              <a:gd name="connsiteX7" fmla="*/ 0 w 2655093"/>
              <a:gd name="connsiteY7" fmla="*/ 597396 h 663773"/>
              <a:gd name="connsiteX8" fmla="*/ 0 w 2655093"/>
              <a:gd name="connsiteY8" fmla="*/ 66377 h 6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663773">
                <a:moveTo>
                  <a:pt x="0" y="66377"/>
                </a:moveTo>
                <a:cubicBezTo>
                  <a:pt x="0" y="29718"/>
                  <a:pt x="29718" y="0"/>
                  <a:pt x="66377" y="0"/>
                </a:cubicBezTo>
                <a:lnTo>
                  <a:pt x="2588716" y="0"/>
                </a:lnTo>
                <a:cubicBezTo>
                  <a:pt x="2625375" y="0"/>
                  <a:pt x="2655093" y="29718"/>
                  <a:pt x="2655093" y="66377"/>
                </a:cubicBezTo>
                <a:lnTo>
                  <a:pt x="2655093" y="597396"/>
                </a:lnTo>
                <a:cubicBezTo>
                  <a:pt x="2655093" y="634055"/>
                  <a:pt x="2625375" y="663773"/>
                  <a:pt x="2588716" y="663773"/>
                </a:cubicBezTo>
                <a:lnTo>
                  <a:pt x="66377" y="663773"/>
                </a:lnTo>
                <a:cubicBezTo>
                  <a:pt x="29718" y="663773"/>
                  <a:pt x="0" y="634055"/>
                  <a:pt x="0" y="597396"/>
                </a:cubicBezTo>
                <a:lnTo>
                  <a:pt x="0" y="663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ВЕЭС: утверждает план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мероприятий, направленных на формирование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ОЭР, и определяет срок вступления в силу правил ОЭР 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981085" y="2348880"/>
            <a:ext cx="2214159" cy="936000"/>
          </a:xfrm>
          <a:custGeom>
            <a:avLst/>
            <a:gdLst>
              <a:gd name="connsiteX0" fmla="*/ 0 w 2655093"/>
              <a:gd name="connsiteY0" fmla="*/ 66377 h 663773"/>
              <a:gd name="connsiteX1" fmla="*/ 66377 w 2655093"/>
              <a:gd name="connsiteY1" fmla="*/ 0 h 663773"/>
              <a:gd name="connsiteX2" fmla="*/ 2588716 w 2655093"/>
              <a:gd name="connsiteY2" fmla="*/ 0 h 663773"/>
              <a:gd name="connsiteX3" fmla="*/ 2655093 w 2655093"/>
              <a:gd name="connsiteY3" fmla="*/ 66377 h 663773"/>
              <a:gd name="connsiteX4" fmla="*/ 2655093 w 2655093"/>
              <a:gd name="connsiteY4" fmla="*/ 597396 h 663773"/>
              <a:gd name="connsiteX5" fmla="*/ 2588716 w 2655093"/>
              <a:gd name="connsiteY5" fmla="*/ 663773 h 663773"/>
              <a:gd name="connsiteX6" fmla="*/ 66377 w 2655093"/>
              <a:gd name="connsiteY6" fmla="*/ 663773 h 663773"/>
              <a:gd name="connsiteX7" fmla="*/ 0 w 2655093"/>
              <a:gd name="connsiteY7" fmla="*/ 597396 h 663773"/>
              <a:gd name="connsiteX8" fmla="*/ 0 w 2655093"/>
              <a:gd name="connsiteY8" fmla="*/ 66377 h 6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663773">
                <a:moveTo>
                  <a:pt x="0" y="66377"/>
                </a:moveTo>
                <a:cubicBezTo>
                  <a:pt x="0" y="29718"/>
                  <a:pt x="29718" y="0"/>
                  <a:pt x="66377" y="0"/>
                </a:cubicBezTo>
                <a:lnTo>
                  <a:pt x="2588716" y="0"/>
                </a:lnTo>
                <a:cubicBezTo>
                  <a:pt x="2625375" y="0"/>
                  <a:pt x="2655093" y="29718"/>
                  <a:pt x="2655093" y="66377"/>
                </a:cubicBezTo>
                <a:lnTo>
                  <a:pt x="2655093" y="597396"/>
                </a:lnTo>
                <a:cubicBezTo>
                  <a:pt x="2655093" y="634055"/>
                  <a:pt x="2625375" y="663773"/>
                  <a:pt x="2588716" y="663773"/>
                </a:cubicBezTo>
                <a:lnTo>
                  <a:pt x="66377" y="663773"/>
                </a:lnTo>
                <a:cubicBezTo>
                  <a:pt x="29718" y="663773"/>
                  <a:pt x="0" y="634055"/>
                  <a:pt x="0" y="597396"/>
                </a:cubicBezTo>
                <a:lnTo>
                  <a:pt x="0" y="663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взаимной </a:t>
            </a:r>
            <a:b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торговли  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80000"/>
              </a:lnSpc>
            </a:pP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5632502" y="2330380"/>
            <a:ext cx="2533462" cy="954107"/>
          </a:xfrm>
          <a:custGeom>
            <a:avLst/>
            <a:gdLst>
              <a:gd name="connsiteX0" fmla="*/ 0 w 2655093"/>
              <a:gd name="connsiteY0" fmla="*/ 66377 h 663773"/>
              <a:gd name="connsiteX1" fmla="*/ 66377 w 2655093"/>
              <a:gd name="connsiteY1" fmla="*/ 0 h 663773"/>
              <a:gd name="connsiteX2" fmla="*/ 2588716 w 2655093"/>
              <a:gd name="connsiteY2" fmla="*/ 0 h 663773"/>
              <a:gd name="connsiteX3" fmla="*/ 2655093 w 2655093"/>
              <a:gd name="connsiteY3" fmla="*/ 66377 h 663773"/>
              <a:gd name="connsiteX4" fmla="*/ 2655093 w 2655093"/>
              <a:gd name="connsiteY4" fmla="*/ 597396 h 663773"/>
              <a:gd name="connsiteX5" fmla="*/ 2588716 w 2655093"/>
              <a:gd name="connsiteY5" fmla="*/ 663773 h 663773"/>
              <a:gd name="connsiteX6" fmla="*/ 66377 w 2655093"/>
              <a:gd name="connsiteY6" fmla="*/ 663773 h 663773"/>
              <a:gd name="connsiteX7" fmla="*/ 0 w 2655093"/>
              <a:gd name="connsiteY7" fmla="*/ 597396 h 663773"/>
              <a:gd name="connsiteX8" fmla="*/ 0 w 2655093"/>
              <a:gd name="connsiteY8" fmla="*/ 66377 h 6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663773">
                <a:moveTo>
                  <a:pt x="0" y="66377"/>
                </a:moveTo>
                <a:cubicBezTo>
                  <a:pt x="0" y="29718"/>
                  <a:pt x="29718" y="0"/>
                  <a:pt x="66377" y="0"/>
                </a:cubicBezTo>
                <a:lnTo>
                  <a:pt x="2588716" y="0"/>
                </a:lnTo>
                <a:cubicBezTo>
                  <a:pt x="2625375" y="0"/>
                  <a:pt x="2655093" y="29718"/>
                  <a:pt x="2655093" y="66377"/>
                </a:cubicBezTo>
                <a:lnTo>
                  <a:pt x="2655093" y="597396"/>
                </a:lnTo>
                <a:cubicBezTo>
                  <a:pt x="2655093" y="634055"/>
                  <a:pt x="2625375" y="663773"/>
                  <a:pt x="2588716" y="663773"/>
                </a:cubicBezTo>
                <a:lnTo>
                  <a:pt x="66377" y="663773"/>
                </a:lnTo>
                <a:cubicBezTo>
                  <a:pt x="29718" y="663773"/>
                  <a:pt x="0" y="634055"/>
                  <a:pt x="0" y="597396"/>
                </a:cubicBezTo>
                <a:lnTo>
                  <a:pt x="0" y="663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доступа к услугам по межгосударственной передаче электроэнергии (мощности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algn="ctr">
              <a:lnSpc>
                <a:spcPct val="80000"/>
              </a:lnSpc>
            </a:pP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3305711" y="2348880"/>
            <a:ext cx="2232205" cy="936000"/>
          </a:xfrm>
          <a:custGeom>
            <a:avLst/>
            <a:gdLst>
              <a:gd name="connsiteX0" fmla="*/ 0 w 2655093"/>
              <a:gd name="connsiteY0" fmla="*/ 66377 h 663773"/>
              <a:gd name="connsiteX1" fmla="*/ 66377 w 2655093"/>
              <a:gd name="connsiteY1" fmla="*/ 0 h 663773"/>
              <a:gd name="connsiteX2" fmla="*/ 2588716 w 2655093"/>
              <a:gd name="connsiteY2" fmla="*/ 0 h 663773"/>
              <a:gd name="connsiteX3" fmla="*/ 2655093 w 2655093"/>
              <a:gd name="connsiteY3" fmla="*/ 66377 h 663773"/>
              <a:gd name="connsiteX4" fmla="*/ 2655093 w 2655093"/>
              <a:gd name="connsiteY4" fmla="*/ 597396 h 663773"/>
              <a:gd name="connsiteX5" fmla="*/ 2588716 w 2655093"/>
              <a:gd name="connsiteY5" fmla="*/ 663773 h 663773"/>
              <a:gd name="connsiteX6" fmla="*/ 66377 w 2655093"/>
              <a:gd name="connsiteY6" fmla="*/ 663773 h 663773"/>
              <a:gd name="connsiteX7" fmla="*/ 0 w 2655093"/>
              <a:gd name="connsiteY7" fmla="*/ 597396 h 663773"/>
              <a:gd name="connsiteX8" fmla="*/ 0 w 2655093"/>
              <a:gd name="connsiteY8" fmla="*/ 66377 h 6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093" h="663773">
                <a:moveTo>
                  <a:pt x="0" y="66377"/>
                </a:moveTo>
                <a:cubicBezTo>
                  <a:pt x="0" y="29718"/>
                  <a:pt x="29718" y="0"/>
                  <a:pt x="66377" y="0"/>
                </a:cubicBezTo>
                <a:lnTo>
                  <a:pt x="2588716" y="0"/>
                </a:lnTo>
                <a:cubicBezTo>
                  <a:pt x="2625375" y="0"/>
                  <a:pt x="2655093" y="29718"/>
                  <a:pt x="2655093" y="66377"/>
                </a:cubicBezTo>
                <a:lnTo>
                  <a:pt x="2655093" y="597396"/>
                </a:lnTo>
                <a:cubicBezTo>
                  <a:pt x="2655093" y="634055"/>
                  <a:pt x="2625375" y="663773"/>
                  <a:pt x="2588716" y="663773"/>
                </a:cubicBezTo>
                <a:lnTo>
                  <a:pt x="66377" y="663773"/>
                </a:lnTo>
                <a:cubicBezTo>
                  <a:pt x="29718" y="663773"/>
                  <a:pt x="0" y="634055"/>
                  <a:pt x="0" y="597396"/>
                </a:cubicBezTo>
                <a:lnTo>
                  <a:pt x="0" y="6637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определения</a:t>
            </a:r>
            <a:b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распределения пропускной способности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МГС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055" y="1739710"/>
            <a:ext cx="6043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sz="1400" b="1" dirty="0"/>
              <a:t>ВЕЭС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504" y="3141548"/>
            <a:ext cx="53500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sz="1400" b="1" dirty="0"/>
              <a:t>ЕМПС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129" y="5373795"/>
            <a:ext cx="5350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sz="1400" b="1" dirty="0"/>
              <a:t>Совет ЕЭК</a:t>
            </a:r>
          </a:p>
        </p:txBody>
      </p:sp>
      <p:sp>
        <p:nvSpPr>
          <p:cNvPr id="48" name="Левая фигурная скобка 47"/>
          <p:cNvSpPr/>
          <p:nvPr/>
        </p:nvSpPr>
        <p:spPr>
          <a:xfrm>
            <a:off x="666835" y="2348880"/>
            <a:ext cx="287947" cy="1872208"/>
          </a:xfrm>
          <a:prstGeom prst="lef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Левая фигурная скобка 48"/>
          <p:cNvSpPr/>
          <p:nvPr/>
        </p:nvSpPr>
        <p:spPr>
          <a:xfrm>
            <a:off x="666835" y="4365104"/>
            <a:ext cx="345712" cy="2448271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14111" y="966417"/>
            <a:ext cx="767025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Международный договор об ОЭР в форме Протокола о внесении изменений в Договор о ЕАЭС (в части формирования ОЭР ЕАЭС)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2965" y="5762756"/>
            <a:ext cx="3141443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dirty="0"/>
              <a:t>Принятие </a:t>
            </a:r>
            <a:r>
              <a:rPr lang="ru-RU" sz="1200" dirty="0">
                <a:solidFill>
                  <a:srgbClr val="00B050"/>
                </a:solidFill>
              </a:rPr>
              <a:t>до </a:t>
            </a:r>
            <a:r>
              <a:rPr lang="ru-RU" sz="1200" dirty="0" smtClean="0">
                <a:solidFill>
                  <a:srgbClr val="00B050"/>
                </a:solidFill>
              </a:rPr>
              <a:t>01.06.2025; </a:t>
            </a:r>
            <a:r>
              <a:rPr lang="ru-RU" sz="1200" dirty="0" err="1" smtClean="0"/>
              <a:t>ВвС</a:t>
            </a:r>
            <a:r>
              <a:rPr lang="ru-RU" sz="1200" dirty="0" smtClean="0"/>
              <a:t>  </a:t>
            </a:r>
            <a:r>
              <a:rPr lang="ru-RU" sz="1200" dirty="0" smtClean="0">
                <a:solidFill>
                  <a:srgbClr val="FF0000"/>
                </a:solidFill>
              </a:rPr>
              <a:t> 01.07.2026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88871" y="6554844"/>
            <a:ext cx="1755537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dirty="0"/>
              <a:t>Принятие </a:t>
            </a:r>
            <a:r>
              <a:rPr lang="ru-RU" sz="1200" dirty="0">
                <a:solidFill>
                  <a:srgbClr val="00B050"/>
                </a:solidFill>
              </a:rPr>
              <a:t>до </a:t>
            </a:r>
            <a:r>
              <a:rPr lang="ru-RU" sz="1200" dirty="0" smtClean="0">
                <a:solidFill>
                  <a:srgbClr val="00B050"/>
                </a:solidFill>
              </a:rPr>
              <a:t>01.01.2028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5" name="Левая фигурная скобка 54"/>
          <p:cNvSpPr/>
          <p:nvPr/>
        </p:nvSpPr>
        <p:spPr>
          <a:xfrm flipH="1">
            <a:off x="7907938" y="908720"/>
            <a:ext cx="287947" cy="1296144"/>
          </a:xfrm>
          <a:prstGeom prst="lef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8247595" y="1093380"/>
            <a:ext cx="8013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sz="1400" dirty="0" smtClean="0"/>
              <a:t>Приняты и вступили в силу</a:t>
            </a:r>
            <a:endParaRPr lang="ru-RU" sz="1400" dirty="0"/>
          </a:p>
        </p:txBody>
      </p:sp>
      <p:sp>
        <p:nvSpPr>
          <p:cNvPr id="59" name="Полилиния 58"/>
          <p:cNvSpPr/>
          <p:nvPr/>
        </p:nvSpPr>
        <p:spPr>
          <a:xfrm>
            <a:off x="1301604" y="4367758"/>
            <a:ext cx="7346658" cy="288032"/>
          </a:xfrm>
          <a:custGeom>
            <a:avLst/>
            <a:gdLst>
              <a:gd name="connsiteX0" fmla="*/ 0 w 7193854"/>
              <a:gd name="connsiteY0" fmla="*/ 146031 h 1460308"/>
              <a:gd name="connsiteX1" fmla="*/ 146031 w 7193854"/>
              <a:gd name="connsiteY1" fmla="*/ 0 h 1460308"/>
              <a:gd name="connsiteX2" fmla="*/ 7047823 w 7193854"/>
              <a:gd name="connsiteY2" fmla="*/ 0 h 1460308"/>
              <a:gd name="connsiteX3" fmla="*/ 7193854 w 7193854"/>
              <a:gd name="connsiteY3" fmla="*/ 146031 h 1460308"/>
              <a:gd name="connsiteX4" fmla="*/ 7193854 w 7193854"/>
              <a:gd name="connsiteY4" fmla="*/ 1314277 h 1460308"/>
              <a:gd name="connsiteX5" fmla="*/ 7047823 w 7193854"/>
              <a:gd name="connsiteY5" fmla="*/ 1460308 h 1460308"/>
              <a:gd name="connsiteX6" fmla="*/ 146031 w 7193854"/>
              <a:gd name="connsiteY6" fmla="*/ 1460308 h 1460308"/>
              <a:gd name="connsiteX7" fmla="*/ 0 w 7193854"/>
              <a:gd name="connsiteY7" fmla="*/ 1314277 h 1460308"/>
              <a:gd name="connsiteX8" fmla="*/ 0 w 7193854"/>
              <a:gd name="connsiteY8" fmla="*/ 146031 h 14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3854" h="1460308">
                <a:moveTo>
                  <a:pt x="0" y="146031"/>
                </a:moveTo>
                <a:cubicBezTo>
                  <a:pt x="0" y="65380"/>
                  <a:pt x="65380" y="0"/>
                  <a:pt x="146031" y="0"/>
                </a:cubicBezTo>
                <a:lnTo>
                  <a:pt x="7047823" y="0"/>
                </a:lnTo>
                <a:cubicBezTo>
                  <a:pt x="7128474" y="0"/>
                  <a:pt x="7193854" y="65380"/>
                  <a:pt x="7193854" y="146031"/>
                </a:cubicBezTo>
                <a:lnTo>
                  <a:pt x="7193854" y="1314277"/>
                </a:lnTo>
                <a:cubicBezTo>
                  <a:pt x="7193854" y="1394928"/>
                  <a:pt x="7128474" y="1460308"/>
                  <a:pt x="7047823" y="1460308"/>
                </a:cubicBezTo>
                <a:lnTo>
                  <a:pt x="146031" y="1460308"/>
                </a:lnTo>
                <a:cubicBezTo>
                  <a:pt x="65380" y="1460308"/>
                  <a:pt x="0" y="1394928"/>
                  <a:pt x="0" y="1314277"/>
                </a:cubicBezTo>
                <a:lnTo>
                  <a:pt x="0" y="14603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операторов централизованной торговли по срочным контрактам на ОЭР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46468" y="4591578"/>
            <a:ext cx="1755537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/>
              <a:t>Определены</a:t>
            </a:r>
            <a:r>
              <a:rPr lang="ru-RU" sz="1200" dirty="0" smtClean="0">
                <a:solidFill>
                  <a:srgbClr val="00B050"/>
                </a:solidFill>
              </a:rPr>
              <a:t> 25.11.2022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4269" y="3105003"/>
            <a:ext cx="2616970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/>
              <a:t>Утверждены </a:t>
            </a:r>
            <a:r>
              <a:rPr lang="ru-RU" sz="1200" b="1" dirty="0" smtClean="0">
                <a:solidFill>
                  <a:srgbClr val="00B050"/>
                </a:solidFill>
              </a:rPr>
              <a:t>26.10.2023; </a:t>
            </a:r>
            <a:br>
              <a:rPr lang="ru-RU" sz="1200" b="1" dirty="0" smtClean="0">
                <a:solidFill>
                  <a:srgbClr val="00B050"/>
                </a:solidFill>
              </a:rPr>
            </a:br>
            <a:r>
              <a:rPr lang="ru-RU" sz="1200" dirty="0" smtClean="0"/>
              <a:t>Вступление </a:t>
            </a:r>
            <a:r>
              <a:rPr lang="ru-RU" sz="1200" dirty="0"/>
              <a:t>в силу  (</a:t>
            </a:r>
            <a:r>
              <a:rPr lang="ru-RU" sz="1200" dirty="0" err="1"/>
              <a:t>ВвС</a:t>
            </a:r>
            <a:r>
              <a:rPr lang="ru-RU" sz="1200" dirty="0"/>
              <a:t>) </a:t>
            </a:r>
            <a:r>
              <a:rPr lang="ru-RU" sz="1200" dirty="0" smtClean="0">
                <a:solidFill>
                  <a:srgbClr val="FF0000"/>
                </a:solidFill>
              </a:rPr>
              <a:t>01.01.2025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1312679" y="4941168"/>
            <a:ext cx="7346658" cy="288032"/>
          </a:xfrm>
          <a:custGeom>
            <a:avLst/>
            <a:gdLst>
              <a:gd name="connsiteX0" fmla="*/ 0 w 7193854"/>
              <a:gd name="connsiteY0" fmla="*/ 146031 h 1460308"/>
              <a:gd name="connsiteX1" fmla="*/ 146031 w 7193854"/>
              <a:gd name="connsiteY1" fmla="*/ 0 h 1460308"/>
              <a:gd name="connsiteX2" fmla="*/ 7047823 w 7193854"/>
              <a:gd name="connsiteY2" fmla="*/ 0 h 1460308"/>
              <a:gd name="connsiteX3" fmla="*/ 7193854 w 7193854"/>
              <a:gd name="connsiteY3" fmla="*/ 146031 h 1460308"/>
              <a:gd name="connsiteX4" fmla="*/ 7193854 w 7193854"/>
              <a:gd name="connsiteY4" fmla="*/ 1314277 h 1460308"/>
              <a:gd name="connsiteX5" fmla="*/ 7047823 w 7193854"/>
              <a:gd name="connsiteY5" fmla="*/ 1460308 h 1460308"/>
              <a:gd name="connsiteX6" fmla="*/ 146031 w 7193854"/>
              <a:gd name="connsiteY6" fmla="*/ 1460308 h 1460308"/>
              <a:gd name="connsiteX7" fmla="*/ 0 w 7193854"/>
              <a:gd name="connsiteY7" fmla="*/ 1314277 h 1460308"/>
              <a:gd name="connsiteX8" fmla="*/ 0 w 7193854"/>
              <a:gd name="connsiteY8" fmla="*/ 146031 h 146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3854" h="1460308">
                <a:moveTo>
                  <a:pt x="0" y="146031"/>
                </a:moveTo>
                <a:cubicBezTo>
                  <a:pt x="0" y="65380"/>
                  <a:pt x="65380" y="0"/>
                  <a:pt x="146031" y="0"/>
                </a:cubicBezTo>
                <a:lnTo>
                  <a:pt x="7047823" y="0"/>
                </a:lnTo>
                <a:cubicBezTo>
                  <a:pt x="7128474" y="0"/>
                  <a:pt x="7193854" y="65380"/>
                  <a:pt x="7193854" y="146031"/>
                </a:cubicBezTo>
                <a:lnTo>
                  <a:pt x="7193854" y="1314277"/>
                </a:lnTo>
                <a:cubicBezTo>
                  <a:pt x="7193854" y="1394928"/>
                  <a:pt x="7128474" y="1460308"/>
                  <a:pt x="7047823" y="1460308"/>
                </a:cubicBezTo>
                <a:lnTo>
                  <a:pt x="146031" y="1460308"/>
                </a:lnTo>
                <a:cubicBezTo>
                  <a:pt x="65380" y="1460308"/>
                  <a:pt x="0" y="1394928"/>
                  <a:pt x="0" y="1314277"/>
                </a:cubicBezTo>
                <a:lnTo>
                  <a:pt x="0" y="14603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sq" cmpd="dbl">
            <a:solidFill>
              <a:srgbClr val="00B050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оператора централизованной торговли на сутки вперед на ОЭР</a:t>
            </a:r>
          </a:p>
        </p:txBody>
      </p:sp>
      <p:grpSp>
        <p:nvGrpSpPr>
          <p:cNvPr id="57" name="Группа 56"/>
          <p:cNvGrpSpPr>
            <a:grpSpLocks noChangeAspect="1"/>
          </p:cNvGrpSpPr>
          <p:nvPr/>
        </p:nvGrpSpPr>
        <p:grpSpPr>
          <a:xfrm>
            <a:off x="8151720" y="69558"/>
            <a:ext cx="945009" cy="911170"/>
            <a:chOff x="211666" y="2633195"/>
            <a:chExt cx="1203670" cy="1097453"/>
          </a:xfrm>
        </p:grpSpPr>
        <p:pic>
          <p:nvPicPr>
            <p:cNvPr id="58" name="Picture 3" descr="C:\Users\d.melnik\AppData\Local\Microsoft\Windows\Temporary Internet Files\Content.Outlook\Y05SQPEU\4 Кыргызстан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92" y="2828748"/>
              <a:ext cx="375844" cy="41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d.melnik\AppData\Local\Microsoft\Windows\Temporary Internet Files\Content.Outlook\Y05SQPEU\1 армения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6" y="2828748"/>
              <a:ext cx="374800" cy="40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37" y="3305592"/>
              <a:ext cx="415923" cy="420090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62" y="3326364"/>
              <a:ext cx="401388" cy="404284"/>
            </a:xfrm>
            <a:prstGeom prst="rect">
              <a:avLst/>
            </a:prstGeom>
          </p:spPr>
        </p:pic>
        <p:grpSp>
          <p:nvGrpSpPr>
            <p:cNvPr id="65" name="Группа 73"/>
            <p:cNvGrpSpPr>
              <a:grpSpLocks noChangeAspect="1"/>
            </p:cNvGrpSpPr>
            <p:nvPr/>
          </p:nvGrpSpPr>
          <p:grpSpPr>
            <a:xfrm>
              <a:off x="616537" y="2633195"/>
              <a:ext cx="375844" cy="378555"/>
              <a:chOff x="4355976" y="2636912"/>
              <a:chExt cx="1800000" cy="1800000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976" y="2636912"/>
                <a:ext cx="1800000" cy="1800000"/>
              </a:xfrm>
              <a:prstGeom prst="rect">
                <a:avLst/>
              </a:prstGeom>
            </p:spPr>
          </p:pic>
          <p:sp>
            <p:nvSpPr>
              <p:cNvPr id="74" name="Овал 73"/>
              <p:cNvSpPr>
                <a:spLocks noChangeAspect="1"/>
              </p:cNvSpPr>
              <p:nvPr/>
            </p:nvSpPr>
            <p:spPr>
              <a:xfrm>
                <a:off x="4355976" y="2636912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Овал 65"/>
            <p:cNvSpPr/>
            <p:nvPr/>
          </p:nvSpPr>
          <p:spPr>
            <a:xfrm>
              <a:off x="452233" y="2875322"/>
              <a:ext cx="716790" cy="689695"/>
            </a:xfrm>
            <a:prstGeom prst="ellipse">
              <a:avLst/>
            </a:prstGeom>
            <a:solidFill>
              <a:srgbClr val="FFC000">
                <a:alpha val="64000"/>
              </a:srgbClr>
            </a:solidFill>
            <a:ln w="158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87"/>
            <p:cNvSpPr/>
            <p:nvPr/>
          </p:nvSpPr>
          <p:spPr>
            <a:xfrm>
              <a:off x="470260" y="2885034"/>
              <a:ext cx="698763" cy="669674"/>
            </a:xfrm>
            <a:custGeom>
              <a:avLst/>
              <a:gdLst>
                <a:gd name="connsiteX0" fmla="*/ 0 w 1982820"/>
                <a:gd name="connsiteY0" fmla="*/ 952979 h 1905958"/>
                <a:gd name="connsiteX1" fmla="*/ 991410 w 1982820"/>
                <a:gd name="connsiteY1" fmla="*/ 0 h 1905958"/>
                <a:gd name="connsiteX2" fmla="*/ 1982820 w 1982820"/>
                <a:gd name="connsiteY2" fmla="*/ 952979 h 1905958"/>
                <a:gd name="connsiteX3" fmla="*/ 991410 w 1982820"/>
                <a:gd name="connsiteY3" fmla="*/ 1905958 h 1905958"/>
                <a:gd name="connsiteX4" fmla="*/ 0 w 1982820"/>
                <a:gd name="connsiteY4" fmla="*/ 952979 h 1905958"/>
                <a:gd name="connsiteX0" fmla="*/ 1982820 w 2074260"/>
                <a:gd name="connsiteY0" fmla="*/ 952979 h 1905958"/>
                <a:gd name="connsiteX1" fmla="*/ 991410 w 2074260"/>
                <a:gd name="connsiteY1" fmla="*/ 1905958 h 1905958"/>
                <a:gd name="connsiteX2" fmla="*/ 0 w 2074260"/>
                <a:gd name="connsiteY2" fmla="*/ 952979 h 1905958"/>
                <a:gd name="connsiteX3" fmla="*/ 991410 w 2074260"/>
                <a:gd name="connsiteY3" fmla="*/ 0 h 1905958"/>
                <a:gd name="connsiteX4" fmla="*/ 2074260 w 2074260"/>
                <a:gd name="connsiteY4" fmla="*/ 1044419 h 1905958"/>
                <a:gd name="connsiteX0" fmla="*/ 1982820 w 1982820"/>
                <a:gd name="connsiteY0" fmla="*/ 954105 h 1907084"/>
                <a:gd name="connsiteX1" fmla="*/ 991410 w 1982820"/>
                <a:gd name="connsiteY1" fmla="*/ 1907084 h 1907084"/>
                <a:gd name="connsiteX2" fmla="*/ 0 w 1982820"/>
                <a:gd name="connsiteY2" fmla="*/ 954105 h 1907084"/>
                <a:gd name="connsiteX3" fmla="*/ 991410 w 1982820"/>
                <a:gd name="connsiteY3" fmla="*/ 1126 h 1907084"/>
                <a:gd name="connsiteX4" fmla="*/ 1979010 w 1982820"/>
                <a:gd name="connsiteY4" fmla="*/ 835995 h 1907084"/>
                <a:gd name="connsiteX0" fmla="*/ 1982820 w 1982820"/>
                <a:gd name="connsiteY0" fmla="*/ 954105 h 1907084"/>
                <a:gd name="connsiteX1" fmla="*/ 991410 w 1982820"/>
                <a:gd name="connsiteY1" fmla="*/ 1907084 h 1907084"/>
                <a:gd name="connsiteX2" fmla="*/ 0 w 1982820"/>
                <a:gd name="connsiteY2" fmla="*/ 954105 h 1907084"/>
                <a:gd name="connsiteX3" fmla="*/ 991410 w 1982820"/>
                <a:gd name="connsiteY3" fmla="*/ 1126 h 1907084"/>
                <a:gd name="connsiteX4" fmla="*/ 1979010 w 1982820"/>
                <a:gd name="connsiteY4" fmla="*/ 835995 h 1907084"/>
                <a:gd name="connsiteX0" fmla="*/ 1982820 w 1982820"/>
                <a:gd name="connsiteY0" fmla="*/ 953304 h 1906283"/>
                <a:gd name="connsiteX1" fmla="*/ 991410 w 1982820"/>
                <a:gd name="connsiteY1" fmla="*/ 1906283 h 1906283"/>
                <a:gd name="connsiteX2" fmla="*/ 0 w 1982820"/>
                <a:gd name="connsiteY2" fmla="*/ 953304 h 1906283"/>
                <a:gd name="connsiteX3" fmla="*/ 991410 w 1982820"/>
                <a:gd name="connsiteY3" fmla="*/ 325 h 1906283"/>
                <a:gd name="connsiteX4" fmla="*/ 1979010 w 1982820"/>
                <a:gd name="connsiteY4" fmla="*/ 835194 h 1906283"/>
                <a:gd name="connsiteX0" fmla="*/ 1982824 w 1982824"/>
                <a:gd name="connsiteY0" fmla="*/ 1010391 h 1963370"/>
                <a:gd name="connsiteX1" fmla="*/ 991414 w 1982824"/>
                <a:gd name="connsiteY1" fmla="*/ 1963370 h 1963370"/>
                <a:gd name="connsiteX2" fmla="*/ 4 w 1982824"/>
                <a:gd name="connsiteY2" fmla="*/ 1010391 h 1963370"/>
                <a:gd name="connsiteX3" fmla="*/ 1000939 w 1982824"/>
                <a:gd name="connsiteY3" fmla="*/ 262 h 1963370"/>
                <a:gd name="connsiteX4" fmla="*/ 1979014 w 1982824"/>
                <a:gd name="connsiteY4" fmla="*/ 892281 h 1963370"/>
                <a:gd name="connsiteX0" fmla="*/ 1935199 w 1935199"/>
                <a:gd name="connsiteY0" fmla="*/ 1010677 h 1963695"/>
                <a:gd name="connsiteX1" fmla="*/ 943789 w 1935199"/>
                <a:gd name="connsiteY1" fmla="*/ 1963656 h 1963695"/>
                <a:gd name="connsiteX2" fmla="*/ 4 w 1935199"/>
                <a:gd name="connsiteY2" fmla="*/ 982102 h 1963695"/>
                <a:gd name="connsiteX3" fmla="*/ 953314 w 1935199"/>
                <a:gd name="connsiteY3" fmla="*/ 548 h 1963695"/>
                <a:gd name="connsiteX4" fmla="*/ 1931389 w 1935199"/>
                <a:gd name="connsiteY4" fmla="*/ 892567 h 1963695"/>
                <a:gd name="connsiteX0" fmla="*/ 1935268 w 1935268"/>
                <a:gd name="connsiteY0" fmla="*/ 1010677 h 1963695"/>
                <a:gd name="connsiteX1" fmla="*/ 943858 w 1935268"/>
                <a:gd name="connsiteY1" fmla="*/ 1963656 h 1963695"/>
                <a:gd name="connsiteX2" fmla="*/ 73 w 1935268"/>
                <a:gd name="connsiteY2" fmla="*/ 982102 h 1963695"/>
                <a:gd name="connsiteX3" fmla="*/ 953383 w 1935268"/>
                <a:gd name="connsiteY3" fmla="*/ 548 h 1963695"/>
                <a:gd name="connsiteX4" fmla="*/ 1931458 w 1935268"/>
                <a:gd name="connsiteY4" fmla="*/ 892567 h 1963695"/>
                <a:gd name="connsiteX0" fmla="*/ 1935268 w 1935268"/>
                <a:gd name="connsiteY0" fmla="*/ 1010677 h 1964118"/>
                <a:gd name="connsiteX1" fmla="*/ 943858 w 1935268"/>
                <a:gd name="connsiteY1" fmla="*/ 1963656 h 1964118"/>
                <a:gd name="connsiteX2" fmla="*/ 73 w 1935268"/>
                <a:gd name="connsiteY2" fmla="*/ 982102 h 1964118"/>
                <a:gd name="connsiteX3" fmla="*/ 953383 w 1935268"/>
                <a:gd name="connsiteY3" fmla="*/ 548 h 1964118"/>
                <a:gd name="connsiteX4" fmla="*/ 1931458 w 1935268"/>
                <a:gd name="connsiteY4" fmla="*/ 892567 h 1964118"/>
                <a:gd name="connsiteX0" fmla="*/ 1935268 w 1942515"/>
                <a:gd name="connsiteY0" fmla="*/ 1010156 h 1963597"/>
                <a:gd name="connsiteX1" fmla="*/ 943858 w 1942515"/>
                <a:gd name="connsiteY1" fmla="*/ 1963135 h 1963597"/>
                <a:gd name="connsiteX2" fmla="*/ 73 w 1942515"/>
                <a:gd name="connsiteY2" fmla="*/ 981581 h 1963597"/>
                <a:gd name="connsiteX3" fmla="*/ 953383 w 1942515"/>
                <a:gd name="connsiteY3" fmla="*/ 27 h 1963597"/>
                <a:gd name="connsiteX4" fmla="*/ 1942515 w 1942515"/>
                <a:gd name="connsiteY4" fmla="*/ 960484 h 1963597"/>
                <a:gd name="connsiteX0" fmla="*/ 1935268 w 1942515"/>
                <a:gd name="connsiteY0" fmla="*/ 1010160 h 1963601"/>
                <a:gd name="connsiteX1" fmla="*/ 943858 w 1942515"/>
                <a:gd name="connsiteY1" fmla="*/ 1963139 h 1963601"/>
                <a:gd name="connsiteX2" fmla="*/ 73 w 1942515"/>
                <a:gd name="connsiteY2" fmla="*/ 981585 h 1963601"/>
                <a:gd name="connsiteX3" fmla="*/ 953383 w 1942515"/>
                <a:gd name="connsiteY3" fmla="*/ 31 h 1963601"/>
                <a:gd name="connsiteX4" fmla="*/ 1942515 w 1942515"/>
                <a:gd name="connsiteY4" fmla="*/ 960488 h 1963601"/>
                <a:gd name="connsiteX0" fmla="*/ 1936157 w 1943404"/>
                <a:gd name="connsiteY0" fmla="*/ 1010160 h 1963559"/>
                <a:gd name="connsiteX1" fmla="*/ 944747 w 1943404"/>
                <a:gd name="connsiteY1" fmla="*/ 1963139 h 1963559"/>
                <a:gd name="connsiteX2" fmla="*/ 962 w 1943404"/>
                <a:gd name="connsiteY2" fmla="*/ 981585 h 1963559"/>
                <a:gd name="connsiteX3" fmla="*/ 954272 w 1943404"/>
                <a:gd name="connsiteY3" fmla="*/ 31 h 1963559"/>
                <a:gd name="connsiteX4" fmla="*/ 1943404 w 1943404"/>
                <a:gd name="connsiteY4" fmla="*/ 960488 h 1963559"/>
                <a:gd name="connsiteX0" fmla="*/ 1935363 w 1942610"/>
                <a:gd name="connsiteY0" fmla="*/ 953135 h 1906337"/>
                <a:gd name="connsiteX1" fmla="*/ 943953 w 1942610"/>
                <a:gd name="connsiteY1" fmla="*/ 1906114 h 1906337"/>
                <a:gd name="connsiteX2" fmla="*/ 168 w 1942610"/>
                <a:gd name="connsiteY2" fmla="*/ 924560 h 1906337"/>
                <a:gd name="connsiteX3" fmla="*/ 876077 w 1942610"/>
                <a:gd name="connsiteY3" fmla="*/ 38 h 1906337"/>
                <a:gd name="connsiteX4" fmla="*/ 1942610 w 1942610"/>
                <a:gd name="connsiteY4" fmla="*/ 903463 h 1906337"/>
                <a:gd name="connsiteX0" fmla="*/ 1935451 w 1942698"/>
                <a:gd name="connsiteY0" fmla="*/ 953712 h 1906913"/>
                <a:gd name="connsiteX1" fmla="*/ 944041 w 1942698"/>
                <a:gd name="connsiteY1" fmla="*/ 1906691 h 1906913"/>
                <a:gd name="connsiteX2" fmla="*/ 256 w 1942698"/>
                <a:gd name="connsiteY2" fmla="*/ 925137 h 1906913"/>
                <a:gd name="connsiteX3" fmla="*/ 876165 w 1942698"/>
                <a:gd name="connsiteY3" fmla="*/ 615 h 1906913"/>
                <a:gd name="connsiteX4" fmla="*/ 1942698 w 1942698"/>
                <a:gd name="connsiteY4" fmla="*/ 904040 h 1906913"/>
                <a:gd name="connsiteX0" fmla="*/ 1935383 w 1942630"/>
                <a:gd name="connsiteY0" fmla="*/ 953712 h 1907014"/>
                <a:gd name="connsiteX1" fmla="*/ 943973 w 1942630"/>
                <a:gd name="connsiteY1" fmla="*/ 1906691 h 1907014"/>
                <a:gd name="connsiteX2" fmla="*/ 188 w 1942630"/>
                <a:gd name="connsiteY2" fmla="*/ 925137 h 1907014"/>
                <a:gd name="connsiteX3" fmla="*/ 876097 w 1942630"/>
                <a:gd name="connsiteY3" fmla="*/ 615 h 1907014"/>
                <a:gd name="connsiteX4" fmla="*/ 1942630 w 1942630"/>
                <a:gd name="connsiteY4" fmla="*/ 904040 h 1907014"/>
                <a:gd name="connsiteX0" fmla="*/ 1935411 w 1942658"/>
                <a:gd name="connsiteY0" fmla="*/ 953712 h 1906704"/>
                <a:gd name="connsiteX1" fmla="*/ 944001 w 1942658"/>
                <a:gd name="connsiteY1" fmla="*/ 1906691 h 1906704"/>
                <a:gd name="connsiteX2" fmla="*/ 216 w 1942658"/>
                <a:gd name="connsiteY2" fmla="*/ 925137 h 1906704"/>
                <a:gd name="connsiteX3" fmla="*/ 876125 w 1942658"/>
                <a:gd name="connsiteY3" fmla="*/ 615 h 1906704"/>
                <a:gd name="connsiteX4" fmla="*/ 1942658 w 1942658"/>
                <a:gd name="connsiteY4" fmla="*/ 904040 h 1906704"/>
                <a:gd name="connsiteX0" fmla="*/ 1936144 w 1943391"/>
                <a:gd name="connsiteY0" fmla="*/ 953712 h 1906705"/>
                <a:gd name="connsiteX1" fmla="*/ 944734 w 1943391"/>
                <a:gd name="connsiteY1" fmla="*/ 1906691 h 1906705"/>
                <a:gd name="connsiteX2" fmla="*/ 949 w 1943391"/>
                <a:gd name="connsiteY2" fmla="*/ 925137 h 1906705"/>
                <a:gd name="connsiteX3" fmla="*/ 876858 w 1943391"/>
                <a:gd name="connsiteY3" fmla="*/ 615 h 1906705"/>
                <a:gd name="connsiteX4" fmla="*/ 1943391 w 1943391"/>
                <a:gd name="connsiteY4" fmla="*/ 904040 h 1906705"/>
                <a:gd name="connsiteX0" fmla="*/ 1935196 w 1942443"/>
                <a:gd name="connsiteY0" fmla="*/ 953712 h 1906703"/>
                <a:gd name="connsiteX1" fmla="*/ 943786 w 1942443"/>
                <a:gd name="connsiteY1" fmla="*/ 1906691 h 1906703"/>
                <a:gd name="connsiteX2" fmla="*/ 1 w 1942443"/>
                <a:gd name="connsiteY2" fmla="*/ 925137 h 1906703"/>
                <a:gd name="connsiteX3" fmla="*/ 875910 w 1942443"/>
                <a:gd name="connsiteY3" fmla="*/ 615 h 1906703"/>
                <a:gd name="connsiteX4" fmla="*/ 1942443 w 1942443"/>
                <a:gd name="connsiteY4" fmla="*/ 904040 h 1906703"/>
                <a:gd name="connsiteX0" fmla="*/ 1935196 w 1942443"/>
                <a:gd name="connsiteY0" fmla="*/ 953609 h 1906600"/>
                <a:gd name="connsiteX1" fmla="*/ 943786 w 1942443"/>
                <a:gd name="connsiteY1" fmla="*/ 1906588 h 1906600"/>
                <a:gd name="connsiteX2" fmla="*/ 1 w 1942443"/>
                <a:gd name="connsiteY2" fmla="*/ 925034 h 1906600"/>
                <a:gd name="connsiteX3" fmla="*/ 875910 w 1942443"/>
                <a:gd name="connsiteY3" fmla="*/ 512 h 1906600"/>
                <a:gd name="connsiteX4" fmla="*/ 1942443 w 1942443"/>
                <a:gd name="connsiteY4" fmla="*/ 903937 h 190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443" h="1906600">
                  <a:moveTo>
                    <a:pt x="1935196" y="953609"/>
                  </a:moveTo>
                  <a:cubicBezTo>
                    <a:pt x="1935196" y="1479925"/>
                    <a:pt x="1504111" y="1903706"/>
                    <a:pt x="943786" y="1906588"/>
                  </a:cubicBezTo>
                  <a:cubicBezTo>
                    <a:pt x="383461" y="1909470"/>
                    <a:pt x="257" y="1425214"/>
                    <a:pt x="1" y="925034"/>
                  </a:cubicBezTo>
                  <a:cubicBezTo>
                    <a:pt x="-255" y="424854"/>
                    <a:pt x="353139" y="15435"/>
                    <a:pt x="875910" y="512"/>
                  </a:cubicBezTo>
                  <a:cubicBezTo>
                    <a:pt x="1398681" y="-14411"/>
                    <a:pt x="1906289" y="297588"/>
                    <a:pt x="1942443" y="903937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prstDash val="solid"/>
              <a:headEnd type="triangle" w="sm" len="sm"/>
              <a:tailEnd type="none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>
              <a:spLocks noChangeAspect="1"/>
            </p:cNvSpPr>
            <p:nvPr/>
          </p:nvSpPr>
          <p:spPr>
            <a:xfrm>
              <a:off x="752941" y="2727584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>
              <a:spLocks noChangeAspect="1"/>
            </p:cNvSpPr>
            <p:nvPr/>
          </p:nvSpPr>
          <p:spPr>
            <a:xfrm>
              <a:off x="982129" y="3454747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>
              <a:spLocks noChangeAspect="1"/>
            </p:cNvSpPr>
            <p:nvPr/>
          </p:nvSpPr>
          <p:spPr>
            <a:xfrm>
              <a:off x="422162" y="3420676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>
              <a:spLocks noChangeAspect="1"/>
            </p:cNvSpPr>
            <p:nvPr/>
          </p:nvSpPr>
          <p:spPr>
            <a:xfrm>
              <a:off x="391307" y="3028665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>
              <a:spLocks noChangeAspect="1"/>
            </p:cNvSpPr>
            <p:nvPr/>
          </p:nvSpPr>
          <p:spPr>
            <a:xfrm>
              <a:off x="1110632" y="3033798"/>
              <a:ext cx="116782" cy="1123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917424" y="3168721"/>
            <a:ext cx="2616970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/>
              <a:t>Утверждены </a:t>
            </a:r>
            <a:r>
              <a:rPr lang="ru-RU" sz="1200" b="1" dirty="0" smtClean="0">
                <a:solidFill>
                  <a:srgbClr val="00B050"/>
                </a:solidFill>
              </a:rPr>
              <a:t>26.10.2023; 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/>
              <a:t>Вступление </a:t>
            </a:r>
            <a:r>
              <a:rPr lang="ru-RU" sz="1200" dirty="0"/>
              <a:t>в силу  (</a:t>
            </a:r>
            <a:r>
              <a:rPr lang="ru-RU" sz="1200" dirty="0" err="1"/>
              <a:t>ВвС</a:t>
            </a:r>
            <a:r>
              <a:rPr lang="ru-RU" sz="1200" dirty="0"/>
              <a:t>) </a:t>
            </a:r>
            <a:r>
              <a:rPr lang="ru-RU" sz="1200" dirty="0" smtClean="0">
                <a:solidFill>
                  <a:srgbClr val="FF0000"/>
                </a:solidFill>
              </a:rPr>
              <a:t>01.01.2025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22570" y="3975391"/>
            <a:ext cx="4681678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/>
              <a:t>Утверждены </a:t>
            </a:r>
            <a:r>
              <a:rPr lang="ru-RU" sz="1200" b="1" dirty="0">
                <a:solidFill>
                  <a:srgbClr val="00B050"/>
                </a:solidFill>
              </a:rPr>
              <a:t>01.</a:t>
            </a:r>
            <a:r>
              <a:rPr lang="ru-RU" sz="1200" b="1" dirty="0" smtClean="0">
                <a:solidFill>
                  <a:srgbClr val="00B050"/>
                </a:solidFill>
              </a:rPr>
              <a:t>10.2023;</a:t>
            </a:r>
            <a:r>
              <a:rPr lang="ru-RU" sz="1200" dirty="0" smtClean="0"/>
              <a:t>Вступление </a:t>
            </a:r>
            <a:r>
              <a:rPr lang="ru-RU" sz="1200" dirty="0"/>
              <a:t>в силу  (</a:t>
            </a:r>
            <a:r>
              <a:rPr lang="ru-RU" sz="1200" dirty="0" err="1"/>
              <a:t>ВвС</a:t>
            </a:r>
            <a:r>
              <a:rPr lang="ru-RU" sz="1200" dirty="0"/>
              <a:t>) </a:t>
            </a:r>
            <a:r>
              <a:rPr lang="ru-RU" sz="1200" dirty="0" smtClean="0">
                <a:solidFill>
                  <a:srgbClr val="FF0000"/>
                </a:solidFill>
              </a:rPr>
              <a:t>01.07.2026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08951" y="5146631"/>
            <a:ext cx="1692000" cy="258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200" dirty="0" smtClean="0"/>
              <a:t>Определен</a:t>
            </a:r>
            <a:r>
              <a:rPr lang="ru-RU" sz="1200" dirty="0" smtClean="0">
                <a:solidFill>
                  <a:srgbClr val="00B050"/>
                </a:solidFill>
              </a:rPr>
              <a:t> 04.07.2023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" y="1139055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" y="1124744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86688" y="328952"/>
            <a:ext cx="45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Консультативные и рабочие органы</a:t>
            </a:r>
            <a:endParaRPr lang="ru-RU" sz="2000" b="1" dirty="0">
              <a:solidFill>
                <a:srgbClr val="1E33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C:\Users\izyumtseva\AppData\Local\Microsoft\Windows\Temporary Internet Files\Content.IE5\0X8B0UAA\meeting2_icon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3494"/>
            <a:ext cx="1135258" cy="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>
            <a:stCxn id="34" idx="0"/>
          </p:cNvCxnSpPr>
          <p:nvPr/>
        </p:nvCxnSpPr>
        <p:spPr>
          <a:xfrm>
            <a:off x="4572000" y="1124744"/>
            <a:ext cx="0" cy="4139302"/>
          </a:xfrm>
          <a:prstGeom prst="line">
            <a:avLst/>
          </a:prstGeom>
          <a:ln w="28575">
            <a:solidFill>
              <a:srgbClr val="AF93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6948" y="1196752"/>
            <a:ext cx="4248472" cy="1014063"/>
          </a:xfrm>
          <a:prstGeom prst="roundRect">
            <a:avLst/>
          </a:prstGeom>
          <a:solidFill>
            <a:srgbClr val="1E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                 Консультативный комитет</a:t>
            </a:r>
          </a:p>
          <a:p>
            <a:r>
              <a:rPr lang="ru-RU" sz="1600" dirty="0"/>
              <a:t>                  по электроэнергетике</a:t>
            </a:r>
          </a:p>
        </p:txBody>
      </p:sp>
      <p:pic>
        <p:nvPicPr>
          <p:cNvPr id="29" name="Picture 3" descr="C:\Users\izyumtseva\AppData\Local\Microsoft\Windows\Temporary Internet Files\Content.IE5\EU6C9MMA\Noun_75780_-_Committee_Majority.svg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7" y="1319670"/>
            <a:ext cx="1211477" cy="10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79512" y="2204864"/>
            <a:ext cx="42587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2012 году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консультаций с представителями государств-членов с целью выработки предложений для органов ЕАЭС,</a:t>
            </a:r>
          </a:p>
          <a:p>
            <a:pPr marL="285750" indent="-285750">
              <a:buBlip>
                <a:blip r:embed="rId7"/>
              </a:buBlip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государственной власти Сторон, а также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бизнес-сообществ,</a:t>
            </a:r>
          </a:p>
          <a:p>
            <a:pPr marL="285750" indent="-285750">
              <a:buBlip>
                <a:blip r:embed="rId7"/>
              </a:buBlip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мая 2025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b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заседаний,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которых одобрялись темы НИР и проекты актов в сфере электроэнергетики, согласовывались неурегулированные на заседаниях Подкомитета вопросы.</a:t>
            </a:r>
          </a:p>
          <a:p>
            <a:pPr marL="285750" indent="-285750">
              <a:buBlip>
                <a:blip r:embed="rId7"/>
              </a:buBlip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4008" y="1196752"/>
            <a:ext cx="4248472" cy="1014063"/>
          </a:xfrm>
          <a:prstGeom prst="roundRect">
            <a:avLst/>
          </a:prstGeom>
          <a:solidFill>
            <a:srgbClr val="1E3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720000"/>
            <a:r>
              <a:rPr lang="ru-RU" sz="1600" dirty="0"/>
              <a:t>Подкомитет по </a:t>
            </a:r>
            <a:r>
              <a:rPr lang="ru-RU" sz="1600" dirty="0" smtClean="0"/>
              <a:t>формированию </a:t>
            </a:r>
            <a:br>
              <a:rPr lang="ru-RU" sz="1600" dirty="0" smtClean="0"/>
            </a:br>
            <a:r>
              <a:rPr lang="ru-RU" sz="1600" dirty="0" smtClean="0"/>
              <a:t>ОЭР </a:t>
            </a:r>
            <a:r>
              <a:rPr lang="ru-RU" sz="1600" dirty="0"/>
              <a:t>Союза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Консультативного </a:t>
            </a:r>
            <a:r>
              <a:rPr lang="ru-RU" sz="1600" dirty="0"/>
              <a:t>комитета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электроэнергетике</a:t>
            </a:r>
          </a:p>
        </p:txBody>
      </p:sp>
      <p:pic>
        <p:nvPicPr>
          <p:cNvPr id="36" name="Picture 4" descr="C:\Users\izyumtseva\AppData\Local\Microsoft\Windows\Temporary Internet Files\Content.IE5\0X8B0UAA\meeting2_icon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13" y="1482603"/>
            <a:ext cx="919234" cy="6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644008" y="2204864"/>
            <a:ext cx="42587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рассмотрения вопросов, связанных с формированием ОЭР ЕАЭС</a:t>
            </a:r>
          </a:p>
          <a:p>
            <a:pPr marL="285750" indent="-285750">
              <a:buBlip>
                <a:blip r:embed="rId7"/>
              </a:buBlip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заинтересованных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государственной власти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и энергетических компаний</a:t>
            </a:r>
          </a:p>
          <a:p>
            <a:pPr marL="285750" indent="-285750">
              <a:buBlip>
                <a:blip r:embed="rId7"/>
              </a:buBlip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мая 2025 года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 заседания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1 совещание </a:t>
            </a:r>
            <a:b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в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2024-25  гг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– 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заседаний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которых согласовывались проекты Концепции, Программы, международного договора, решений ВЕЭС, распоряжений ЕМПС и Совета ЕЭК, правил функционирования ОЭР Союза, формы ДОП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641" y="5661248"/>
            <a:ext cx="8807281" cy="10291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u="sng" dirty="0" smtClean="0">
                <a:solidFill>
                  <a:schemeClr val="tx1"/>
                </a:solidFill>
              </a:rPr>
              <a:t>Совет руководителей уполномоченных органов в сфере энергетики (создан в декабре 2022)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Совещания заместителей руководителей уполномоченных органов,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совещания уполномоченных представителей сторон,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рабочие совещания и консультации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72076" y="1124744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3" y="4952"/>
            <a:ext cx="387937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" y="1715119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" y="1700808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7864" y="1"/>
            <a:ext cx="5796136" cy="11247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Организационно-техническое </a:t>
            </a:r>
            <a:r>
              <a:rPr lang="ru-RU" dirty="0"/>
              <a:t>сопровождение </a:t>
            </a:r>
            <a:r>
              <a:rPr lang="ru-RU" dirty="0" smtClean="0"/>
              <a:t>деятельности Консультативного комитета и Подкомитета. Статистика по мероприятиям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2277118" y="1655032"/>
            <a:ext cx="452263" cy="91440"/>
          </a:xfrm>
          <a:custGeom>
            <a:avLst/>
            <a:gdLst>
              <a:gd name="connsiteX0" fmla="*/ 0 w 452263"/>
              <a:gd name="connsiteY0" fmla="*/ 45720 h 91440"/>
              <a:gd name="connsiteX1" fmla="*/ 452263 w 45226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263" h="91440">
                <a:moveTo>
                  <a:pt x="0" y="45720"/>
                </a:moveTo>
                <a:lnTo>
                  <a:pt x="45226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760" tIns="43304" rIns="226760" bIns="4330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9512" y="1196752"/>
            <a:ext cx="2099406" cy="100800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Формирование повестки заседания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859388" y="1655032"/>
            <a:ext cx="452263" cy="91440"/>
          </a:xfrm>
          <a:custGeom>
            <a:avLst/>
            <a:gdLst>
              <a:gd name="connsiteX0" fmla="*/ 0 w 452263"/>
              <a:gd name="connsiteY0" fmla="*/ 45720 h 91440"/>
              <a:gd name="connsiteX1" fmla="*/ 452263 w 45226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263" h="91440">
                <a:moveTo>
                  <a:pt x="0" y="45720"/>
                </a:moveTo>
                <a:lnTo>
                  <a:pt x="45226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2250053"/>
              <a:satOff val="-3376"/>
              <a:lumOff val="-549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760" tIns="43304" rIns="226760" bIns="4330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761781" y="1196752"/>
            <a:ext cx="2099406" cy="100800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75044"/>
              <a:satOff val="-2813"/>
              <a:lumOff val="-458"/>
              <a:alphaOff val="0"/>
            </a:schemeClr>
          </a:fillRef>
          <a:effectRef idx="0">
            <a:schemeClr val="accent3">
              <a:hueOff val="1875044"/>
              <a:satOff val="-2813"/>
              <a:lumOff val="-4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Подготовка справочных и материалов и слайдов по вопросам повестки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229215" y="2164032"/>
            <a:ext cx="5164539" cy="452263"/>
          </a:xfrm>
          <a:custGeom>
            <a:avLst/>
            <a:gdLst>
              <a:gd name="connsiteX0" fmla="*/ 5164539 w 5164539"/>
              <a:gd name="connsiteY0" fmla="*/ 0 h 452263"/>
              <a:gd name="connsiteX1" fmla="*/ 5164539 w 5164539"/>
              <a:gd name="connsiteY1" fmla="*/ 243231 h 452263"/>
              <a:gd name="connsiteX2" fmla="*/ 0 w 5164539"/>
              <a:gd name="connsiteY2" fmla="*/ 243231 h 452263"/>
              <a:gd name="connsiteX3" fmla="*/ 0 w 5164539"/>
              <a:gd name="connsiteY3" fmla="*/ 452263 h 45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4539" h="452263">
                <a:moveTo>
                  <a:pt x="5164539" y="0"/>
                </a:moveTo>
                <a:lnTo>
                  <a:pt x="5164539" y="243231"/>
                </a:lnTo>
                <a:lnTo>
                  <a:pt x="0" y="243231"/>
                </a:lnTo>
                <a:lnTo>
                  <a:pt x="0" y="452263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4500106"/>
              <a:satOff val="-6752"/>
              <a:lumOff val="-1098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65293" tIns="223715" rIns="2465293" bIns="22371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344051" y="1196752"/>
            <a:ext cx="2099406" cy="100800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Направление писем-приглашений в стороны и служебных записок в департаменты ЕЭК 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535561" y="3149614"/>
            <a:ext cx="452263" cy="91440"/>
          </a:xfrm>
          <a:custGeom>
            <a:avLst/>
            <a:gdLst>
              <a:gd name="connsiteX0" fmla="*/ 0 w 452263"/>
              <a:gd name="connsiteY0" fmla="*/ 45720 h 91440"/>
              <a:gd name="connsiteX1" fmla="*/ 452263 w 45226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263" h="91440">
                <a:moveTo>
                  <a:pt x="0" y="45720"/>
                </a:moveTo>
                <a:lnTo>
                  <a:pt x="45226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6750158"/>
              <a:satOff val="-10128"/>
              <a:lumOff val="-1647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760" tIns="43303" rIns="226760" bIns="433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79512" y="2655334"/>
            <a:ext cx="2304000" cy="108000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568" rIns="0" bIns="99568" numCol="1" spcCol="1270" anchor="ctr" anchorCtr="0">
            <a:noAutofit/>
          </a:bodyPr>
          <a:lstStyle/>
          <a:p>
            <a:pPr lvl="0" algn="ctr" defTabSz="6223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Подготовка регламента, порядка ведения заседания и тезисов выступления Министра (только для мероприятий с участием Министра)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644008" y="3149614"/>
            <a:ext cx="452263" cy="91440"/>
          </a:xfrm>
          <a:custGeom>
            <a:avLst/>
            <a:gdLst>
              <a:gd name="connsiteX0" fmla="*/ 0 w 452263"/>
              <a:gd name="connsiteY0" fmla="*/ 45720 h 91440"/>
              <a:gd name="connsiteX1" fmla="*/ 452263 w 45226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263" h="91440">
                <a:moveTo>
                  <a:pt x="0" y="45720"/>
                </a:moveTo>
                <a:lnTo>
                  <a:pt x="45226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9000211"/>
              <a:satOff val="-13504"/>
              <a:lumOff val="-2196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760" tIns="43303" rIns="226760" bIns="433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solidFill>
                <a:schemeClr val="tx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977805" y="2655334"/>
            <a:ext cx="1692000" cy="108000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Участие в заседании (фиксирование  позиций сторон во время заседания)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148064" y="2655334"/>
            <a:ext cx="1692000" cy="108000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375220"/>
              <a:satOff val="-14067"/>
              <a:lumOff val="-2288"/>
              <a:alphaOff val="0"/>
            </a:schemeClr>
          </a:fillRef>
          <a:effectRef idx="0">
            <a:schemeClr val="accent3">
              <a:hueOff val="9375220"/>
              <a:satOff val="-14067"/>
              <a:lumOff val="-22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Подготовка проекта протокола заседания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344496" y="2655334"/>
            <a:ext cx="1692000" cy="108000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Подготовка информации о заседании для размещения на сайте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88652"/>
              </p:ext>
            </p:extLst>
          </p:nvPr>
        </p:nvGraphicFramePr>
        <p:xfrm>
          <a:off x="7246" y="3808472"/>
          <a:ext cx="9082965" cy="305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181"/>
                <a:gridCol w="721223"/>
                <a:gridCol w="721223"/>
                <a:gridCol w="721223"/>
                <a:gridCol w="721223"/>
                <a:gridCol w="721223"/>
                <a:gridCol w="721223"/>
                <a:gridCol w="721223"/>
                <a:gridCol w="721223"/>
              </a:tblGrid>
              <a:tr h="33110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Тип мероприятия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2018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2019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2020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на 31.05</a:t>
                      </a:r>
                      <a:endParaRPr lang="ru-RU" sz="1500" dirty="0"/>
                    </a:p>
                  </a:txBody>
                  <a:tcPr marL="36000" marR="36000" marT="0" marB="0"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Заседание Совета руководителей (по вопросам электроэнергетики)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36000" marR="36000" marT="0" marB="0"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Заседание Консультативного комитета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Заседание Подкомитета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18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21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marL="36000" marR="36000" marT="0" marB="0"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Совещание руководителей (заместителей) УО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Совещание уполномоченных представителей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marL="36000" marR="36000" marT="0" marB="0"/>
                </a:tc>
              </a:tr>
              <a:tr h="331107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совещание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</a:t>
                      </a:r>
                      <a:endParaRPr lang="ru-RU" sz="15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marL="36000" marR="36000" marT="0" marB="0"/>
                </a:tc>
              </a:tr>
              <a:tr h="23686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ИТОГО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34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22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17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39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29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40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34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</a:t>
                      </a:r>
                      <a:endParaRPr lang="ru-RU" sz="1500" b="1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  <p:sp>
        <p:nvSpPr>
          <p:cNvPr id="24" name="Полилиния 23"/>
          <p:cNvSpPr/>
          <p:nvPr/>
        </p:nvSpPr>
        <p:spPr>
          <a:xfrm>
            <a:off x="6856041" y="3149614"/>
            <a:ext cx="452263" cy="91440"/>
          </a:xfrm>
          <a:custGeom>
            <a:avLst/>
            <a:gdLst>
              <a:gd name="connsiteX0" fmla="*/ 0 w 452263"/>
              <a:gd name="connsiteY0" fmla="*/ 45720 h 91440"/>
              <a:gd name="connsiteX1" fmla="*/ 452263 w 45226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263" h="91440">
                <a:moveTo>
                  <a:pt x="0" y="45720"/>
                </a:moveTo>
                <a:lnTo>
                  <a:pt x="452263" y="45720"/>
                </a:lnTo>
              </a:path>
            </a:pathLst>
          </a:custGeom>
          <a:noFill/>
          <a:ln>
            <a:tailEnd type="arrow"/>
          </a:ln>
        </p:spPr>
        <p:style>
          <a:lnRef idx="1">
            <a:schemeClr val="accent3">
              <a:hueOff val="9000211"/>
              <a:satOff val="-13504"/>
              <a:lumOff val="-2196"/>
              <a:alphaOff val="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760" tIns="43303" rIns="226760" bIns="433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488832" y="1196752"/>
            <a:ext cx="1619672" cy="1327320"/>
          </a:xfrm>
          <a:custGeom>
            <a:avLst/>
            <a:gdLst>
              <a:gd name="connsiteX0" fmla="*/ 0 w 2099406"/>
              <a:gd name="connsiteY0" fmla="*/ 0 h 1259643"/>
              <a:gd name="connsiteX1" fmla="*/ 2099406 w 2099406"/>
              <a:gd name="connsiteY1" fmla="*/ 0 h 1259643"/>
              <a:gd name="connsiteX2" fmla="*/ 2099406 w 2099406"/>
              <a:gd name="connsiteY2" fmla="*/ 1259643 h 1259643"/>
              <a:gd name="connsiteX3" fmla="*/ 0 w 2099406"/>
              <a:gd name="connsiteY3" fmla="*/ 1259643 h 1259643"/>
              <a:gd name="connsiteX4" fmla="*/ 0 w 2099406"/>
              <a:gd name="connsiteY4" fmla="*/ 0 h 125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406" h="1259643">
                <a:moveTo>
                  <a:pt x="0" y="0"/>
                </a:moveTo>
                <a:lnTo>
                  <a:pt x="2099406" y="0"/>
                </a:lnTo>
                <a:lnTo>
                  <a:pt x="2099406" y="1259643"/>
                </a:lnTo>
                <a:lnTo>
                  <a:pt x="0" y="12596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Организация внесения изменений в состав Консультативного комитета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72076" y="1124744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" y="1715119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" y="1700808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60732" y="29984"/>
            <a:ext cx="55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Организационное </a:t>
            </a:r>
            <a:endParaRPr lang="ru-RU" dirty="0" smtClean="0"/>
          </a:p>
          <a:p>
            <a:r>
              <a:rPr lang="ru-RU" dirty="0" smtClean="0"/>
              <a:t>сопровождение НИР. </a:t>
            </a:r>
            <a:br>
              <a:rPr lang="ru-RU" dirty="0" smtClean="0"/>
            </a:br>
            <a:r>
              <a:rPr lang="ru-RU" dirty="0" smtClean="0"/>
              <a:t>Этапы текущей НИР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35496" y="1268760"/>
            <a:ext cx="1224000" cy="1332000"/>
          </a:xfrm>
          <a:custGeom>
            <a:avLst/>
            <a:gdLst>
              <a:gd name="connsiteX0" fmla="*/ 0 w 1328458"/>
              <a:gd name="connsiteY0" fmla="*/ 132846 h 1357518"/>
              <a:gd name="connsiteX1" fmla="*/ 132846 w 1328458"/>
              <a:gd name="connsiteY1" fmla="*/ 0 h 1357518"/>
              <a:gd name="connsiteX2" fmla="*/ 1195612 w 1328458"/>
              <a:gd name="connsiteY2" fmla="*/ 0 h 1357518"/>
              <a:gd name="connsiteX3" fmla="*/ 1328458 w 1328458"/>
              <a:gd name="connsiteY3" fmla="*/ 132846 h 1357518"/>
              <a:gd name="connsiteX4" fmla="*/ 1328458 w 1328458"/>
              <a:gd name="connsiteY4" fmla="*/ 1224672 h 1357518"/>
              <a:gd name="connsiteX5" fmla="*/ 1195612 w 1328458"/>
              <a:gd name="connsiteY5" fmla="*/ 1357518 h 1357518"/>
              <a:gd name="connsiteX6" fmla="*/ 132846 w 1328458"/>
              <a:gd name="connsiteY6" fmla="*/ 1357518 h 1357518"/>
              <a:gd name="connsiteX7" fmla="*/ 0 w 1328458"/>
              <a:gd name="connsiteY7" fmla="*/ 1224672 h 1357518"/>
              <a:gd name="connsiteX8" fmla="*/ 0 w 1328458"/>
              <a:gd name="connsiteY8" fmla="*/ 132846 h 13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58" h="1357518">
                <a:moveTo>
                  <a:pt x="0" y="132846"/>
                </a:moveTo>
                <a:cubicBezTo>
                  <a:pt x="0" y="59477"/>
                  <a:pt x="59477" y="0"/>
                  <a:pt x="132846" y="0"/>
                </a:cubicBezTo>
                <a:lnTo>
                  <a:pt x="1195612" y="0"/>
                </a:lnTo>
                <a:cubicBezTo>
                  <a:pt x="1268981" y="0"/>
                  <a:pt x="1328458" y="59477"/>
                  <a:pt x="1328458" y="132846"/>
                </a:cubicBezTo>
                <a:lnTo>
                  <a:pt x="1328458" y="1224672"/>
                </a:lnTo>
                <a:cubicBezTo>
                  <a:pt x="1328458" y="1298041"/>
                  <a:pt x="1268981" y="1357518"/>
                  <a:pt x="1195612" y="1357518"/>
                </a:cubicBezTo>
                <a:lnTo>
                  <a:pt x="132846" y="1357518"/>
                </a:lnTo>
                <a:cubicBezTo>
                  <a:pt x="59477" y="1357518"/>
                  <a:pt x="0" y="1298041"/>
                  <a:pt x="0" y="1224672"/>
                </a:cubicBezTo>
                <a:lnTo>
                  <a:pt x="0" y="1328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4629" rIns="0" bIns="8462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</a:rPr>
              <a:t>Одобрение темы НИР на заседании </a:t>
            </a:r>
            <a:r>
              <a:rPr lang="ru-RU" sz="1300" kern="1200" dirty="0" err="1" smtClean="0">
                <a:solidFill>
                  <a:schemeClr val="tx1"/>
                </a:solidFill>
              </a:rPr>
              <a:t>Консультатив-ного</a:t>
            </a:r>
            <a:r>
              <a:rPr lang="ru-RU" sz="1300" kern="1200" dirty="0" smtClean="0">
                <a:solidFill>
                  <a:schemeClr val="tx1"/>
                </a:solidFill>
              </a:rPr>
              <a:t> комитета</a:t>
            </a:r>
            <a:endParaRPr lang="ru-RU" sz="1300" kern="1200" dirty="0">
              <a:solidFill>
                <a:schemeClr val="tx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338822" y="1770032"/>
            <a:ext cx="281633" cy="329457"/>
          </a:xfrm>
          <a:custGeom>
            <a:avLst/>
            <a:gdLst>
              <a:gd name="connsiteX0" fmla="*/ 0 w 281633"/>
              <a:gd name="connsiteY0" fmla="*/ 65891 h 329457"/>
              <a:gd name="connsiteX1" fmla="*/ 140817 w 281633"/>
              <a:gd name="connsiteY1" fmla="*/ 65891 h 329457"/>
              <a:gd name="connsiteX2" fmla="*/ 140817 w 281633"/>
              <a:gd name="connsiteY2" fmla="*/ 0 h 329457"/>
              <a:gd name="connsiteX3" fmla="*/ 281633 w 281633"/>
              <a:gd name="connsiteY3" fmla="*/ 164729 h 329457"/>
              <a:gd name="connsiteX4" fmla="*/ 140817 w 281633"/>
              <a:gd name="connsiteY4" fmla="*/ 329457 h 329457"/>
              <a:gd name="connsiteX5" fmla="*/ 140817 w 281633"/>
              <a:gd name="connsiteY5" fmla="*/ 263566 h 329457"/>
              <a:gd name="connsiteX6" fmla="*/ 0 w 281633"/>
              <a:gd name="connsiteY6" fmla="*/ 263566 h 329457"/>
              <a:gd name="connsiteX7" fmla="*/ 0 w 281633"/>
              <a:gd name="connsiteY7" fmla="*/ 65891 h 32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33" h="329457">
                <a:moveTo>
                  <a:pt x="0" y="65891"/>
                </a:moveTo>
                <a:lnTo>
                  <a:pt x="140817" y="65891"/>
                </a:lnTo>
                <a:lnTo>
                  <a:pt x="140817" y="0"/>
                </a:lnTo>
                <a:lnTo>
                  <a:pt x="281633" y="164729"/>
                </a:lnTo>
                <a:lnTo>
                  <a:pt x="140817" y="329457"/>
                </a:lnTo>
                <a:lnTo>
                  <a:pt x="140817" y="263566"/>
                </a:lnTo>
                <a:lnTo>
                  <a:pt x="0" y="263566"/>
                </a:lnTo>
                <a:lnTo>
                  <a:pt x="0" y="65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91" rIns="84490" bIns="658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666548" y="1268760"/>
            <a:ext cx="1188000" cy="1332000"/>
          </a:xfrm>
          <a:custGeom>
            <a:avLst/>
            <a:gdLst>
              <a:gd name="connsiteX0" fmla="*/ 0 w 1328458"/>
              <a:gd name="connsiteY0" fmla="*/ 132846 h 1357518"/>
              <a:gd name="connsiteX1" fmla="*/ 132846 w 1328458"/>
              <a:gd name="connsiteY1" fmla="*/ 0 h 1357518"/>
              <a:gd name="connsiteX2" fmla="*/ 1195612 w 1328458"/>
              <a:gd name="connsiteY2" fmla="*/ 0 h 1357518"/>
              <a:gd name="connsiteX3" fmla="*/ 1328458 w 1328458"/>
              <a:gd name="connsiteY3" fmla="*/ 132846 h 1357518"/>
              <a:gd name="connsiteX4" fmla="*/ 1328458 w 1328458"/>
              <a:gd name="connsiteY4" fmla="*/ 1224672 h 1357518"/>
              <a:gd name="connsiteX5" fmla="*/ 1195612 w 1328458"/>
              <a:gd name="connsiteY5" fmla="*/ 1357518 h 1357518"/>
              <a:gd name="connsiteX6" fmla="*/ 132846 w 1328458"/>
              <a:gd name="connsiteY6" fmla="*/ 1357518 h 1357518"/>
              <a:gd name="connsiteX7" fmla="*/ 0 w 1328458"/>
              <a:gd name="connsiteY7" fmla="*/ 1224672 h 1357518"/>
              <a:gd name="connsiteX8" fmla="*/ 0 w 1328458"/>
              <a:gd name="connsiteY8" fmla="*/ 132846 h 13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58" h="1357518">
                <a:moveTo>
                  <a:pt x="0" y="132846"/>
                </a:moveTo>
                <a:cubicBezTo>
                  <a:pt x="0" y="59477"/>
                  <a:pt x="59477" y="0"/>
                  <a:pt x="132846" y="0"/>
                </a:cubicBezTo>
                <a:lnTo>
                  <a:pt x="1195612" y="0"/>
                </a:lnTo>
                <a:cubicBezTo>
                  <a:pt x="1268981" y="0"/>
                  <a:pt x="1328458" y="59477"/>
                  <a:pt x="1328458" y="132846"/>
                </a:cubicBezTo>
                <a:lnTo>
                  <a:pt x="1328458" y="1224672"/>
                </a:lnTo>
                <a:cubicBezTo>
                  <a:pt x="1328458" y="1298041"/>
                  <a:pt x="1268981" y="1357518"/>
                  <a:pt x="1195612" y="1357518"/>
                </a:cubicBezTo>
                <a:lnTo>
                  <a:pt x="132846" y="1357518"/>
                </a:lnTo>
                <a:cubicBezTo>
                  <a:pt x="59477" y="1357518"/>
                  <a:pt x="0" y="1298041"/>
                  <a:pt x="0" y="1224672"/>
                </a:cubicBezTo>
                <a:lnTo>
                  <a:pt x="0" y="1328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36000" tIns="84629" rIns="36000" bIns="8462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</a:rPr>
              <a:t>Подготовка обосновываю-</a:t>
            </a:r>
            <a:r>
              <a:rPr lang="ru-RU" sz="1300" kern="1200" dirty="0" err="1" smtClean="0">
                <a:solidFill>
                  <a:schemeClr val="tx1"/>
                </a:solidFill>
              </a:rPr>
              <a:t>щих</a:t>
            </a:r>
            <a:r>
              <a:rPr lang="ru-RU" sz="1300" kern="1200" dirty="0" smtClean="0">
                <a:solidFill>
                  <a:schemeClr val="tx1"/>
                </a:solidFill>
              </a:rPr>
              <a:t> материалов, включая ТЗ и расчет стоимости</a:t>
            </a:r>
            <a:endParaRPr lang="ru-RU" sz="1300" kern="1200" dirty="0"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922998" y="1770032"/>
            <a:ext cx="281633" cy="329457"/>
          </a:xfrm>
          <a:custGeom>
            <a:avLst/>
            <a:gdLst>
              <a:gd name="connsiteX0" fmla="*/ 0 w 281633"/>
              <a:gd name="connsiteY0" fmla="*/ 65891 h 329457"/>
              <a:gd name="connsiteX1" fmla="*/ 140817 w 281633"/>
              <a:gd name="connsiteY1" fmla="*/ 65891 h 329457"/>
              <a:gd name="connsiteX2" fmla="*/ 140817 w 281633"/>
              <a:gd name="connsiteY2" fmla="*/ 0 h 329457"/>
              <a:gd name="connsiteX3" fmla="*/ 281633 w 281633"/>
              <a:gd name="connsiteY3" fmla="*/ 164729 h 329457"/>
              <a:gd name="connsiteX4" fmla="*/ 140817 w 281633"/>
              <a:gd name="connsiteY4" fmla="*/ 329457 h 329457"/>
              <a:gd name="connsiteX5" fmla="*/ 140817 w 281633"/>
              <a:gd name="connsiteY5" fmla="*/ 263566 h 329457"/>
              <a:gd name="connsiteX6" fmla="*/ 0 w 281633"/>
              <a:gd name="connsiteY6" fmla="*/ 263566 h 329457"/>
              <a:gd name="connsiteX7" fmla="*/ 0 w 281633"/>
              <a:gd name="connsiteY7" fmla="*/ 65891 h 32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33" h="329457">
                <a:moveTo>
                  <a:pt x="0" y="65891"/>
                </a:moveTo>
                <a:lnTo>
                  <a:pt x="140817" y="65891"/>
                </a:lnTo>
                <a:lnTo>
                  <a:pt x="140817" y="0"/>
                </a:lnTo>
                <a:lnTo>
                  <a:pt x="281633" y="164729"/>
                </a:lnTo>
                <a:lnTo>
                  <a:pt x="140817" y="329457"/>
                </a:lnTo>
                <a:lnTo>
                  <a:pt x="140817" y="263566"/>
                </a:lnTo>
                <a:lnTo>
                  <a:pt x="0" y="263566"/>
                </a:lnTo>
                <a:lnTo>
                  <a:pt x="0" y="65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>
              <a:shade val="90000"/>
              <a:hueOff val="-160908"/>
              <a:satOff val="2188"/>
              <a:lumOff val="9244"/>
              <a:alphaOff val="0"/>
            </a:schemeClr>
          </a:lnRef>
          <a:fillRef idx="3">
            <a:schemeClr val="accent6">
              <a:shade val="90000"/>
              <a:hueOff val="-160908"/>
              <a:satOff val="2188"/>
              <a:lumOff val="9244"/>
              <a:alphaOff val="0"/>
            </a:schemeClr>
          </a:fillRef>
          <a:effectRef idx="2">
            <a:schemeClr val="accent6">
              <a:shade val="90000"/>
              <a:hueOff val="-160908"/>
              <a:satOff val="2188"/>
              <a:lumOff val="92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91" rIns="84490" bIns="658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283158" y="1268760"/>
            <a:ext cx="1080000" cy="1332000"/>
          </a:xfrm>
          <a:custGeom>
            <a:avLst/>
            <a:gdLst>
              <a:gd name="connsiteX0" fmla="*/ 0 w 1328458"/>
              <a:gd name="connsiteY0" fmla="*/ 132846 h 1357518"/>
              <a:gd name="connsiteX1" fmla="*/ 132846 w 1328458"/>
              <a:gd name="connsiteY1" fmla="*/ 0 h 1357518"/>
              <a:gd name="connsiteX2" fmla="*/ 1195612 w 1328458"/>
              <a:gd name="connsiteY2" fmla="*/ 0 h 1357518"/>
              <a:gd name="connsiteX3" fmla="*/ 1328458 w 1328458"/>
              <a:gd name="connsiteY3" fmla="*/ 132846 h 1357518"/>
              <a:gd name="connsiteX4" fmla="*/ 1328458 w 1328458"/>
              <a:gd name="connsiteY4" fmla="*/ 1224672 h 1357518"/>
              <a:gd name="connsiteX5" fmla="*/ 1195612 w 1328458"/>
              <a:gd name="connsiteY5" fmla="*/ 1357518 h 1357518"/>
              <a:gd name="connsiteX6" fmla="*/ 132846 w 1328458"/>
              <a:gd name="connsiteY6" fmla="*/ 1357518 h 1357518"/>
              <a:gd name="connsiteX7" fmla="*/ 0 w 1328458"/>
              <a:gd name="connsiteY7" fmla="*/ 1224672 h 1357518"/>
              <a:gd name="connsiteX8" fmla="*/ 0 w 1328458"/>
              <a:gd name="connsiteY8" fmla="*/ 132846 h 13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58" h="1357518">
                <a:moveTo>
                  <a:pt x="0" y="132846"/>
                </a:moveTo>
                <a:cubicBezTo>
                  <a:pt x="0" y="59477"/>
                  <a:pt x="59477" y="0"/>
                  <a:pt x="132846" y="0"/>
                </a:cubicBezTo>
                <a:lnTo>
                  <a:pt x="1195612" y="0"/>
                </a:lnTo>
                <a:cubicBezTo>
                  <a:pt x="1268981" y="0"/>
                  <a:pt x="1328458" y="59477"/>
                  <a:pt x="1328458" y="132846"/>
                </a:cubicBezTo>
                <a:lnTo>
                  <a:pt x="1328458" y="1224672"/>
                </a:lnTo>
                <a:cubicBezTo>
                  <a:pt x="1328458" y="1298041"/>
                  <a:pt x="1268981" y="1357518"/>
                  <a:pt x="1195612" y="1357518"/>
                </a:cubicBezTo>
                <a:lnTo>
                  <a:pt x="132846" y="1357518"/>
                </a:lnTo>
                <a:cubicBezTo>
                  <a:pt x="59477" y="1357518"/>
                  <a:pt x="0" y="1298041"/>
                  <a:pt x="0" y="1224672"/>
                </a:cubicBezTo>
                <a:lnTo>
                  <a:pt x="0" y="1328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36000" tIns="84629" rIns="36000" bIns="8462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</a:rPr>
              <a:t>Включение темы НИР в План НИР ЕЭК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4435166" y="1770032"/>
            <a:ext cx="281633" cy="329457"/>
          </a:xfrm>
          <a:custGeom>
            <a:avLst/>
            <a:gdLst>
              <a:gd name="connsiteX0" fmla="*/ 0 w 281633"/>
              <a:gd name="connsiteY0" fmla="*/ 65891 h 329457"/>
              <a:gd name="connsiteX1" fmla="*/ 140817 w 281633"/>
              <a:gd name="connsiteY1" fmla="*/ 65891 h 329457"/>
              <a:gd name="connsiteX2" fmla="*/ 140817 w 281633"/>
              <a:gd name="connsiteY2" fmla="*/ 0 h 329457"/>
              <a:gd name="connsiteX3" fmla="*/ 281633 w 281633"/>
              <a:gd name="connsiteY3" fmla="*/ 164729 h 329457"/>
              <a:gd name="connsiteX4" fmla="*/ 140817 w 281633"/>
              <a:gd name="connsiteY4" fmla="*/ 329457 h 329457"/>
              <a:gd name="connsiteX5" fmla="*/ 140817 w 281633"/>
              <a:gd name="connsiteY5" fmla="*/ 263566 h 329457"/>
              <a:gd name="connsiteX6" fmla="*/ 0 w 281633"/>
              <a:gd name="connsiteY6" fmla="*/ 263566 h 329457"/>
              <a:gd name="connsiteX7" fmla="*/ 0 w 281633"/>
              <a:gd name="connsiteY7" fmla="*/ 65891 h 32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33" h="329457">
                <a:moveTo>
                  <a:pt x="0" y="65891"/>
                </a:moveTo>
                <a:lnTo>
                  <a:pt x="140817" y="65891"/>
                </a:lnTo>
                <a:lnTo>
                  <a:pt x="140817" y="0"/>
                </a:lnTo>
                <a:lnTo>
                  <a:pt x="281633" y="164729"/>
                </a:lnTo>
                <a:lnTo>
                  <a:pt x="140817" y="329457"/>
                </a:lnTo>
                <a:lnTo>
                  <a:pt x="140817" y="263566"/>
                </a:lnTo>
                <a:lnTo>
                  <a:pt x="0" y="263566"/>
                </a:lnTo>
                <a:lnTo>
                  <a:pt x="0" y="65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>
              <a:shade val="90000"/>
              <a:hueOff val="-321817"/>
              <a:satOff val="4375"/>
              <a:lumOff val="18488"/>
              <a:alphaOff val="0"/>
            </a:schemeClr>
          </a:lnRef>
          <a:fillRef idx="3">
            <a:schemeClr val="accent6">
              <a:shade val="90000"/>
              <a:hueOff val="-321817"/>
              <a:satOff val="4375"/>
              <a:lumOff val="18488"/>
              <a:alphaOff val="0"/>
            </a:schemeClr>
          </a:fillRef>
          <a:effectRef idx="2">
            <a:schemeClr val="accent6">
              <a:shade val="90000"/>
              <a:hueOff val="-321817"/>
              <a:satOff val="4375"/>
              <a:lumOff val="184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91" rIns="84490" bIns="658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795206" y="1268760"/>
            <a:ext cx="1044000" cy="1332000"/>
          </a:xfrm>
          <a:custGeom>
            <a:avLst/>
            <a:gdLst>
              <a:gd name="connsiteX0" fmla="*/ 0 w 1328458"/>
              <a:gd name="connsiteY0" fmla="*/ 132846 h 1357518"/>
              <a:gd name="connsiteX1" fmla="*/ 132846 w 1328458"/>
              <a:gd name="connsiteY1" fmla="*/ 0 h 1357518"/>
              <a:gd name="connsiteX2" fmla="*/ 1195612 w 1328458"/>
              <a:gd name="connsiteY2" fmla="*/ 0 h 1357518"/>
              <a:gd name="connsiteX3" fmla="*/ 1328458 w 1328458"/>
              <a:gd name="connsiteY3" fmla="*/ 132846 h 1357518"/>
              <a:gd name="connsiteX4" fmla="*/ 1328458 w 1328458"/>
              <a:gd name="connsiteY4" fmla="*/ 1224672 h 1357518"/>
              <a:gd name="connsiteX5" fmla="*/ 1195612 w 1328458"/>
              <a:gd name="connsiteY5" fmla="*/ 1357518 h 1357518"/>
              <a:gd name="connsiteX6" fmla="*/ 132846 w 1328458"/>
              <a:gd name="connsiteY6" fmla="*/ 1357518 h 1357518"/>
              <a:gd name="connsiteX7" fmla="*/ 0 w 1328458"/>
              <a:gd name="connsiteY7" fmla="*/ 1224672 h 1357518"/>
              <a:gd name="connsiteX8" fmla="*/ 0 w 1328458"/>
              <a:gd name="connsiteY8" fmla="*/ 132846 h 13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58" h="1357518">
                <a:moveTo>
                  <a:pt x="0" y="132846"/>
                </a:moveTo>
                <a:cubicBezTo>
                  <a:pt x="0" y="59477"/>
                  <a:pt x="59477" y="0"/>
                  <a:pt x="132846" y="0"/>
                </a:cubicBezTo>
                <a:lnTo>
                  <a:pt x="1195612" y="0"/>
                </a:lnTo>
                <a:cubicBezTo>
                  <a:pt x="1268981" y="0"/>
                  <a:pt x="1328458" y="59477"/>
                  <a:pt x="1328458" y="132846"/>
                </a:cubicBezTo>
                <a:lnTo>
                  <a:pt x="1328458" y="1224672"/>
                </a:lnTo>
                <a:cubicBezTo>
                  <a:pt x="1328458" y="1298041"/>
                  <a:pt x="1268981" y="1357518"/>
                  <a:pt x="1195612" y="1357518"/>
                </a:cubicBezTo>
                <a:lnTo>
                  <a:pt x="132846" y="1357518"/>
                </a:lnTo>
                <a:cubicBezTo>
                  <a:pt x="59477" y="1357518"/>
                  <a:pt x="0" y="1298041"/>
                  <a:pt x="0" y="1224672"/>
                </a:cubicBezTo>
                <a:lnTo>
                  <a:pt x="0" y="1328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3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36000" tIns="84629" rIns="36000" bIns="8462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</a:rPr>
              <a:t>Организация конкурса на выполнение НИР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875326" y="1770032"/>
            <a:ext cx="281633" cy="329457"/>
          </a:xfrm>
          <a:custGeom>
            <a:avLst/>
            <a:gdLst>
              <a:gd name="connsiteX0" fmla="*/ 0 w 281633"/>
              <a:gd name="connsiteY0" fmla="*/ 65891 h 329457"/>
              <a:gd name="connsiteX1" fmla="*/ 140817 w 281633"/>
              <a:gd name="connsiteY1" fmla="*/ 65891 h 329457"/>
              <a:gd name="connsiteX2" fmla="*/ 140817 w 281633"/>
              <a:gd name="connsiteY2" fmla="*/ 0 h 329457"/>
              <a:gd name="connsiteX3" fmla="*/ 281633 w 281633"/>
              <a:gd name="connsiteY3" fmla="*/ 164729 h 329457"/>
              <a:gd name="connsiteX4" fmla="*/ 140817 w 281633"/>
              <a:gd name="connsiteY4" fmla="*/ 329457 h 329457"/>
              <a:gd name="connsiteX5" fmla="*/ 140817 w 281633"/>
              <a:gd name="connsiteY5" fmla="*/ 263566 h 329457"/>
              <a:gd name="connsiteX6" fmla="*/ 0 w 281633"/>
              <a:gd name="connsiteY6" fmla="*/ 263566 h 329457"/>
              <a:gd name="connsiteX7" fmla="*/ 0 w 281633"/>
              <a:gd name="connsiteY7" fmla="*/ 65891 h 32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33" h="329457">
                <a:moveTo>
                  <a:pt x="0" y="65891"/>
                </a:moveTo>
                <a:lnTo>
                  <a:pt x="140817" y="65891"/>
                </a:lnTo>
                <a:lnTo>
                  <a:pt x="140817" y="0"/>
                </a:lnTo>
                <a:lnTo>
                  <a:pt x="281633" y="164729"/>
                </a:lnTo>
                <a:lnTo>
                  <a:pt x="140817" y="329457"/>
                </a:lnTo>
                <a:lnTo>
                  <a:pt x="140817" y="263566"/>
                </a:lnTo>
                <a:lnTo>
                  <a:pt x="0" y="263566"/>
                </a:lnTo>
                <a:lnTo>
                  <a:pt x="0" y="65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>
              <a:shade val="90000"/>
              <a:hueOff val="-482725"/>
              <a:satOff val="6563"/>
              <a:lumOff val="27732"/>
              <a:alphaOff val="0"/>
            </a:schemeClr>
          </a:lnRef>
          <a:fillRef idx="3">
            <a:schemeClr val="accent6">
              <a:shade val="90000"/>
              <a:hueOff val="-482725"/>
              <a:satOff val="6563"/>
              <a:lumOff val="27732"/>
              <a:alphaOff val="0"/>
            </a:schemeClr>
          </a:fillRef>
          <a:effectRef idx="2">
            <a:schemeClr val="accent6">
              <a:shade val="90000"/>
              <a:hueOff val="-482725"/>
              <a:satOff val="6563"/>
              <a:lumOff val="277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91" rIns="84490" bIns="658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235366" y="1268760"/>
            <a:ext cx="1224000" cy="1332000"/>
          </a:xfrm>
          <a:custGeom>
            <a:avLst/>
            <a:gdLst>
              <a:gd name="connsiteX0" fmla="*/ 0 w 1328458"/>
              <a:gd name="connsiteY0" fmla="*/ 132846 h 1357518"/>
              <a:gd name="connsiteX1" fmla="*/ 132846 w 1328458"/>
              <a:gd name="connsiteY1" fmla="*/ 0 h 1357518"/>
              <a:gd name="connsiteX2" fmla="*/ 1195612 w 1328458"/>
              <a:gd name="connsiteY2" fmla="*/ 0 h 1357518"/>
              <a:gd name="connsiteX3" fmla="*/ 1328458 w 1328458"/>
              <a:gd name="connsiteY3" fmla="*/ 132846 h 1357518"/>
              <a:gd name="connsiteX4" fmla="*/ 1328458 w 1328458"/>
              <a:gd name="connsiteY4" fmla="*/ 1224672 h 1357518"/>
              <a:gd name="connsiteX5" fmla="*/ 1195612 w 1328458"/>
              <a:gd name="connsiteY5" fmla="*/ 1357518 h 1357518"/>
              <a:gd name="connsiteX6" fmla="*/ 132846 w 1328458"/>
              <a:gd name="connsiteY6" fmla="*/ 1357518 h 1357518"/>
              <a:gd name="connsiteX7" fmla="*/ 0 w 1328458"/>
              <a:gd name="connsiteY7" fmla="*/ 1224672 h 1357518"/>
              <a:gd name="connsiteX8" fmla="*/ 0 w 1328458"/>
              <a:gd name="connsiteY8" fmla="*/ 132846 h 13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58" h="1357518">
                <a:moveTo>
                  <a:pt x="0" y="132846"/>
                </a:moveTo>
                <a:cubicBezTo>
                  <a:pt x="0" y="59477"/>
                  <a:pt x="59477" y="0"/>
                  <a:pt x="132846" y="0"/>
                </a:cubicBezTo>
                <a:lnTo>
                  <a:pt x="1195612" y="0"/>
                </a:lnTo>
                <a:cubicBezTo>
                  <a:pt x="1268981" y="0"/>
                  <a:pt x="1328458" y="59477"/>
                  <a:pt x="1328458" y="132846"/>
                </a:cubicBezTo>
                <a:lnTo>
                  <a:pt x="1328458" y="1224672"/>
                </a:lnTo>
                <a:cubicBezTo>
                  <a:pt x="1328458" y="1298041"/>
                  <a:pt x="1268981" y="1357518"/>
                  <a:pt x="1195612" y="1357518"/>
                </a:cubicBezTo>
                <a:lnTo>
                  <a:pt x="132846" y="1357518"/>
                </a:lnTo>
                <a:cubicBezTo>
                  <a:pt x="59477" y="1357518"/>
                  <a:pt x="0" y="1298041"/>
                  <a:pt x="0" y="1224672"/>
                </a:cubicBezTo>
                <a:lnTo>
                  <a:pt x="0" y="1328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36000" tIns="84629" rIns="36000" bIns="8462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</a:rPr>
              <a:t>Заключение договора на выполнение НИР с победителем Конкурса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079" y="2537609"/>
            <a:ext cx="8689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Текущая НИР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u="sng" dirty="0" smtClean="0"/>
              <a:t>Тема</a:t>
            </a:r>
            <a:r>
              <a:rPr lang="ru-RU" sz="1600" dirty="0" smtClean="0"/>
              <a:t>: «Разработка предложений о выполнении мероприятий, направленных на формирование общего электроэнергетического рынка Евразийского экономического союза, реализация которых предусмотрена в 2024-2025 годах»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u="sng" dirty="0" smtClean="0"/>
              <a:t>Срок выполнения</a:t>
            </a:r>
            <a:r>
              <a:rPr lang="ru-RU" sz="1600" dirty="0" smtClean="0"/>
              <a:t>: 05.11.2024– 28.11.2025</a:t>
            </a:r>
            <a:endParaRPr lang="ru-RU" sz="1600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93163834"/>
              </p:ext>
            </p:extLst>
          </p:nvPr>
        </p:nvGraphicFramePr>
        <p:xfrm>
          <a:off x="80074" y="3789040"/>
          <a:ext cx="8968979" cy="384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Полилиния 19"/>
          <p:cNvSpPr/>
          <p:nvPr/>
        </p:nvSpPr>
        <p:spPr>
          <a:xfrm>
            <a:off x="7513546" y="1770032"/>
            <a:ext cx="281633" cy="329457"/>
          </a:xfrm>
          <a:custGeom>
            <a:avLst/>
            <a:gdLst>
              <a:gd name="connsiteX0" fmla="*/ 0 w 281633"/>
              <a:gd name="connsiteY0" fmla="*/ 65891 h 329457"/>
              <a:gd name="connsiteX1" fmla="*/ 140817 w 281633"/>
              <a:gd name="connsiteY1" fmla="*/ 65891 h 329457"/>
              <a:gd name="connsiteX2" fmla="*/ 140817 w 281633"/>
              <a:gd name="connsiteY2" fmla="*/ 0 h 329457"/>
              <a:gd name="connsiteX3" fmla="*/ 281633 w 281633"/>
              <a:gd name="connsiteY3" fmla="*/ 164729 h 329457"/>
              <a:gd name="connsiteX4" fmla="*/ 140817 w 281633"/>
              <a:gd name="connsiteY4" fmla="*/ 329457 h 329457"/>
              <a:gd name="connsiteX5" fmla="*/ 140817 w 281633"/>
              <a:gd name="connsiteY5" fmla="*/ 263566 h 329457"/>
              <a:gd name="connsiteX6" fmla="*/ 0 w 281633"/>
              <a:gd name="connsiteY6" fmla="*/ 263566 h 329457"/>
              <a:gd name="connsiteX7" fmla="*/ 0 w 281633"/>
              <a:gd name="connsiteY7" fmla="*/ 65891 h 32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33" h="329457">
                <a:moveTo>
                  <a:pt x="0" y="65891"/>
                </a:moveTo>
                <a:lnTo>
                  <a:pt x="140817" y="65891"/>
                </a:lnTo>
                <a:lnTo>
                  <a:pt x="140817" y="0"/>
                </a:lnTo>
                <a:lnTo>
                  <a:pt x="281633" y="164729"/>
                </a:lnTo>
                <a:lnTo>
                  <a:pt x="140817" y="329457"/>
                </a:lnTo>
                <a:lnTo>
                  <a:pt x="140817" y="263566"/>
                </a:lnTo>
                <a:lnTo>
                  <a:pt x="0" y="263566"/>
                </a:lnTo>
                <a:lnTo>
                  <a:pt x="0" y="65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6">
              <a:shade val="90000"/>
              <a:hueOff val="-482725"/>
              <a:satOff val="6563"/>
              <a:lumOff val="27732"/>
              <a:alphaOff val="0"/>
            </a:schemeClr>
          </a:lnRef>
          <a:fillRef idx="3">
            <a:schemeClr val="accent6">
              <a:shade val="90000"/>
              <a:hueOff val="-482725"/>
              <a:satOff val="6563"/>
              <a:lumOff val="27732"/>
              <a:alphaOff val="0"/>
            </a:schemeClr>
          </a:fillRef>
          <a:effectRef idx="2">
            <a:schemeClr val="accent6">
              <a:shade val="90000"/>
              <a:hueOff val="-482725"/>
              <a:satOff val="6563"/>
              <a:lumOff val="277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891" rIns="84490" bIns="658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7812496" y="1268760"/>
            <a:ext cx="1224000" cy="1332000"/>
          </a:xfrm>
          <a:custGeom>
            <a:avLst/>
            <a:gdLst>
              <a:gd name="connsiteX0" fmla="*/ 0 w 1328458"/>
              <a:gd name="connsiteY0" fmla="*/ 132846 h 1357518"/>
              <a:gd name="connsiteX1" fmla="*/ 132846 w 1328458"/>
              <a:gd name="connsiteY1" fmla="*/ 0 h 1357518"/>
              <a:gd name="connsiteX2" fmla="*/ 1195612 w 1328458"/>
              <a:gd name="connsiteY2" fmla="*/ 0 h 1357518"/>
              <a:gd name="connsiteX3" fmla="*/ 1328458 w 1328458"/>
              <a:gd name="connsiteY3" fmla="*/ 132846 h 1357518"/>
              <a:gd name="connsiteX4" fmla="*/ 1328458 w 1328458"/>
              <a:gd name="connsiteY4" fmla="*/ 1224672 h 1357518"/>
              <a:gd name="connsiteX5" fmla="*/ 1195612 w 1328458"/>
              <a:gd name="connsiteY5" fmla="*/ 1357518 h 1357518"/>
              <a:gd name="connsiteX6" fmla="*/ 132846 w 1328458"/>
              <a:gd name="connsiteY6" fmla="*/ 1357518 h 1357518"/>
              <a:gd name="connsiteX7" fmla="*/ 0 w 1328458"/>
              <a:gd name="connsiteY7" fmla="*/ 1224672 h 1357518"/>
              <a:gd name="connsiteX8" fmla="*/ 0 w 1328458"/>
              <a:gd name="connsiteY8" fmla="*/ 132846 h 13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458" h="1357518">
                <a:moveTo>
                  <a:pt x="0" y="132846"/>
                </a:moveTo>
                <a:cubicBezTo>
                  <a:pt x="0" y="59477"/>
                  <a:pt x="59477" y="0"/>
                  <a:pt x="132846" y="0"/>
                </a:cubicBezTo>
                <a:lnTo>
                  <a:pt x="1195612" y="0"/>
                </a:lnTo>
                <a:cubicBezTo>
                  <a:pt x="1268981" y="0"/>
                  <a:pt x="1328458" y="59477"/>
                  <a:pt x="1328458" y="132846"/>
                </a:cubicBezTo>
                <a:lnTo>
                  <a:pt x="1328458" y="1224672"/>
                </a:lnTo>
                <a:cubicBezTo>
                  <a:pt x="1328458" y="1298041"/>
                  <a:pt x="1268981" y="1357518"/>
                  <a:pt x="1195612" y="1357518"/>
                </a:cubicBezTo>
                <a:lnTo>
                  <a:pt x="132846" y="1357518"/>
                </a:lnTo>
                <a:cubicBezTo>
                  <a:pt x="59477" y="1357518"/>
                  <a:pt x="0" y="1298041"/>
                  <a:pt x="0" y="1224672"/>
                </a:cubicBezTo>
                <a:lnTo>
                  <a:pt x="0" y="13284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36000" tIns="84629" rIns="36000" bIns="8462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kern="1200" dirty="0" smtClean="0">
                <a:solidFill>
                  <a:schemeClr val="tx1"/>
                </a:solidFill>
              </a:rPr>
              <a:t>Организация приемки результатов, направление служебных записок и др.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5115" y="0"/>
            <a:ext cx="2133600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72076" y="1124744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1" y="1715119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6" y="1340768"/>
            <a:ext cx="8799847" cy="50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0330511"/>
              </p:ext>
            </p:extLst>
          </p:nvPr>
        </p:nvGraphicFramePr>
        <p:xfrm>
          <a:off x="230218" y="1248794"/>
          <a:ext cx="8683562" cy="549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47864" y="33324"/>
            <a:ext cx="560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Совершенствование </a:t>
            </a:r>
            <a:r>
              <a:rPr lang="ru-RU" dirty="0" smtClean="0"/>
              <a:t>положений Договора о Союзе (внесение изменений в Договор о Союзе</a:t>
            </a:r>
            <a:r>
              <a:rPr lang="ru-RU" dirty="0" smtClean="0"/>
              <a:t>) (</a:t>
            </a:r>
            <a:endParaRPr lang="ru-RU" dirty="0"/>
          </a:p>
        </p:txBody>
      </p:sp>
      <p:grpSp>
        <p:nvGrpSpPr>
          <p:cNvPr id="57" name="Группа 56"/>
          <p:cNvGrpSpPr>
            <a:grpSpLocks noChangeAspect="1"/>
          </p:cNvGrpSpPr>
          <p:nvPr/>
        </p:nvGrpSpPr>
        <p:grpSpPr>
          <a:xfrm>
            <a:off x="1566339" y="4653136"/>
            <a:ext cx="970761" cy="936000"/>
            <a:chOff x="211666" y="2633195"/>
            <a:chExt cx="1203670" cy="1097453"/>
          </a:xfrm>
        </p:grpSpPr>
        <p:pic>
          <p:nvPicPr>
            <p:cNvPr id="58" name="Picture 3" descr="C:\Users\d.melnik\AppData\Local\Microsoft\Windows\Temporary Internet Files\Content.Outlook\Y05SQPEU\4 Кыргызстан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92" y="2828748"/>
              <a:ext cx="375844" cy="41010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d.melnik\AppData\Local\Microsoft\Windows\Temporary Internet Files\Content.Outlook\Y05SQPEU\1 армения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6" y="2828748"/>
              <a:ext cx="374800" cy="40896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37" y="3305592"/>
              <a:ext cx="415923" cy="420090"/>
            </a:xfrm>
            <a:prstGeom prst="ellipse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62" y="3326364"/>
              <a:ext cx="401388" cy="404284"/>
            </a:xfrm>
            <a:prstGeom prst="ellipse">
              <a:avLst/>
            </a:prstGeom>
          </p:spPr>
        </p:pic>
        <p:grpSp>
          <p:nvGrpSpPr>
            <p:cNvPr id="62" name="Группа 73"/>
            <p:cNvGrpSpPr>
              <a:grpSpLocks noChangeAspect="1"/>
            </p:cNvGrpSpPr>
            <p:nvPr/>
          </p:nvGrpSpPr>
          <p:grpSpPr>
            <a:xfrm>
              <a:off x="616537" y="2633195"/>
              <a:ext cx="375844" cy="378555"/>
              <a:chOff x="4355976" y="2636912"/>
              <a:chExt cx="1800000" cy="1800000"/>
            </a:xfrm>
          </p:grpSpPr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976" y="2636912"/>
                <a:ext cx="1800000" cy="1800000"/>
              </a:xfrm>
              <a:prstGeom prst="ellipse">
                <a:avLst/>
              </a:prstGeom>
            </p:spPr>
          </p:pic>
          <p:sp>
            <p:nvSpPr>
              <p:cNvPr id="71" name="Овал 70"/>
              <p:cNvSpPr>
                <a:spLocks noChangeAspect="1"/>
              </p:cNvSpPr>
              <p:nvPr/>
            </p:nvSpPr>
            <p:spPr>
              <a:xfrm>
                <a:off x="4355976" y="2636912"/>
                <a:ext cx="1800000" cy="1800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Овал 62"/>
            <p:cNvSpPr/>
            <p:nvPr/>
          </p:nvSpPr>
          <p:spPr>
            <a:xfrm>
              <a:off x="452233" y="2875322"/>
              <a:ext cx="716790" cy="689695"/>
            </a:xfrm>
            <a:prstGeom prst="ellipse">
              <a:avLst/>
            </a:prstGeom>
            <a:solidFill>
              <a:srgbClr val="FFC000">
                <a:alpha val="64000"/>
              </a:srgbClr>
            </a:solidFill>
            <a:ln w="1587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87"/>
            <p:cNvSpPr/>
            <p:nvPr/>
          </p:nvSpPr>
          <p:spPr>
            <a:xfrm>
              <a:off x="470260" y="2885034"/>
              <a:ext cx="698763" cy="669674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prstDash val="solid"/>
              <a:headEnd type="triangle" w="sm" len="sm"/>
              <a:tailEnd type="none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752941" y="2727584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>
              <a:spLocks noChangeAspect="1"/>
            </p:cNvSpPr>
            <p:nvPr/>
          </p:nvSpPr>
          <p:spPr>
            <a:xfrm>
              <a:off x="982129" y="3454747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>
              <a:spLocks noChangeAspect="1"/>
            </p:cNvSpPr>
            <p:nvPr/>
          </p:nvSpPr>
          <p:spPr>
            <a:xfrm>
              <a:off x="422162" y="3420676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>
              <a:spLocks noChangeAspect="1"/>
            </p:cNvSpPr>
            <p:nvPr/>
          </p:nvSpPr>
          <p:spPr>
            <a:xfrm>
              <a:off x="391307" y="3028665"/>
              <a:ext cx="116782" cy="11762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>
              <a:spLocks noChangeAspect="1"/>
            </p:cNvSpPr>
            <p:nvPr/>
          </p:nvSpPr>
          <p:spPr>
            <a:xfrm>
              <a:off x="1110632" y="3033798"/>
              <a:ext cx="116782" cy="112335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4952"/>
            <a:ext cx="2133600" cy="365125"/>
          </a:xfrm>
        </p:spPr>
        <p:txBody>
          <a:bodyPr/>
          <a:lstStyle/>
          <a:p>
            <a:fld id="{28BEB1F1-F430-4E54-BC6A-D21A648F7F6B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699" b="70576"/>
          <a:stretch/>
        </p:blipFill>
        <p:spPr bwMode="auto">
          <a:xfrm>
            <a:off x="0" y="4952"/>
            <a:ext cx="3347864" cy="106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172076" y="1124744"/>
            <a:ext cx="8784976" cy="0"/>
          </a:xfrm>
          <a:prstGeom prst="line">
            <a:avLst/>
          </a:prstGeom>
          <a:ln w="76200">
            <a:solidFill>
              <a:srgbClr val="AF9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952"/>
            <a:ext cx="50435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11431</TotalTime>
  <Words>1499</Words>
  <Application>Microsoft Office PowerPoint</Application>
  <PresentationFormat>Экран (4:3)</PresentationFormat>
  <Paragraphs>261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Бостаева Юлия Вячеславовна</dc:creator>
  <cp:lastModifiedBy>Зайцева Светлана Викторовна</cp:lastModifiedBy>
  <cp:revision>673</cp:revision>
  <cp:lastPrinted>2021-09-13T12:03:15Z</cp:lastPrinted>
  <dcterms:created xsi:type="dcterms:W3CDTF">2013-02-28T05:39:54Z</dcterms:created>
  <dcterms:modified xsi:type="dcterms:W3CDTF">2025-05-27T11:04:38Z</dcterms:modified>
</cp:coreProperties>
</file>