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32" r:id="rId2"/>
    <p:sldId id="403" r:id="rId3"/>
    <p:sldId id="417" r:id="rId4"/>
    <p:sldId id="429" r:id="rId5"/>
    <p:sldId id="430" r:id="rId6"/>
    <p:sldId id="416" r:id="rId7"/>
    <p:sldId id="409" r:id="rId8"/>
    <p:sldId id="428" r:id="rId9"/>
    <p:sldId id="411" r:id="rId10"/>
    <p:sldId id="413" r:id="rId11"/>
    <p:sldId id="414" r:id="rId12"/>
    <p:sldId id="431" r:id="rId13"/>
    <p:sldId id="419" r:id="rId14"/>
    <p:sldId id="420" r:id="rId15"/>
    <p:sldId id="425" r:id="rId16"/>
  </p:sldIdLst>
  <p:sldSz cx="9144000" cy="6858000" type="screen4x3"/>
  <p:notesSz cx="6797675" cy="9926638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3300"/>
    <a:srgbClr val="9933FF"/>
    <a:srgbClr val="CC3300"/>
    <a:srgbClr val="663300"/>
    <a:srgbClr val="996600"/>
    <a:srgbClr val="0000FF"/>
    <a:srgbClr val="0066FF"/>
    <a:srgbClr val="008000"/>
    <a:srgbClr val="FAF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47" autoAdjust="0"/>
    <p:restoredTop sz="96045" autoAdjust="0"/>
  </p:normalViewPr>
  <p:slideViewPr>
    <p:cSldViewPr snapToGrid="0" snapToObjects="1">
      <p:cViewPr>
        <p:scale>
          <a:sx n="100" d="100"/>
          <a:sy n="100" d="100"/>
        </p:scale>
        <p:origin x="-2484" y="-462"/>
      </p:cViewPr>
      <p:guideLst>
        <p:guide orient="horz" pos="572"/>
        <p:guide orient="horz" pos="1172"/>
        <p:guide orient="horz" pos="2056"/>
        <p:guide orient="horz" pos="2872"/>
        <p:guide pos="4369"/>
        <p:guide pos="5465"/>
        <p:guide pos="568"/>
        <p:guide pos="1560"/>
        <p:guide pos="1504"/>
        <p:guide pos="32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5" d="100"/>
          <a:sy n="45" d="100"/>
        </p:scale>
        <p:origin x="-3402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CD8CEF-BC79-42E6-B481-1FEF9F91153E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FE08D4F-DD6F-4F15-8294-41825F34AD48}">
      <dgm:prSet phldrT="[Текст]" phldr="1"/>
      <dgm:spPr/>
      <dgm:t>
        <a:bodyPr/>
        <a:lstStyle/>
        <a:p>
          <a:endParaRPr lang="ru-RU" dirty="0"/>
        </a:p>
      </dgm:t>
    </dgm:pt>
    <dgm:pt modelId="{2DF15B14-66A8-4B6C-BFFE-9299DFD11650}" type="parTrans" cxnId="{046A8152-D70D-4D8B-BF1B-5DD8CECF0F8B}">
      <dgm:prSet/>
      <dgm:spPr/>
      <dgm:t>
        <a:bodyPr/>
        <a:lstStyle/>
        <a:p>
          <a:endParaRPr lang="ru-RU"/>
        </a:p>
      </dgm:t>
    </dgm:pt>
    <dgm:pt modelId="{4E66E8EA-2A67-494D-A489-32D1A2801F41}" type="sibTrans" cxnId="{046A8152-D70D-4D8B-BF1B-5DD8CECF0F8B}">
      <dgm:prSet/>
      <dgm:spPr/>
      <dgm:t>
        <a:bodyPr/>
        <a:lstStyle/>
        <a:p>
          <a:endParaRPr lang="ru-RU"/>
        </a:p>
      </dgm:t>
    </dgm:pt>
    <dgm:pt modelId="{87967A0A-BB8B-4B67-8207-B03E5780578E}">
      <dgm:prSet phldrT="[Текст]" custT="1"/>
      <dgm:spPr/>
      <dgm:t>
        <a:bodyPr/>
        <a:lstStyle/>
        <a:p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Порядок проведения процедуры оценки регулирующего воздействия проектов решений </a:t>
          </a:r>
          <a:r>
            <a:rPr lang="ru-RU" sz="1800" b="1" dirty="0" err="1" smtClean="0">
              <a:latin typeface="Arial" panose="020B0604020202020204" pitchFamily="34" charset="0"/>
              <a:cs typeface="Arial" panose="020B0604020202020204" pitchFamily="34" charset="0"/>
            </a:rPr>
            <a:t>ЕЭК</a:t>
          </a:r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 должен быть определен посредством внесения изменений в Регламент работы </a:t>
          </a:r>
          <a:r>
            <a:rPr lang="ru-RU" sz="1800" b="1" dirty="0" err="1" smtClean="0">
              <a:latin typeface="Arial" panose="020B0604020202020204" pitchFamily="34" charset="0"/>
              <a:cs typeface="Arial" panose="020B0604020202020204" pitchFamily="34" charset="0"/>
            </a:rPr>
            <a:t>ЕЭК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2FBD34-DF43-42DA-90CE-430126379406}" type="parTrans" cxnId="{810859D6-DBF3-482C-AEDB-25D4A34D0B36}">
      <dgm:prSet/>
      <dgm:spPr/>
      <dgm:t>
        <a:bodyPr/>
        <a:lstStyle/>
        <a:p>
          <a:endParaRPr lang="ru-RU"/>
        </a:p>
      </dgm:t>
    </dgm:pt>
    <dgm:pt modelId="{27EB494E-3CC3-4040-9146-30BFA8208BCA}" type="sibTrans" cxnId="{810859D6-DBF3-482C-AEDB-25D4A34D0B36}">
      <dgm:prSet/>
      <dgm:spPr/>
      <dgm:t>
        <a:bodyPr/>
        <a:lstStyle/>
        <a:p>
          <a:endParaRPr lang="ru-RU"/>
        </a:p>
      </dgm:t>
    </dgm:pt>
    <dgm:pt modelId="{7100C566-A38B-4A11-BFD6-6A1A8D3767C4}">
      <dgm:prSet phldrT="[Текст]" phldr="1"/>
      <dgm:spPr/>
      <dgm:t>
        <a:bodyPr/>
        <a:lstStyle/>
        <a:p>
          <a:endParaRPr lang="ru-RU" dirty="0"/>
        </a:p>
      </dgm:t>
    </dgm:pt>
    <dgm:pt modelId="{9E61ED2B-3377-4102-8E57-1A148D1B7B22}" type="parTrans" cxnId="{4D6D1EFB-BF52-4D41-8F2C-CFD15FA3C104}">
      <dgm:prSet/>
      <dgm:spPr/>
      <dgm:t>
        <a:bodyPr/>
        <a:lstStyle/>
        <a:p>
          <a:endParaRPr lang="ru-RU"/>
        </a:p>
      </dgm:t>
    </dgm:pt>
    <dgm:pt modelId="{9DC3A33C-0014-4971-BF41-FB5C77913066}" type="sibTrans" cxnId="{4D6D1EFB-BF52-4D41-8F2C-CFD15FA3C104}">
      <dgm:prSet/>
      <dgm:spPr/>
      <dgm:t>
        <a:bodyPr/>
        <a:lstStyle/>
        <a:p>
          <a:endParaRPr lang="ru-RU"/>
        </a:p>
      </dgm:t>
    </dgm:pt>
    <dgm:pt modelId="{04161D43-84E2-4730-881C-A99D0B40D083}">
      <dgm:prSet phldrT="[Текст]" custT="1"/>
      <dgm:spPr/>
      <dgm:t>
        <a:bodyPr/>
        <a:lstStyle/>
        <a:p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Департаментом развития предпринимательской деятельности подготовлен проект </a:t>
          </a:r>
          <a:r>
            <a:rPr lang="ru-RU" sz="1800" b="1" dirty="0" smtClean="0">
              <a:latin typeface="Arial" panose="020B0604020202020204" pitchFamily="34" charset="0"/>
              <a:cs typeface="Arial" panose="020B0604020202020204" pitchFamily="34" charset="0"/>
            </a:rPr>
            <a:t>дополнений                                               в Регламент, определяющих порядок проведения процедуры ОРВ проектов решений ЕЭК в отдельном разделе Регламента работы ЕЭК                                      (далее – проект Порядка)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43E51F-77A3-4FF3-BF29-7B57D5A343C1}" type="parTrans" cxnId="{296E50F0-88F8-4860-8A1A-0401FA05C917}">
      <dgm:prSet/>
      <dgm:spPr/>
      <dgm:t>
        <a:bodyPr/>
        <a:lstStyle/>
        <a:p>
          <a:endParaRPr lang="ru-RU"/>
        </a:p>
      </dgm:t>
    </dgm:pt>
    <dgm:pt modelId="{6E8E0A35-60D1-4403-8BC3-16225C2C6DDC}" type="sibTrans" cxnId="{296E50F0-88F8-4860-8A1A-0401FA05C917}">
      <dgm:prSet/>
      <dgm:spPr/>
      <dgm:t>
        <a:bodyPr/>
        <a:lstStyle/>
        <a:p>
          <a:endParaRPr lang="ru-RU"/>
        </a:p>
      </dgm:t>
    </dgm:pt>
    <dgm:pt modelId="{228FF380-A355-4FD1-B146-68EC9C43474D}" type="pres">
      <dgm:prSet presAssocID="{19CD8CEF-BC79-42E6-B481-1FEF9F91153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557FBEE-A8E7-4777-836A-332471135711}" type="pres">
      <dgm:prSet presAssocID="{EFE08D4F-DD6F-4F15-8294-41825F34AD48}" presName="composite" presStyleCnt="0"/>
      <dgm:spPr/>
    </dgm:pt>
    <dgm:pt modelId="{74B07428-6D6E-498C-AE86-29CB25D885B6}" type="pres">
      <dgm:prSet presAssocID="{EFE08D4F-DD6F-4F15-8294-41825F34AD48}" presName="bentUpArrow1" presStyleLbl="alignImgPlace1" presStyleIdx="0" presStyleCnt="1" custLinFactNeighborX="7410" custLinFactNeighborY="-1724"/>
      <dgm:spPr/>
    </dgm:pt>
    <dgm:pt modelId="{19540BB7-937E-4621-88A5-F24C164C1648}" type="pres">
      <dgm:prSet presAssocID="{EFE08D4F-DD6F-4F15-8294-41825F34AD48}" presName="ParentText" presStyleLbl="node1" presStyleIdx="0" presStyleCnt="2" custScaleX="72018" custScaleY="82678" custLinFactNeighborX="-903" custLinFactNeighborY="60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87DFC8-B766-4CF3-B6C8-D2ACC739B8C4}" type="pres">
      <dgm:prSet presAssocID="{EFE08D4F-DD6F-4F15-8294-41825F34AD48}" presName="ChildText" presStyleLbl="revTx" presStyleIdx="0" presStyleCnt="2" custScaleX="298775" custLinFactNeighborX="84378" custLinFactNeighborY="87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AE4E2E-6C77-44FB-848B-FCF27B34579D}" type="pres">
      <dgm:prSet presAssocID="{4E66E8EA-2A67-494D-A489-32D1A2801F41}" presName="sibTrans" presStyleCnt="0"/>
      <dgm:spPr/>
    </dgm:pt>
    <dgm:pt modelId="{86D6B37C-EA8C-4287-83BE-0F662B734592}" type="pres">
      <dgm:prSet presAssocID="{7100C566-A38B-4A11-BFD6-6A1A8D3767C4}" presName="composite" presStyleCnt="0"/>
      <dgm:spPr/>
    </dgm:pt>
    <dgm:pt modelId="{DF8A459C-A496-4A16-8C9E-74B5F43E18A0}" type="pres">
      <dgm:prSet presAssocID="{7100C566-A38B-4A11-BFD6-6A1A8D3767C4}" presName="ParentText" presStyleLbl="node1" presStyleIdx="1" presStyleCnt="2" custScaleX="72018" custScaleY="82678" custLinFactNeighborX="-39723" custLinFactNeighborY="111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43B35-2F15-4C63-9021-19A92DE4007E}" type="pres">
      <dgm:prSet presAssocID="{7100C566-A38B-4A11-BFD6-6A1A8D3767C4}" presName="FinalChildText" presStyleLbl="revTx" presStyleIdx="1" presStyleCnt="2" custScaleX="258961" custScaleY="1303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568FC7-8C8F-4882-8CDD-6E5B533E096B}" type="presOf" srcId="{EFE08D4F-DD6F-4F15-8294-41825F34AD48}" destId="{19540BB7-937E-4621-88A5-F24C164C1648}" srcOrd="0" destOrd="0" presId="urn:microsoft.com/office/officeart/2005/8/layout/StepDownProcess"/>
    <dgm:cxn modelId="{65C853C5-3DD2-4702-BF4B-F8C88CDFE08D}" type="presOf" srcId="{19CD8CEF-BC79-42E6-B481-1FEF9F91153E}" destId="{228FF380-A355-4FD1-B146-68EC9C43474D}" srcOrd="0" destOrd="0" presId="urn:microsoft.com/office/officeart/2005/8/layout/StepDownProcess"/>
    <dgm:cxn modelId="{AB62CBB2-0B8D-4CA7-AE0F-073E6A256902}" type="presOf" srcId="{7100C566-A38B-4A11-BFD6-6A1A8D3767C4}" destId="{DF8A459C-A496-4A16-8C9E-74B5F43E18A0}" srcOrd="0" destOrd="0" presId="urn:microsoft.com/office/officeart/2005/8/layout/StepDownProcess"/>
    <dgm:cxn modelId="{4D6D1EFB-BF52-4D41-8F2C-CFD15FA3C104}" srcId="{19CD8CEF-BC79-42E6-B481-1FEF9F91153E}" destId="{7100C566-A38B-4A11-BFD6-6A1A8D3767C4}" srcOrd="1" destOrd="0" parTransId="{9E61ED2B-3377-4102-8E57-1A148D1B7B22}" sibTransId="{9DC3A33C-0014-4971-BF41-FB5C77913066}"/>
    <dgm:cxn modelId="{296E50F0-88F8-4860-8A1A-0401FA05C917}" srcId="{7100C566-A38B-4A11-BFD6-6A1A8D3767C4}" destId="{04161D43-84E2-4730-881C-A99D0B40D083}" srcOrd="0" destOrd="0" parTransId="{C943E51F-77A3-4FF3-BF29-7B57D5A343C1}" sibTransId="{6E8E0A35-60D1-4403-8BC3-16225C2C6DDC}"/>
    <dgm:cxn modelId="{046A8152-D70D-4D8B-BF1B-5DD8CECF0F8B}" srcId="{19CD8CEF-BC79-42E6-B481-1FEF9F91153E}" destId="{EFE08D4F-DD6F-4F15-8294-41825F34AD48}" srcOrd="0" destOrd="0" parTransId="{2DF15B14-66A8-4B6C-BFFE-9299DFD11650}" sibTransId="{4E66E8EA-2A67-494D-A489-32D1A2801F41}"/>
    <dgm:cxn modelId="{FDE05489-14ED-45AF-BF22-EF676EEFF7B8}" type="presOf" srcId="{87967A0A-BB8B-4B67-8207-B03E5780578E}" destId="{6187DFC8-B766-4CF3-B6C8-D2ACC739B8C4}" srcOrd="0" destOrd="0" presId="urn:microsoft.com/office/officeart/2005/8/layout/StepDownProcess"/>
    <dgm:cxn modelId="{810859D6-DBF3-482C-AEDB-25D4A34D0B36}" srcId="{EFE08D4F-DD6F-4F15-8294-41825F34AD48}" destId="{87967A0A-BB8B-4B67-8207-B03E5780578E}" srcOrd="0" destOrd="0" parTransId="{672FBD34-DF43-42DA-90CE-430126379406}" sibTransId="{27EB494E-3CC3-4040-9146-30BFA8208BCA}"/>
    <dgm:cxn modelId="{3640F0AC-7FCE-47D4-96AD-DFD009665FF4}" type="presOf" srcId="{04161D43-84E2-4730-881C-A99D0B40D083}" destId="{B1443B35-2F15-4C63-9021-19A92DE4007E}" srcOrd="0" destOrd="0" presId="urn:microsoft.com/office/officeart/2005/8/layout/StepDownProcess"/>
    <dgm:cxn modelId="{D2862EF4-8D17-47D9-9CA0-DC195B497215}" type="presParOf" srcId="{228FF380-A355-4FD1-B146-68EC9C43474D}" destId="{4557FBEE-A8E7-4777-836A-332471135711}" srcOrd="0" destOrd="0" presId="urn:microsoft.com/office/officeart/2005/8/layout/StepDownProcess"/>
    <dgm:cxn modelId="{A788FB18-43A3-4D4E-9384-18CA9D10751A}" type="presParOf" srcId="{4557FBEE-A8E7-4777-836A-332471135711}" destId="{74B07428-6D6E-498C-AE86-29CB25D885B6}" srcOrd="0" destOrd="0" presId="urn:microsoft.com/office/officeart/2005/8/layout/StepDownProcess"/>
    <dgm:cxn modelId="{E9E15821-3482-4D10-A7FF-922819596ED1}" type="presParOf" srcId="{4557FBEE-A8E7-4777-836A-332471135711}" destId="{19540BB7-937E-4621-88A5-F24C164C1648}" srcOrd="1" destOrd="0" presId="urn:microsoft.com/office/officeart/2005/8/layout/StepDownProcess"/>
    <dgm:cxn modelId="{FC763B60-A39B-426B-B849-8EBF7B419295}" type="presParOf" srcId="{4557FBEE-A8E7-4777-836A-332471135711}" destId="{6187DFC8-B766-4CF3-B6C8-D2ACC739B8C4}" srcOrd="2" destOrd="0" presId="urn:microsoft.com/office/officeart/2005/8/layout/StepDownProcess"/>
    <dgm:cxn modelId="{4AB0B9E1-AF4B-42A2-AED8-3CEA0344690A}" type="presParOf" srcId="{228FF380-A355-4FD1-B146-68EC9C43474D}" destId="{92AE4E2E-6C77-44FB-848B-FCF27B34579D}" srcOrd="1" destOrd="0" presId="urn:microsoft.com/office/officeart/2005/8/layout/StepDownProcess"/>
    <dgm:cxn modelId="{595D80F8-5887-488D-A7BC-D210E659FB41}" type="presParOf" srcId="{228FF380-A355-4FD1-B146-68EC9C43474D}" destId="{86D6B37C-EA8C-4287-83BE-0F662B734592}" srcOrd="2" destOrd="0" presId="urn:microsoft.com/office/officeart/2005/8/layout/StepDownProcess"/>
    <dgm:cxn modelId="{3591FE26-6619-4D0B-82CC-B818E6BB5A2E}" type="presParOf" srcId="{86D6B37C-EA8C-4287-83BE-0F662B734592}" destId="{DF8A459C-A496-4A16-8C9E-74B5F43E18A0}" srcOrd="0" destOrd="0" presId="urn:microsoft.com/office/officeart/2005/8/layout/StepDownProcess"/>
    <dgm:cxn modelId="{1B0A0FEF-9383-4F60-9325-B9BAA2E41E40}" type="presParOf" srcId="{86D6B37C-EA8C-4287-83BE-0F662B734592}" destId="{B1443B35-2F15-4C63-9021-19A92DE4007E}" srcOrd="1" destOrd="0" presId="urn:microsoft.com/office/officeart/2005/8/layout/StepDownProces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6CA30B-24FE-48E2-972F-A597CEFA2B3D}" type="doc">
      <dgm:prSet loTypeId="urn:microsoft.com/office/officeart/2005/8/layout/hProcess10" loCatId="process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6A2B879C-6A29-4219-B9DF-07D502F04333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600" b="1" smtClean="0">
              <a:latin typeface="Arial" panose="020B0604020202020204" pitchFamily="34" charset="0"/>
              <a:cs typeface="Arial" panose="020B0604020202020204" pitchFamily="34" charset="0"/>
            </a:rPr>
            <a:t>Уведомление</a:t>
          </a:r>
          <a:endParaRPr lang="ru-RU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366CC1-8248-4C61-92E5-88D5C608AD33}" type="parTrans" cxnId="{0C166B1D-81F2-4071-A526-87EA7177DCDB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C5F0E9-6CF0-48C9-BE7E-2E0618F0EDF3}" type="sibTrans" cxnId="{0C166B1D-81F2-4071-A526-87EA7177DCDB}">
      <dgm:prSet custT="1"/>
      <dgm:spPr>
        <a:solidFill>
          <a:srgbClr val="92D050"/>
        </a:solidFill>
      </dgm:spPr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151F52-2DC7-4346-927D-55E95FA5B6C7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600" b="1" smtClean="0">
              <a:latin typeface="Arial" panose="020B0604020202020204" pitchFamily="34" charset="0"/>
              <a:cs typeface="Arial" panose="020B0604020202020204" pitchFamily="34" charset="0"/>
            </a:rPr>
            <a:t>Предварительная оценка</a:t>
          </a:r>
          <a:endParaRPr lang="ru-RU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A313E5-795F-4660-8022-F4AEDC949C14}" type="parTrans" cxnId="{982FA436-3F8C-4C9C-A95F-61B129C76344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DA6973-498A-4BBF-B411-98E0355C035B}" type="sibTrans" cxnId="{982FA436-3F8C-4C9C-A95F-61B129C76344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F6E341-E8AD-45FA-BE45-22C148668857}" type="pres">
      <dgm:prSet presAssocID="{B26CA30B-24FE-48E2-972F-A597CEFA2B3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7389AA-EAF1-4E59-A3DE-801956B016D8}" type="pres">
      <dgm:prSet presAssocID="{6A2B879C-6A29-4219-B9DF-07D502F04333}" presName="composite" presStyleCnt="0"/>
      <dgm:spPr/>
      <dgm:t>
        <a:bodyPr/>
        <a:lstStyle/>
        <a:p>
          <a:endParaRPr lang="ru-RU"/>
        </a:p>
      </dgm:t>
    </dgm:pt>
    <dgm:pt modelId="{0EB5B35E-B08D-48E9-9C08-DC55F978BD08}" type="pres">
      <dgm:prSet presAssocID="{6A2B879C-6A29-4219-B9DF-07D502F04333}" presName="imagSh" presStyleLbl="b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7000" b="-267000"/>
          </a:stretch>
        </a:blipFill>
      </dgm:spPr>
      <dgm:t>
        <a:bodyPr/>
        <a:lstStyle/>
        <a:p>
          <a:endParaRPr lang="ru-RU"/>
        </a:p>
      </dgm:t>
    </dgm:pt>
    <dgm:pt modelId="{FC88D45F-8932-44A8-941C-FAE57973F9A1}" type="pres">
      <dgm:prSet presAssocID="{6A2B879C-6A29-4219-B9DF-07D502F04333}" presName="tx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98A99-DA9E-42D5-BA9A-DEBFB0CD4BDC}" type="pres">
      <dgm:prSet presAssocID="{88C5F0E9-6CF0-48C9-BE7E-2E0618F0EDF3}" presName="sibTrans" presStyleLbl="sibTrans2D1" presStyleIdx="0" presStyleCnt="1" custLinFactNeighborX="41877"/>
      <dgm:spPr/>
      <dgm:t>
        <a:bodyPr/>
        <a:lstStyle/>
        <a:p>
          <a:endParaRPr lang="ru-RU"/>
        </a:p>
      </dgm:t>
    </dgm:pt>
    <dgm:pt modelId="{459450ED-4AD7-415E-ABD8-C340CA51C47A}" type="pres">
      <dgm:prSet presAssocID="{88C5F0E9-6CF0-48C9-BE7E-2E0618F0EDF3}" presName="connTx" presStyleLbl="sibTrans2D1" presStyleIdx="0" presStyleCnt="1"/>
      <dgm:spPr/>
      <dgm:t>
        <a:bodyPr/>
        <a:lstStyle/>
        <a:p>
          <a:endParaRPr lang="ru-RU"/>
        </a:p>
      </dgm:t>
    </dgm:pt>
    <dgm:pt modelId="{98A5AA07-A1FA-48C6-8B25-52C1BA6494E0}" type="pres">
      <dgm:prSet presAssocID="{9B151F52-2DC7-4346-927D-55E95FA5B6C7}" presName="composite" presStyleCnt="0"/>
      <dgm:spPr/>
      <dgm:t>
        <a:bodyPr/>
        <a:lstStyle/>
        <a:p>
          <a:endParaRPr lang="ru-RU"/>
        </a:p>
      </dgm:t>
    </dgm:pt>
    <dgm:pt modelId="{E1A8D27C-44FA-4636-A0F5-A3F4E53B5419}" type="pres">
      <dgm:prSet presAssocID="{9B151F52-2DC7-4346-927D-55E95FA5B6C7}" presName="imagSh" presStyleLbl="bgImgPlace1" presStyleIdx="1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7000" b="-267000"/>
          </a:stretch>
        </a:blipFill>
      </dgm:spPr>
      <dgm:t>
        <a:bodyPr/>
        <a:lstStyle/>
        <a:p>
          <a:endParaRPr lang="ru-RU"/>
        </a:p>
      </dgm:t>
    </dgm:pt>
    <dgm:pt modelId="{09D7223F-6671-486F-BD36-FE57A9588240}" type="pres">
      <dgm:prSet presAssocID="{9B151F52-2DC7-4346-927D-55E95FA5B6C7}" presName="tx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7E6D0F-C3B8-4C91-87E0-F13B3D61CB65}" type="presOf" srcId="{88C5F0E9-6CF0-48C9-BE7E-2E0618F0EDF3}" destId="{47398A99-DA9E-42D5-BA9A-DEBFB0CD4BDC}" srcOrd="0" destOrd="0" presId="urn:microsoft.com/office/officeart/2005/8/layout/hProcess10"/>
    <dgm:cxn modelId="{49E6F639-83E8-434A-85C3-EB5974D945E0}" type="presOf" srcId="{B26CA30B-24FE-48E2-972F-A597CEFA2B3D}" destId="{39F6E341-E8AD-45FA-BE45-22C148668857}" srcOrd="0" destOrd="0" presId="urn:microsoft.com/office/officeart/2005/8/layout/hProcess10"/>
    <dgm:cxn modelId="{1122CA9A-FCB7-471A-8D2C-29A992AFC1DB}" type="presOf" srcId="{6A2B879C-6A29-4219-B9DF-07D502F04333}" destId="{FC88D45F-8932-44A8-941C-FAE57973F9A1}" srcOrd="0" destOrd="0" presId="urn:microsoft.com/office/officeart/2005/8/layout/hProcess10"/>
    <dgm:cxn modelId="{134E0640-5323-4D24-8927-6A1B2AB210B0}" type="presOf" srcId="{88C5F0E9-6CF0-48C9-BE7E-2E0618F0EDF3}" destId="{459450ED-4AD7-415E-ABD8-C340CA51C47A}" srcOrd="1" destOrd="0" presId="urn:microsoft.com/office/officeart/2005/8/layout/hProcess10"/>
    <dgm:cxn modelId="{4CEB3B52-EB73-4806-A064-C2025F4AD6D9}" type="presOf" srcId="{9B151F52-2DC7-4346-927D-55E95FA5B6C7}" destId="{09D7223F-6671-486F-BD36-FE57A9588240}" srcOrd="0" destOrd="0" presId="urn:microsoft.com/office/officeart/2005/8/layout/hProcess10"/>
    <dgm:cxn modelId="{0C166B1D-81F2-4071-A526-87EA7177DCDB}" srcId="{B26CA30B-24FE-48E2-972F-A597CEFA2B3D}" destId="{6A2B879C-6A29-4219-B9DF-07D502F04333}" srcOrd="0" destOrd="0" parTransId="{C3366CC1-8248-4C61-92E5-88D5C608AD33}" sibTransId="{88C5F0E9-6CF0-48C9-BE7E-2E0618F0EDF3}"/>
    <dgm:cxn modelId="{982FA436-3F8C-4C9C-A95F-61B129C76344}" srcId="{B26CA30B-24FE-48E2-972F-A597CEFA2B3D}" destId="{9B151F52-2DC7-4346-927D-55E95FA5B6C7}" srcOrd="1" destOrd="0" parTransId="{5DA313E5-795F-4660-8022-F4AEDC949C14}" sibTransId="{96DA6973-498A-4BBF-B411-98E0355C035B}"/>
    <dgm:cxn modelId="{F7EAD3CD-2400-473D-B4C9-85942C5268CF}" type="presParOf" srcId="{39F6E341-E8AD-45FA-BE45-22C148668857}" destId="{D37389AA-EAF1-4E59-A3DE-801956B016D8}" srcOrd="0" destOrd="0" presId="urn:microsoft.com/office/officeart/2005/8/layout/hProcess10"/>
    <dgm:cxn modelId="{3ACFC747-388D-48E7-9493-750731633CA1}" type="presParOf" srcId="{D37389AA-EAF1-4E59-A3DE-801956B016D8}" destId="{0EB5B35E-B08D-48E9-9C08-DC55F978BD08}" srcOrd="0" destOrd="0" presId="urn:microsoft.com/office/officeart/2005/8/layout/hProcess10"/>
    <dgm:cxn modelId="{E9FE7CAC-EC26-45BF-A9DF-669F527E10C5}" type="presParOf" srcId="{D37389AA-EAF1-4E59-A3DE-801956B016D8}" destId="{FC88D45F-8932-44A8-941C-FAE57973F9A1}" srcOrd="1" destOrd="0" presId="urn:microsoft.com/office/officeart/2005/8/layout/hProcess10"/>
    <dgm:cxn modelId="{55291ADB-9004-46A5-9C7B-D3297CE38BF8}" type="presParOf" srcId="{39F6E341-E8AD-45FA-BE45-22C148668857}" destId="{47398A99-DA9E-42D5-BA9A-DEBFB0CD4BDC}" srcOrd="1" destOrd="0" presId="urn:microsoft.com/office/officeart/2005/8/layout/hProcess10"/>
    <dgm:cxn modelId="{66815E28-839E-4E40-801D-E718B729CEE3}" type="presParOf" srcId="{47398A99-DA9E-42D5-BA9A-DEBFB0CD4BDC}" destId="{459450ED-4AD7-415E-ABD8-C340CA51C47A}" srcOrd="0" destOrd="0" presId="urn:microsoft.com/office/officeart/2005/8/layout/hProcess10"/>
    <dgm:cxn modelId="{AE048191-37B0-437B-8BF1-118F2A3E4095}" type="presParOf" srcId="{39F6E341-E8AD-45FA-BE45-22C148668857}" destId="{98A5AA07-A1FA-48C6-8B25-52C1BA6494E0}" srcOrd="2" destOrd="0" presId="urn:microsoft.com/office/officeart/2005/8/layout/hProcess10"/>
    <dgm:cxn modelId="{373AADD3-1AF4-4CC9-B2FC-EFF0F3D22522}" type="presParOf" srcId="{98A5AA07-A1FA-48C6-8B25-52C1BA6494E0}" destId="{E1A8D27C-44FA-4636-A0F5-A3F4E53B5419}" srcOrd="0" destOrd="0" presId="urn:microsoft.com/office/officeart/2005/8/layout/hProcess10"/>
    <dgm:cxn modelId="{FE7A5645-0904-4CD0-84EF-23758F88A15E}" type="presParOf" srcId="{98A5AA07-A1FA-48C6-8B25-52C1BA6494E0}" destId="{09D7223F-6671-486F-BD36-FE57A9588240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6CA30B-24FE-48E2-972F-A597CEFA2B3D}" type="doc">
      <dgm:prSet loTypeId="urn:microsoft.com/office/officeart/2005/8/layout/hProcess10" loCatId="process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6A2B879C-6A29-4219-B9DF-07D502F04333}">
      <dgm:prSet phldrT="[Текст]" custT="1"/>
      <dgm:spPr>
        <a:solidFill>
          <a:srgbClr val="FF9900"/>
        </a:solidFill>
      </dgm:spPr>
      <dgm:t>
        <a:bodyPr/>
        <a:lstStyle/>
        <a:p>
          <a:r>
            <a:rPr lang="ru-RU" sz="1600" b="1" dirty="0" smtClean="0">
              <a:latin typeface="Arial"/>
            </a:rPr>
            <a:t>Разработка проекта решения, составление Справки и их публичное обсуждение, заполнение Опросного листа</a:t>
          </a:r>
          <a:endParaRPr lang="ru-RU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366CC1-8248-4C61-92E5-88D5C608AD33}" type="parTrans" cxnId="{0C166B1D-81F2-4071-A526-87EA7177DCDB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C5F0E9-6CF0-48C9-BE7E-2E0618F0EDF3}" type="sibTrans" cxnId="{0C166B1D-81F2-4071-A526-87EA7177DCDB}">
      <dgm:prSet custT="1"/>
      <dgm:spPr>
        <a:solidFill>
          <a:srgbClr val="FF9900"/>
        </a:solidFill>
      </dgm:spPr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151F52-2DC7-4346-927D-55E95FA5B6C7}">
      <dgm:prSet phldrT="[Текст]" custT="1"/>
      <dgm:spPr>
        <a:solidFill>
          <a:srgbClr val="FF9900"/>
        </a:solidFill>
      </dgm:spPr>
      <dgm:t>
        <a:bodyPr/>
        <a:lstStyle/>
        <a:p>
          <a:r>
            <a:rPr lang="ru-RU" sz="1600" b="1" dirty="0" smtClean="0">
              <a:latin typeface="Arial"/>
            </a:rPr>
            <a:t>Текущая оценка</a:t>
          </a:r>
          <a:endParaRPr lang="ru-RU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A313E5-795F-4660-8022-F4AEDC949C14}" type="parTrans" cxnId="{982FA436-3F8C-4C9C-A95F-61B129C76344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DA6973-498A-4BBF-B411-98E0355C035B}" type="sibTrans" cxnId="{982FA436-3F8C-4C9C-A95F-61B129C76344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F6E341-E8AD-45FA-BE45-22C148668857}" type="pres">
      <dgm:prSet presAssocID="{B26CA30B-24FE-48E2-972F-A597CEFA2B3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7389AA-EAF1-4E59-A3DE-801956B016D8}" type="pres">
      <dgm:prSet presAssocID="{6A2B879C-6A29-4219-B9DF-07D502F04333}" presName="composite" presStyleCnt="0"/>
      <dgm:spPr/>
      <dgm:t>
        <a:bodyPr/>
        <a:lstStyle/>
        <a:p>
          <a:endParaRPr lang="ru-RU"/>
        </a:p>
      </dgm:t>
    </dgm:pt>
    <dgm:pt modelId="{0EB5B35E-B08D-48E9-9C08-DC55F978BD08}" type="pres">
      <dgm:prSet presAssocID="{6A2B879C-6A29-4219-B9DF-07D502F04333}" presName="imagSh" presStyleLbl="b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9000" b="-119000"/>
          </a:stretch>
        </a:blipFill>
      </dgm:spPr>
      <dgm:t>
        <a:bodyPr/>
        <a:lstStyle/>
        <a:p>
          <a:endParaRPr lang="ru-RU"/>
        </a:p>
      </dgm:t>
    </dgm:pt>
    <dgm:pt modelId="{FC88D45F-8932-44A8-941C-FAE57973F9A1}" type="pres">
      <dgm:prSet presAssocID="{6A2B879C-6A29-4219-B9DF-07D502F04333}" presName="txNode" presStyleLbl="node1" presStyleIdx="0" presStyleCnt="2" custLinFactNeighborX="-299" custLinFactNeighborY="-22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98A99-DA9E-42D5-BA9A-DEBFB0CD4BDC}" type="pres">
      <dgm:prSet presAssocID="{88C5F0E9-6CF0-48C9-BE7E-2E0618F0EDF3}" presName="sibTrans" presStyleLbl="sibTrans2D1" presStyleIdx="0" presStyleCnt="1" custLinFactNeighborX="40326"/>
      <dgm:spPr/>
      <dgm:t>
        <a:bodyPr/>
        <a:lstStyle/>
        <a:p>
          <a:endParaRPr lang="ru-RU"/>
        </a:p>
      </dgm:t>
    </dgm:pt>
    <dgm:pt modelId="{459450ED-4AD7-415E-ABD8-C340CA51C47A}" type="pres">
      <dgm:prSet presAssocID="{88C5F0E9-6CF0-48C9-BE7E-2E0618F0EDF3}" presName="connTx" presStyleLbl="sibTrans2D1" presStyleIdx="0" presStyleCnt="1"/>
      <dgm:spPr/>
      <dgm:t>
        <a:bodyPr/>
        <a:lstStyle/>
        <a:p>
          <a:endParaRPr lang="ru-RU"/>
        </a:p>
      </dgm:t>
    </dgm:pt>
    <dgm:pt modelId="{98A5AA07-A1FA-48C6-8B25-52C1BA6494E0}" type="pres">
      <dgm:prSet presAssocID="{9B151F52-2DC7-4346-927D-55E95FA5B6C7}" presName="composite" presStyleCnt="0"/>
      <dgm:spPr/>
      <dgm:t>
        <a:bodyPr/>
        <a:lstStyle/>
        <a:p>
          <a:endParaRPr lang="ru-RU"/>
        </a:p>
      </dgm:t>
    </dgm:pt>
    <dgm:pt modelId="{E1A8D27C-44FA-4636-A0F5-A3F4E53B5419}" type="pres">
      <dgm:prSet presAssocID="{9B151F52-2DC7-4346-927D-55E95FA5B6C7}" presName="imagSh" presStyleLbl="bgImgPlace1" presStyleIdx="1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9000" b="-119000"/>
          </a:stretch>
        </a:blipFill>
      </dgm:spPr>
      <dgm:t>
        <a:bodyPr/>
        <a:lstStyle/>
        <a:p>
          <a:endParaRPr lang="ru-RU"/>
        </a:p>
      </dgm:t>
    </dgm:pt>
    <dgm:pt modelId="{09D7223F-6671-486F-BD36-FE57A9588240}" type="pres">
      <dgm:prSet presAssocID="{9B151F52-2DC7-4346-927D-55E95FA5B6C7}" presName="txNode" presStyleLbl="node1" presStyleIdx="1" presStyleCnt="2" custLinFactNeighborX="-598" custLinFactNeighborY="-20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AF6541-68F6-4B8A-B7A1-E01069D896F1}" type="presOf" srcId="{6A2B879C-6A29-4219-B9DF-07D502F04333}" destId="{FC88D45F-8932-44A8-941C-FAE57973F9A1}" srcOrd="0" destOrd="0" presId="urn:microsoft.com/office/officeart/2005/8/layout/hProcess10"/>
    <dgm:cxn modelId="{2A38F49E-6E5C-4EDD-9C45-CE28795B2E33}" type="presOf" srcId="{88C5F0E9-6CF0-48C9-BE7E-2E0618F0EDF3}" destId="{47398A99-DA9E-42D5-BA9A-DEBFB0CD4BDC}" srcOrd="0" destOrd="0" presId="urn:microsoft.com/office/officeart/2005/8/layout/hProcess10"/>
    <dgm:cxn modelId="{A95BDC87-EF2E-4204-ABB5-A4EFC8993496}" type="presOf" srcId="{88C5F0E9-6CF0-48C9-BE7E-2E0618F0EDF3}" destId="{459450ED-4AD7-415E-ABD8-C340CA51C47A}" srcOrd="1" destOrd="0" presId="urn:microsoft.com/office/officeart/2005/8/layout/hProcess10"/>
    <dgm:cxn modelId="{0C166B1D-81F2-4071-A526-87EA7177DCDB}" srcId="{B26CA30B-24FE-48E2-972F-A597CEFA2B3D}" destId="{6A2B879C-6A29-4219-B9DF-07D502F04333}" srcOrd="0" destOrd="0" parTransId="{C3366CC1-8248-4C61-92E5-88D5C608AD33}" sibTransId="{88C5F0E9-6CF0-48C9-BE7E-2E0618F0EDF3}"/>
    <dgm:cxn modelId="{F3231758-B752-44E1-8F54-40E1CF65339C}" type="presOf" srcId="{B26CA30B-24FE-48E2-972F-A597CEFA2B3D}" destId="{39F6E341-E8AD-45FA-BE45-22C148668857}" srcOrd="0" destOrd="0" presId="urn:microsoft.com/office/officeart/2005/8/layout/hProcess10"/>
    <dgm:cxn modelId="{982FA436-3F8C-4C9C-A95F-61B129C76344}" srcId="{B26CA30B-24FE-48E2-972F-A597CEFA2B3D}" destId="{9B151F52-2DC7-4346-927D-55E95FA5B6C7}" srcOrd="1" destOrd="0" parTransId="{5DA313E5-795F-4660-8022-F4AEDC949C14}" sibTransId="{96DA6973-498A-4BBF-B411-98E0355C035B}"/>
    <dgm:cxn modelId="{E8B579A7-91F7-42F4-94F9-4C8B0367A8EF}" type="presOf" srcId="{9B151F52-2DC7-4346-927D-55E95FA5B6C7}" destId="{09D7223F-6671-486F-BD36-FE57A9588240}" srcOrd="0" destOrd="0" presId="urn:microsoft.com/office/officeart/2005/8/layout/hProcess10"/>
    <dgm:cxn modelId="{8ACB57FB-660A-49B4-8250-13CB2ED4BD25}" type="presParOf" srcId="{39F6E341-E8AD-45FA-BE45-22C148668857}" destId="{D37389AA-EAF1-4E59-A3DE-801956B016D8}" srcOrd="0" destOrd="0" presId="urn:microsoft.com/office/officeart/2005/8/layout/hProcess10"/>
    <dgm:cxn modelId="{D2F7B8DC-50CD-460D-A5CA-62C7F0F44777}" type="presParOf" srcId="{D37389AA-EAF1-4E59-A3DE-801956B016D8}" destId="{0EB5B35E-B08D-48E9-9C08-DC55F978BD08}" srcOrd="0" destOrd="0" presId="urn:microsoft.com/office/officeart/2005/8/layout/hProcess10"/>
    <dgm:cxn modelId="{C49F3CAA-2324-4EBD-AF54-3CE5CF27E634}" type="presParOf" srcId="{D37389AA-EAF1-4E59-A3DE-801956B016D8}" destId="{FC88D45F-8932-44A8-941C-FAE57973F9A1}" srcOrd="1" destOrd="0" presId="urn:microsoft.com/office/officeart/2005/8/layout/hProcess10"/>
    <dgm:cxn modelId="{D26DC1FD-1ECB-49B1-BDC3-C885458DB4A4}" type="presParOf" srcId="{39F6E341-E8AD-45FA-BE45-22C148668857}" destId="{47398A99-DA9E-42D5-BA9A-DEBFB0CD4BDC}" srcOrd="1" destOrd="0" presId="urn:microsoft.com/office/officeart/2005/8/layout/hProcess10"/>
    <dgm:cxn modelId="{7470DAC7-3486-4A66-9C56-8377909B6C93}" type="presParOf" srcId="{47398A99-DA9E-42D5-BA9A-DEBFB0CD4BDC}" destId="{459450ED-4AD7-415E-ABD8-C340CA51C47A}" srcOrd="0" destOrd="0" presId="urn:microsoft.com/office/officeart/2005/8/layout/hProcess10"/>
    <dgm:cxn modelId="{BF954043-A8F5-40FC-9C18-6B0BC5B577DB}" type="presParOf" srcId="{39F6E341-E8AD-45FA-BE45-22C148668857}" destId="{98A5AA07-A1FA-48C6-8B25-52C1BA6494E0}" srcOrd="2" destOrd="0" presId="urn:microsoft.com/office/officeart/2005/8/layout/hProcess10"/>
    <dgm:cxn modelId="{B6A4F741-BF9D-4984-B721-4C90088BF931}" type="presParOf" srcId="{98A5AA07-A1FA-48C6-8B25-52C1BA6494E0}" destId="{E1A8D27C-44FA-4636-A0F5-A3F4E53B5419}" srcOrd="0" destOrd="0" presId="urn:microsoft.com/office/officeart/2005/8/layout/hProcess10"/>
    <dgm:cxn modelId="{FB7A7EAA-FDBA-47FE-9BC6-114922DAA9EF}" type="presParOf" srcId="{98A5AA07-A1FA-48C6-8B25-52C1BA6494E0}" destId="{09D7223F-6671-486F-BD36-FE57A9588240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6CA30B-24FE-48E2-972F-A597CEFA2B3D}" type="doc">
      <dgm:prSet loTypeId="urn:microsoft.com/office/officeart/2005/8/layout/hProcess10" loCatId="process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A2B879C-6A29-4219-B9DF-07D502F04333}">
      <dgm:prSet phldrT="[Текст]" custT="1"/>
      <dgm:spPr>
        <a:solidFill>
          <a:srgbClr val="9933FF"/>
        </a:solidFill>
      </dgm:spPr>
      <dgm:t>
        <a:bodyPr/>
        <a:lstStyle/>
        <a:p>
          <a:r>
            <a:rPr lang="ru-RU" sz="1600" b="1" dirty="0" smtClean="0">
              <a:latin typeface="Arial" panose="020B0604020202020204" pitchFamily="34" charset="0"/>
              <a:cs typeface="Arial" panose="020B0604020202020204" pitchFamily="34" charset="0"/>
            </a:rPr>
            <a:t>Ежегодный отчет                                 о проведении </a:t>
          </a:r>
          <a:r>
            <a:rPr lang="ru-RU" sz="1600" b="1" dirty="0" err="1" smtClean="0">
              <a:latin typeface="Arial" panose="020B0604020202020204" pitchFamily="34" charset="0"/>
              <a:cs typeface="Arial" panose="020B0604020202020204" pitchFamily="34" charset="0"/>
            </a:rPr>
            <a:t>ОРВ</a:t>
          </a:r>
          <a:endParaRPr lang="ru-RU" sz="1600" b="1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366CC1-8248-4C61-92E5-88D5C608AD33}" type="parTrans" cxnId="{0C166B1D-81F2-4071-A526-87EA7177DCDB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C5F0E9-6CF0-48C9-BE7E-2E0618F0EDF3}" type="sibTrans" cxnId="{0C166B1D-81F2-4071-A526-87EA7177DCDB}">
      <dgm:prSet custT="1"/>
      <dgm:spPr>
        <a:solidFill>
          <a:srgbClr val="9933FF"/>
        </a:solidFill>
      </dgm:spPr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151F52-2DC7-4346-927D-55E95FA5B6C7}">
      <dgm:prSet phldrT="[Текст]" custT="1"/>
      <dgm:spPr>
        <a:solidFill>
          <a:srgbClr val="9933FF"/>
        </a:solidFill>
      </dgm:spPr>
      <dgm:t>
        <a:bodyPr/>
        <a:lstStyle/>
        <a:p>
          <a:r>
            <a:rPr lang="ru-RU" sz="1600" b="1" dirty="0" smtClean="0">
              <a:latin typeface="Arial" panose="020B0604020202020204" pitchFamily="34" charset="0"/>
              <a:cs typeface="Arial" panose="020B0604020202020204" pitchFamily="34" charset="0"/>
            </a:rPr>
            <a:t>Мониторинг, элементы ретроспективной оценки</a:t>
          </a:r>
        </a:p>
      </dgm:t>
    </dgm:pt>
    <dgm:pt modelId="{5DA313E5-795F-4660-8022-F4AEDC949C14}" type="parTrans" cxnId="{982FA436-3F8C-4C9C-A95F-61B129C76344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DA6973-498A-4BBF-B411-98E0355C035B}" type="sibTrans" cxnId="{982FA436-3F8C-4C9C-A95F-61B129C76344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F6E341-E8AD-45FA-BE45-22C148668857}" type="pres">
      <dgm:prSet presAssocID="{B26CA30B-24FE-48E2-972F-A597CEFA2B3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7389AA-EAF1-4E59-A3DE-801956B016D8}" type="pres">
      <dgm:prSet presAssocID="{6A2B879C-6A29-4219-B9DF-07D502F04333}" presName="composite" presStyleCnt="0"/>
      <dgm:spPr/>
      <dgm:t>
        <a:bodyPr/>
        <a:lstStyle/>
        <a:p>
          <a:endParaRPr lang="ru-RU"/>
        </a:p>
      </dgm:t>
    </dgm:pt>
    <dgm:pt modelId="{0EB5B35E-B08D-48E9-9C08-DC55F978BD08}" type="pres">
      <dgm:prSet presAssocID="{6A2B879C-6A29-4219-B9DF-07D502F04333}" presName="imagSh" presStyleLbl="b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3000" b="-273000"/>
          </a:stretch>
        </a:blipFill>
      </dgm:spPr>
      <dgm:t>
        <a:bodyPr/>
        <a:lstStyle/>
        <a:p>
          <a:endParaRPr lang="ru-RU"/>
        </a:p>
      </dgm:t>
    </dgm:pt>
    <dgm:pt modelId="{FC88D45F-8932-44A8-941C-FAE57973F9A1}" type="pres">
      <dgm:prSet presAssocID="{6A2B879C-6A29-4219-B9DF-07D502F04333}" presName="tx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98A99-DA9E-42D5-BA9A-DEBFB0CD4BDC}" type="pres">
      <dgm:prSet presAssocID="{88C5F0E9-6CF0-48C9-BE7E-2E0618F0EDF3}" presName="sibTrans" presStyleLbl="sibTrans2D1" presStyleIdx="0" presStyleCnt="1" custLinFactNeighborX="37224"/>
      <dgm:spPr/>
      <dgm:t>
        <a:bodyPr/>
        <a:lstStyle/>
        <a:p>
          <a:endParaRPr lang="ru-RU"/>
        </a:p>
      </dgm:t>
    </dgm:pt>
    <dgm:pt modelId="{459450ED-4AD7-415E-ABD8-C340CA51C47A}" type="pres">
      <dgm:prSet presAssocID="{88C5F0E9-6CF0-48C9-BE7E-2E0618F0EDF3}" presName="connTx" presStyleLbl="sibTrans2D1" presStyleIdx="0" presStyleCnt="1"/>
      <dgm:spPr/>
      <dgm:t>
        <a:bodyPr/>
        <a:lstStyle/>
        <a:p>
          <a:endParaRPr lang="ru-RU"/>
        </a:p>
      </dgm:t>
    </dgm:pt>
    <dgm:pt modelId="{98A5AA07-A1FA-48C6-8B25-52C1BA6494E0}" type="pres">
      <dgm:prSet presAssocID="{9B151F52-2DC7-4346-927D-55E95FA5B6C7}" presName="composite" presStyleCnt="0"/>
      <dgm:spPr/>
      <dgm:t>
        <a:bodyPr/>
        <a:lstStyle/>
        <a:p>
          <a:endParaRPr lang="ru-RU"/>
        </a:p>
      </dgm:t>
    </dgm:pt>
    <dgm:pt modelId="{E1A8D27C-44FA-4636-A0F5-A3F4E53B5419}" type="pres">
      <dgm:prSet presAssocID="{9B151F52-2DC7-4346-927D-55E95FA5B6C7}" presName="imagSh" presStyleLbl="bgImgPlace1" presStyleIdx="1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3000" b="-273000"/>
          </a:stretch>
        </a:blipFill>
      </dgm:spPr>
      <dgm:t>
        <a:bodyPr/>
        <a:lstStyle/>
        <a:p>
          <a:endParaRPr lang="ru-RU"/>
        </a:p>
      </dgm:t>
    </dgm:pt>
    <dgm:pt modelId="{09D7223F-6671-486F-BD36-FE57A9588240}" type="pres">
      <dgm:prSet presAssocID="{9B151F52-2DC7-4346-927D-55E95FA5B6C7}" presName="tx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72A15A-1403-4769-B3D6-ADCB2EF4EED8}" type="presOf" srcId="{6A2B879C-6A29-4219-B9DF-07D502F04333}" destId="{FC88D45F-8932-44A8-941C-FAE57973F9A1}" srcOrd="0" destOrd="0" presId="urn:microsoft.com/office/officeart/2005/8/layout/hProcess10"/>
    <dgm:cxn modelId="{11464142-01C3-4908-AD05-36A4CFBE687E}" type="presOf" srcId="{B26CA30B-24FE-48E2-972F-A597CEFA2B3D}" destId="{39F6E341-E8AD-45FA-BE45-22C148668857}" srcOrd="0" destOrd="0" presId="urn:microsoft.com/office/officeart/2005/8/layout/hProcess10"/>
    <dgm:cxn modelId="{27F08E23-A768-4878-BF3E-8843401D7F29}" type="presOf" srcId="{88C5F0E9-6CF0-48C9-BE7E-2E0618F0EDF3}" destId="{47398A99-DA9E-42D5-BA9A-DEBFB0CD4BDC}" srcOrd="0" destOrd="0" presId="urn:microsoft.com/office/officeart/2005/8/layout/hProcess10"/>
    <dgm:cxn modelId="{AD479D76-6E8C-4F7D-BC6A-14822B62BD99}" type="presOf" srcId="{88C5F0E9-6CF0-48C9-BE7E-2E0618F0EDF3}" destId="{459450ED-4AD7-415E-ABD8-C340CA51C47A}" srcOrd="1" destOrd="0" presId="urn:microsoft.com/office/officeart/2005/8/layout/hProcess10"/>
    <dgm:cxn modelId="{54FBF8B3-4BD3-4E87-BC86-C6D0A5C6FEAE}" type="presOf" srcId="{9B151F52-2DC7-4346-927D-55E95FA5B6C7}" destId="{09D7223F-6671-486F-BD36-FE57A9588240}" srcOrd="0" destOrd="0" presId="urn:microsoft.com/office/officeart/2005/8/layout/hProcess10"/>
    <dgm:cxn modelId="{0C166B1D-81F2-4071-A526-87EA7177DCDB}" srcId="{B26CA30B-24FE-48E2-972F-A597CEFA2B3D}" destId="{6A2B879C-6A29-4219-B9DF-07D502F04333}" srcOrd="0" destOrd="0" parTransId="{C3366CC1-8248-4C61-92E5-88D5C608AD33}" sibTransId="{88C5F0E9-6CF0-48C9-BE7E-2E0618F0EDF3}"/>
    <dgm:cxn modelId="{982FA436-3F8C-4C9C-A95F-61B129C76344}" srcId="{B26CA30B-24FE-48E2-972F-A597CEFA2B3D}" destId="{9B151F52-2DC7-4346-927D-55E95FA5B6C7}" srcOrd="1" destOrd="0" parTransId="{5DA313E5-795F-4660-8022-F4AEDC949C14}" sibTransId="{96DA6973-498A-4BBF-B411-98E0355C035B}"/>
    <dgm:cxn modelId="{48BFEFC5-EAAA-4950-B0F9-72B401E99997}" type="presParOf" srcId="{39F6E341-E8AD-45FA-BE45-22C148668857}" destId="{D37389AA-EAF1-4E59-A3DE-801956B016D8}" srcOrd="0" destOrd="0" presId="urn:microsoft.com/office/officeart/2005/8/layout/hProcess10"/>
    <dgm:cxn modelId="{83089762-AA95-4BFF-A0C8-7EB5831E3BC8}" type="presParOf" srcId="{D37389AA-EAF1-4E59-A3DE-801956B016D8}" destId="{0EB5B35E-B08D-48E9-9C08-DC55F978BD08}" srcOrd="0" destOrd="0" presId="urn:microsoft.com/office/officeart/2005/8/layout/hProcess10"/>
    <dgm:cxn modelId="{D85D3702-E426-42B6-99F9-82A85296E1FD}" type="presParOf" srcId="{D37389AA-EAF1-4E59-A3DE-801956B016D8}" destId="{FC88D45F-8932-44A8-941C-FAE57973F9A1}" srcOrd="1" destOrd="0" presId="urn:microsoft.com/office/officeart/2005/8/layout/hProcess10"/>
    <dgm:cxn modelId="{CCDA7EA4-3AD4-43BB-A694-AECBF7D66D5E}" type="presParOf" srcId="{39F6E341-E8AD-45FA-BE45-22C148668857}" destId="{47398A99-DA9E-42D5-BA9A-DEBFB0CD4BDC}" srcOrd="1" destOrd="0" presId="urn:microsoft.com/office/officeart/2005/8/layout/hProcess10"/>
    <dgm:cxn modelId="{806FB800-9532-4BAB-A77F-DE3729E7B772}" type="presParOf" srcId="{47398A99-DA9E-42D5-BA9A-DEBFB0CD4BDC}" destId="{459450ED-4AD7-415E-ABD8-C340CA51C47A}" srcOrd="0" destOrd="0" presId="urn:microsoft.com/office/officeart/2005/8/layout/hProcess10"/>
    <dgm:cxn modelId="{3F5B096C-E3E4-4C05-A197-993AEF52154B}" type="presParOf" srcId="{39F6E341-E8AD-45FA-BE45-22C148668857}" destId="{98A5AA07-A1FA-48C6-8B25-52C1BA6494E0}" srcOrd="2" destOrd="0" presId="urn:microsoft.com/office/officeart/2005/8/layout/hProcess10"/>
    <dgm:cxn modelId="{6BF24B23-C836-4A30-8E0C-502082204FE5}" type="presParOf" srcId="{98A5AA07-A1FA-48C6-8B25-52C1BA6494E0}" destId="{E1A8D27C-44FA-4636-A0F5-A3F4E53B5419}" srcOrd="0" destOrd="0" presId="urn:microsoft.com/office/officeart/2005/8/layout/hProcess10"/>
    <dgm:cxn modelId="{5DE02C93-53C2-4DB5-9A0A-3A0C197309CD}" type="presParOf" srcId="{98A5AA07-A1FA-48C6-8B25-52C1BA6494E0}" destId="{09D7223F-6671-486F-BD36-FE57A9588240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6CA30B-24FE-48E2-972F-A597CEFA2B3D}" type="doc">
      <dgm:prSet loTypeId="urn:microsoft.com/office/officeart/2005/8/layout/hProcess10" loCatId="process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6A2B879C-6A29-4219-B9DF-07D502F04333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1600" b="1" smtClean="0">
              <a:latin typeface="Arial" panose="020B0604020202020204" pitchFamily="34" charset="0"/>
              <a:cs typeface="Arial" panose="020B0604020202020204" pitchFamily="34" charset="0"/>
            </a:rPr>
            <a:t>Подготовка заключения</a:t>
          </a:r>
          <a:endParaRPr lang="ru-RU" sz="1600" b="1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366CC1-8248-4C61-92E5-88D5C608AD33}" type="parTrans" cxnId="{0C166B1D-81F2-4071-A526-87EA7177DCDB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C5F0E9-6CF0-48C9-BE7E-2E0618F0EDF3}" type="sibTrans" cxnId="{0C166B1D-81F2-4071-A526-87EA7177DCDB}">
      <dgm:prSet custT="1"/>
      <dgm:spPr>
        <a:solidFill>
          <a:srgbClr val="CC3300"/>
        </a:solidFill>
      </dgm:spPr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151F52-2DC7-4346-927D-55E95FA5B6C7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1600" b="1" smtClean="0">
              <a:latin typeface="Arial" panose="020B0604020202020204" pitchFamily="34" charset="0"/>
              <a:cs typeface="Arial" panose="020B0604020202020204" pitchFamily="34" charset="0"/>
            </a:rPr>
            <a:t>Итоговая оценка </a:t>
          </a:r>
          <a:endParaRPr lang="ru-RU" sz="1600" b="1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A313E5-795F-4660-8022-F4AEDC949C14}" type="parTrans" cxnId="{982FA436-3F8C-4C9C-A95F-61B129C76344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DA6973-498A-4BBF-B411-98E0355C035B}" type="sibTrans" cxnId="{982FA436-3F8C-4C9C-A95F-61B129C76344}">
      <dgm:prSet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F6E341-E8AD-45FA-BE45-22C148668857}" type="pres">
      <dgm:prSet presAssocID="{B26CA30B-24FE-48E2-972F-A597CEFA2B3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7389AA-EAF1-4E59-A3DE-801956B016D8}" type="pres">
      <dgm:prSet presAssocID="{6A2B879C-6A29-4219-B9DF-07D502F04333}" presName="composite" presStyleCnt="0"/>
      <dgm:spPr/>
      <dgm:t>
        <a:bodyPr/>
        <a:lstStyle/>
        <a:p>
          <a:endParaRPr lang="ru-RU"/>
        </a:p>
      </dgm:t>
    </dgm:pt>
    <dgm:pt modelId="{0EB5B35E-B08D-48E9-9C08-DC55F978BD08}" type="pres">
      <dgm:prSet presAssocID="{6A2B879C-6A29-4219-B9DF-07D502F04333}" presName="imagSh" presStyleLbl="b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2000" b="-252000"/>
          </a:stretch>
        </a:blipFill>
      </dgm:spPr>
      <dgm:t>
        <a:bodyPr/>
        <a:lstStyle/>
        <a:p>
          <a:endParaRPr lang="ru-RU"/>
        </a:p>
      </dgm:t>
    </dgm:pt>
    <dgm:pt modelId="{FC88D45F-8932-44A8-941C-FAE57973F9A1}" type="pres">
      <dgm:prSet presAssocID="{6A2B879C-6A29-4219-B9DF-07D502F04333}" presName="tx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98A99-DA9E-42D5-BA9A-DEBFB0CD4BDC}" type="pres">
      <dgm:prSet presAssocID="{88C5F0E9-6CF0-48C9-BE7E-2E0618F0EDF3}" presName="sibTrans" presStyleLbl="sibTrans2D1" presStyleIdx="0" presStyleCnt="1" custLinFactNeighborX="38775"/>
      <dgm:spPr/>
      <dgm:t>
        <a:bodyPr/>
        <a:lstStyle/>
        <a:p>
          <a:endParaRPr lang="ru-RU"/>
        </a:p>
      </dgm:t>
    </dgm:pt>
    <dgm:pt modelId="{459450ED-4AD7-415E-ABD8-C340CA51C47A}" type="pres">
      <dgm:prSet presAssocID="{88C5F0E9-6CF0-48C9-BE7E-2E0618F0EDF3}" presName="connTx" presStyleLbl="sibTrans2D1" presStyleIdx="0" presStyleCnt="1"/>
      <dgm:spPr/>
      <dgm:t>
        <a:bodyPr/>
        <a:lstStyle/>
        <a:p>
          <a:endParaRPr lang="ru-RU"/>
        </a:p>
      </dgm:t>
    </dgm:pt>
    <dgm:pt modelId="{98A5AA07-A1FA-48C6-8B25-52C1BA6494E0}" type="pres">
      <dgm:prSet presAssocID="{9B151F52-2DC7-4346-927D-55E95FA5B6C7}" presName="composite" presStyleCnt="0"/>
      <dgm:spPr/>
      <dgm:t>
        <a:bodyPr/>
        <a:lstStyle/>
        <a:p>
          <a:endParaRPr lang="ru-RU"/>
        </a:p>
      </dgm:t>
    </dgm:pt>
    <dgm:pt modelId="{E1A8D27C-44FA-4636-A0F5-A3F4E53B5419}" type="pres">
      <dgm:prSet presAssocID="{9B151F52-2DC7-4346-927D-55E95FA5B6C7}" presName="imagSh" presStyleLbl="bgImgPlace1" presStyleIdx="1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2000" b="-252000"/>
          </a:stretch>
        </a:blipFill>
      </dgm:spPr>
      <dgm:t>
        <a:bodyPr/>
        <a:lstStyle/>
        <a:p>
          <a:endParaRPr lang="ru-RU"/>
        </a:p>
      </dgm:t>
    </dgm:pt>
    <dgm:pt modelId="{09D7223F-6671-486F-BD36-FE57A9588240}" type="pres">
      <dgm:prSet presAssocID="{9B151F52-2DC7-4346-927D-55E95FA5B6C7}" presName="tx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11EA34-1981-4186-A2A5-B027448AD667}" type="presOf" srcId="{88C5F0E9-6CF0-48C9-BE7E-2E0618F0EDF3}" destId="{459450ED-4AD7-415E-ABD8-C340CA51C47A}" srcOrd="1" destOrd="0" presId="urn:microsoft.com/office/officeart/2005/8/layout/hProcess10"/>
    <dgm:cxn modelId="{1C553FEB-C953-4221-A789-B05860B37780}" type="presOf" srcId="{9B151F52-2DC7-4346-927D-55E95FA5B6C7}" destId="{09D7223F-6671-486F-BD36-FE57A9588240}" srcOrd="0" destOrd="0" presId="urn:microsoft.com/office/officeart/2005/8/layout/hProcess10"/>
    <dgm:cxn modelId="{46C5F714-B218-4E7C-8A7D-A30C4F679259}" type="presOf" srcId="{B26CA30B-24FE-48E2-972F-A597CEFA2B3D}" destId="{39F6E341-E8AD-45FA-BE45-22C148668857}" srcOrd="0" destOrd="0" presId="urn:microsoft.com/office/officeart/2005/8/layout/hProcess10"/>
    <dgm:cxn modelId="{B6DF841D-5B5A-4E57-B032-ADE29F9EDE40}" type="presOf" srcId="{88C5F0E9-6CF0-48C9-BE7E-2E0618F0EDF3}" destId="{47398A99-DA9E-42D5-BA9A-DEBFB0CD4BDC}" srcOrd="0" destOrd="0" presId="urn:microsoft.com/office/officeart/2005/8/layout/hProcess10"/>
    <dgm:cxn modelId="{0C166B1D-81F2-4071-A526-87EA7177DCDB}" srcId="{B26CA30B-24FE-48E2-972F-A597CEFA2B3D}" destId="{6A2B879C-6A29-4219-B9DF-07D502F04333}" srcOrd="0" destOrd="0" parTransId="{C3366CC1-8248-4C61-92E5-88D5C608AD33}" sibTransId="{88C5F0E9-6CF0-48C9-BE7E-2E0618F0EDF3}"/>
    <dgm:cxn modelId="{12E9665A-E891-4708-906B-C43A8F365D25}" type="presOf" srcId="{6A2B879C-6A29-4219-B9DF-07D502F04333}" destId="{FC88D45F-8932-44A8-941C-FAE57973F9A1}" srcOrd="0" destOrd="0" presId="urn:microsoft.com/office/officeart/2005/8/layout/hProcess10"/>
    <dgm:cxn modelId="{982FA436-3F8C-4C9C-A95F-61B129C76344}" srcId="{B26CA30B-24FE-48E2-972F-A597CEFA2B3D}" destId="{9B151F52-2DC7-4346-927D-55E95FA5B6C7}" srcOrd="1" destOrd="0" parTransId="{5DA313E5-795F-4660-8022-F4AEDC949C14}" sibTransId="{96DA6973-498A-4BBF-B411-98E0355C035B}"/>
    <dgm:cxn modelId="{3E64C1DB-52A3-4EF3-8249-3CFCCBFC3A29}" type="presParOf" srcId="{39F6E341-E8AD-45FA-BE45-22C148668857}" destId="{D37389AA-EAF1-4E59-A3DE-801956B016D8}" srcOrd="0" destOrd="0" presId="urn:microsoft.com/office/officeart/2005/8/layout/hProcess10"/>
    <dgm:cxn modelId="{BD5530E5-2BE1-4738-BE4A-2367F0B10205}" type="presParOf" srcId="{D37389AA-EAF1-4E59-A3DE-801956B016D8}" destId="{0EB5B35E-B08D-48E9-9C08-DC55F978BD08}" srcOrd="0" destOrd="0" presId="urn:microsoft.com/office/officeart/2005/8/layout/hProcess10"/>
    <dgm:cxn modelId="{D9588956-677C-477F-95E4-0BD74CB27FAD}" type="presParOf" srcId="{D37389AA-EAF1-4E59-A3DE-801956B016D8}" destId="{FC88D45F-8932-44A8-941C-FAE57973F9A1}" srcOrd="1" destOrd="0" presId="urn:microsoft.com/office/officeart/2005/8/layout/hProcess10"/>
    <dgm:cxn modelId="{066B4A1E-A055-4DE4-8BB6-8493925B0DBD}" type="presParOf" srcId="{39F6E341-E8AD-45FA-BE45-22C148668857}" destId="{47398A99-DA9E-42D5-BA9A-DEBFB0CD4BDC}" srcOrd="1" destOrd="0" presId="urn:microsoft.com/office/officeart/2005/8/layout/hProcess10"/>
    <dgm:cxn modelId="{DEC2CA0D-BB3C-4CCB-83F7-70C2AA217D29}" type="presParOf" srcId="{47398A99-DA9E-42D5-BA9A-DEBFB0CD4BDC}" destId="{459450ED-4AD7-415E-ABD8-C340CA51C47A}" srcOrd="0" destOrd="0" presId="urn:microsoft.com/office/officeart/2005/8/layout/hProcess10"/>
    <dgm:cxn modelId="{19F7A94C-203F-4F89-B519-FBCF0D73168D}" type="presParOf" srcId="{39F6E341-E8AD-45FA-BE45-22C148668857}" destId="{98A5AA07-A1FA-48C6-8B25-52C1BA6494E0}" srcOrd="2" destOrd="0" presId="urn:microsoft.com/office/officeart/2005/8/layout/hProcess10"/>
    <dgm:cxn modelId="{D6443DD2-066F-4CAE-AC79-585656EC0499}" type="presParOf" srcId="{98A5AA07-A1FA-48C6-8B25-52C1BA6494E0}" destId="{E1A8D27C-44FA-4636-A0F5-A3F4E53B5419}" srcOrd="0" destOrd="0" presId="urn:microsoft.com/office/officeart/2005/8/layout/hProcess10"/>
    <dgm:cxn modelId="{9B078927-0EF5-45AD-A7BD-4482FA250E32}" type="presParOf" srcId="{98A5AA07-A1FA-48C6-8B25-52C1BA6494E0}" destId="{09D7223F-6671-486F-BD36-FE57A9588240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B07428-6D6E-498C-AE86-29CB25D885B6}">
      <dsp:nvSpPr>
        <dsp:cNvPr id="0" name=""/>
        <dsp:cNvSpPr/>
      </dsp:nvSpPr>
      <dsp:spPr>
        <a:xfrm rot="5400000">
          <a:off x="279677" y="1593481"/>
          <a:ext cx="1594670" cy="181547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540BB7-937E-4621-88A5-F24C164C1648}">
      <dsp:nvSpPr>
        <dsp:cNvPr id="0" name=""/>
        <dsp:cNvSpPr/>
      </dsp:nvSpPr>
      <dsp:spPr>
        <a:xfrm>
          <a:off x="74005" y="130391"/>
          <a:ext cx="1933313" cy="1553563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100" kern="1200" dirty="0"/>
        </a:p>
      </dsp:txBody>
      <dsp:txXfrm>
        <a:off x="149857" y="206243"/>
        <a:ext cx="1781609" cy="1401859"/>
      </dsp:txXfrm>
    </dsp:sp>
    <dsp:sp modelId="{6187DFC8-B766-4CF3-B6C8-D2ACC739B8C4}">
      <dsp:nvSpPr>
        <dsp:cNvPr id="0" name=""/>
        <dsp:cNvSpPr/>
      </dsp:nvSpPr>
      <dsp:spPr>
        <a:xfrm>
          <a:off x="2114095" y="165622"/>
          <a:ext cx="5833402" cy="15187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Порядок проведения процедуры оценки регулирующего воздействия проектов решений </a:t>
          </a:r>
          <a:r>
            <a:rPr lang="ru-RU" sz="18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ЕЭК</a:t>
          </a:r>
          <a:r>
            <a:rPr lang="ru-RU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должен быть определен посредством внесения изменений в Регламент работы </a:t>
          </a:r>
          <a:r>
            <a:rPr lang="ru-RU" sz="18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ЕЭК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14095" y="165622"/>
        <a:ext cx="5833402" cy="1518733"/>
      </dsp:txXfrm>
    </dsp:sp>
    <dsp:sp modelId="{DF8A459C-A496-4A16-8C9E-74B5F43E18A0}">
      <dsp:nvSpPr>
        <dsp:cNvPr id="0" name=""/>
        <dsp:cNvSpPr/>
      </dsp:nvSpPr>
      <dsp:spPr>
        <a:xfrm>
          <a:off x="1975743" y="2198738"/>
          <a:ext cx="1933313" cy="1553563"/>
        </a:xfrm>
        <a:prstGeom prst="roundRect">
          <a:avLst>
            <a:gd name="adj" fmla="val 1667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100" kern="1200" dirty="0"/>
        </a:p>
      </dsp:txBody>
      <dsp:txXfrm>
        <a:off x="2051595" y="2274590"/>
        <a:ext cx="1781609" cy="1401859"/>
      </dsp:txXfrm>
    </dsp:sp>
    <dsp:sp modelId="{B1443B35-2F15-4C63-9021-19A92DE4007E}">
      <dsp:nvSpPr>
        <dsp:cNvPr id="0" name=""/>
        <dsp:cNvSpPr/>
      </dsp:nvSpPr>
      <dsp:spPr>
        <a:xfrm>
          <a:off x="3799192" y="1964046"/>
          <a:ext cx="5056057" cy="1979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Департаментом развития предпринимательской деятельности подготовлен проект </a:t>
          </a:r>
          <a:r>
            <a:rPr lang="ru-RU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дополнений                                               в Регламент, определяющих порядок проведения процедуры ОРВ проектов решений ЕЭК в отдельном разделе Регламента работы ЕЭК                                      (далее – проект Порядка)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99192" y="1964046"/>
        <a:ext cx="5056057" cy="19791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5B35E-B08D-48E9-9C08-DC55F978BD08}">
      <dsp:nvSpPr>
        <dsp:cNvPr id="0" name=""/>
        <dsp:cNvSpPr/>
      </dsp:nvSpPr>
      <dsp:spPr>
        <a:xfrm>
          <a:off x="3584" y="0"/>
          <a:ext cx="3188577" cy="51410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7000" b="-26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88D45F-8932-44A8-941C-FAE57973F9A1}">
      <dsp:nvSpPr>
        <dsp:cNvPr id="0" name=""/>
        <dsp:cNvSpPr/>
      </dsp:nvSpPr>
      <dsp:spPr>
        <a:xfrm>
          <a:off x="522655" y="308462"/>
          <a:ext cx="3188577" cy="514103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latin typeface="Arial" panose="020B0604020202020204" pitchFamily="34" charset="0"/>
              <a:cs typeface="Arial" panose="020B0604020202020204" pitchFamily="34" charset="0"/>
            </a:rPr>
            <a:t>Уведомление</a:t>
          </a:r>
          <a:endParaRPr lang="ru-RU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7713" y="323520"/>
        <a:ext cx="3158461" cy="483987"/>
      </dsp:txXfrm>
    </dsp:sp>
    <dsp:sp modelId="{47398A99-DA9E-42D5-BA9A-DEBFB0CD4BDC}">
      <dsp:nvSpPr>
        <dsp:cNvPr id="0" name=""/>
        <dsp:cNvSpPr/>
      </dsp:nvSpPr>
      <dsp:spPr>
        <a:xfrm>
          <a:off x="4063557" y="-126033"/>
          <a:ext cx="614190" cy="766170"/>
        </a:xfrm>
        <a:prstGeom prst="rightArrow">
          <a:avLst>
            <a:gd name="adj1" fmla="val 60000"/>
            <a:gd name="adj2" fmla="val 50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63557" y="27201"/>
        <a:ext cx="429933" cy="459702"/>
      </dsp:txXfrm>
    </dsp:sp>
    <dsp:sp modelId="{E1A8D27C-44FA-4636-A0F5-A3F4E53B5419}">
      <dsp:nvSpPr>
        <dsp:cNvPr id="0" name=""/>
        <dsp:cNvSpPr/>
      </dsp:nvSpPr>
      <dsp:spPr>
        <a:xfrm>
          <a:off x="4946992" y="0"/>
          <a:ext cx="3188577" cy="51410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7000" b="-26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9D7223F-6671-486F-BD36-FE57A9588240}">
      <dsp:nvSpPr>
        <dsp:cNvPr id="0" name=""/>
        <dsp:cNvSpPr/>
      </dsp:nvSpPr>
      <dsp:spPr>
        <a:xfrm>
          <a:off x="5466062" y="308462"/>
          <a:ext cx="3188577" cy="514103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latin typeface="Arial" panose="020B0604020202020204" pitchFamily="34" charset="0"/>
              <a:cs typeface="Arial" panose="020B0604020202020204" pitchFamily="34" charset="0"/>
            </a:rPr>
            <a:t>Предварительная оценка</a:t>
          </a:r>
          <a:endParaRPr lang="ru-RU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81120" y="323520"/>
        <a:ext cx="3158461" cy="4839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5B35E-B08D-48E9-9C08-DC55F978BD08}">
      <dsp:nvSpPr>
        <dsp:cNvPr id="0" name=""/>
        <dsp:cNvSpPr/>
      </dsp:nvSpPr>
      <dsp:spPr>
        <a:xfrm>
          <a:off x="3584" y="0"/>
          <a:ext cx="3188577" cy="90676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9000" b="-11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88D45F-8932-44A8-941C-FAE57973F9A1}">
      <dsp:nvSpPr>
        <dsp:cNvPr id="0" name=""/>
        <dsp:cNvSpPr/>
      </dsp:nvSpPr>
      <dsp:spPr>
        <a:xfrm>
          <a:off x="513121" y="337170"/>
          <a:ext cx="3188577" cy="906761"/>
        </a:xfrm>
        <a:prstGeom prst="roundRect">
          <a:avLst>
            <a:gd name="adj" fmla="val 10000"/>
          </a:avLst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/>
            </a:rPr>
            <a:t>Разработка проекта решения, составление Справки и их публичное обсуждение, заполнение Опросного листа</a:t>
          </a:r>
          <a:endParaRPr lang="ru-RU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9679" y="363728"/>
        <a:ext cx="3135461" cy="853645"/>
      </dsp:txXfrm>
    </dsp:sp>
    <dsp:sp modelId="{47398A99-DA9E-42D5-BA9A-DEBFB0CD4BDC}">
      <dsp:nvSpPr>
        <dsp:cNvPr id="0" name=""/>
        <dsp:cNvSpPr/>
      </dsp:nvSpPr>
      <dsp:spPr>
        <a:xfrm>
          <a:off x="4054031" y="70295"/>
          <a:ext cx="614190" cy="766170"/>
        </a:xfrm>
        <a:prstGeom prst="rightArrow">
          <a:avLst>
            <a:gd name="adj1" fmla="val 60000"/>
            <a:gd name="adj2" fmla="val 50000"/>
          </a:avLst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54031" y="223529"/>
        <a:ext cx="429933" cy="459702"/>
      </dsp:txXfrm>
    </dsp:sp>
    <dsp:sp modelId="{E1A8D27C-44FA-4636-A0F5-A3F4E53B5419}">
      <dsp:nvSpPr>
        <dsp:cNvPr id="0" name=""/>
        <dsp:cNvSpPr/>
      </dsp:nvSpPr>
      <dsp:spPr>
        <a:xfrm>
          <a:off x="4946992" y="0"/>
          <a:ext cx="3188577" cy="90676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9000" b="-11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9D7223F-6671-486F-BD36-FE57A9588240}">
      <dsp:nvSpPr>
        <dsp:cNvPr id="0" name=""/>
        <dsp:cNvSpPr/>
      </dsp:nvSpPr>
      <dsp:spPr>
        <a:xfrm>
          <a:off x="5446995" y="355160"/>
          <a:ext cx="3188577" cy="906761"/>
        </a:xfrm>
        <a:prstGeom prst="roundRect">
          <a:avLst>
            <a:gd name="adj" fmla="val 10000"/>
          </a:avLst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/>
            </a:rPr>
            <a:t>Текущая оценка</a:t>
          </a:r>
          <a:endParaRPr lang="ru-RU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73553" y="381718"/>
        <a:ext cx="3135461" cy="8536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5B35E-B08D-48E9-9C08-DC55F978BD08}">
      <dsp:nvSpPr>
        <dsp:cNvPr id="0" name=""/>
        <dsp:cNvSpPr/>
      </dsp:nvSpPr>
      <dsp:spPr>
        <a:xfrm>
          <a:off x="3584" y="0"/>
          <a:ext cx="3188577" cy="4583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3000" b="-27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88D45F-8932-44A8-941C-FAE57973F9A1}">
      <dsp:nvSpPr>
        <dsp:cNvPr id="0" name=""/>
        <dsp:cNvSpPr/>
      </dsp:nvSpPr>
      <dsp:spPr>
        <a:xfrm>
          <a:off x="522655" y="275034"/>
          <a:ext cx="3188577" cy="458390"/>
        </a:xfrm>
        <a:prstGeom prst="roundRect">
          <a:avLst>
            <a:gd name="adj" fmla="val 10000"/>
          </a:avLst>
        </a:prstGeom>
        <a:solidFill>
          <a:srgbClr val="9933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Ежегодный отчет                                 о проведении </a:t>
          </a:r>
          <a:r>
            <a:rPr lang="ru-RU" sz="16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ОРВ</a:t>
          </a:r>
          <a:endParaRPr lang="ru-RU" sz="16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6081" y="288460"/>
        <a:ext cx="3161725" cy="431538"/>
      </dsp:txXfrm>
    </dsp:sp>
    <dsp:sp modelId="{47398A99-DA9E-42D5-BA9A-DEBFB0CD4BDC}">
      <dsp:nvSpPr>
        <dsp:cNvPr id="0" name=""/>
        <dsp:cNvSpPr/>
      </dsp:nvSpPr>
      <dsp:spPr>
        <a:xfrm>
          <a:off x="4034978" y="-137517"/>
          <a:ext cx="614190" cy="733424"/>
        </a:xfrm>
        <a:prstGeom prst="rightArrow">
          <a:avLst>
            <a:gd name="adj1" fmla="val 60000"/>
            <a:gd name="adj2" fmla="val 50000"/>
          </a:avLst>
        </a:prstGeom>
        <a:solidFill>
          <a:srgbClr val="9933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34978" y="9168"/>
        <a:ext cx="429933" cy="440054"/>
      </dsp:txXfrm>
    </dsp:sp>
    <dsp:sp modelId="{E1A8D27C-44FA-4636-A0F5-A3F4E53B5419}">
      <dsp:nvSpPr>
        <dsp:cNvPr id="0" name=""/>
        <dsp:cNvSpPr/>
      </dsp:nvSpPr>
      <dsp:spPr>
        <a:xfrm>
          <a:off x="4946992" y="0"/>
          <a:ext cx="3188577" cy="4583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3000" b="-27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9D7223F-6671-486F-BD36-FE57A9588240}">
      <dsp:nvSpPr>
        <dsp:cNvPr id="0" name=""/>
        <dsp:cNvSpPr/>
      </dsp:nvSpPr>
      <dsp:spPr>
        <a:xfrm>
          <a:off x="5466062" y="275034"/>
          <a:ext cx="3188577" cy="458390"/>
        </a:xfrm>
        <a:prstGeom prst="roundRect">
          <a:avLst>
            <a:gd name="adj" fmla="val 10000"/>
          </a:avLst>
        </a:prstGeom>
        <a:solidFill>
          <a:srgbClr val="9933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Мониторинг, элементы ретроспективной оценки</a:t>
          </a:r>
        </a:p>
      </dsp:txBody>
      <dsp:txXfrm>
        <a:off x="5479488" y="288460"/>
        <a:ext cx="3161725" cy="4315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5B35E-B08D-48E9-9C08-DC55F978BD08}">
      <dsp:nvSpPr>
        <dsp:cNvPr id="0" name=""/>
        <dsp:cNvSpPr/>
      </dsp:nvSpPr>
      <dsp:spPr>
        <a:xfrm>
          <a:off x="3584" y="0"/>
          <a:ext cx="3188577" cy="4583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2000" b="-25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88D45F-8932-44A8-941C-FAE57973F9A1}">
      <dsp:nvSpPr>
        <dsp:cNvPr id="0" name=""/>
        <dsp:cNvSpPr/>
      </dsp:nvSpPr>
      <dsp:spPr>
        <a:xfrm>
          <a:off x="522655" y="275034"/>
          <a:ext cx="3188577" cy="458390"/>
        </a:xfrm>
        <a:prstGeom prst="roundRect">
          <a:avLst>
            <a:gd name="adj" fmla="val 10000"/>
          </a:avLst>
        </a:prstGeom>
        <a:solidFill>
          <a:srgbClr val="CC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latin typeface="Arial" panose="020B0604020202020204" pitchFamily="34" charset="0"/>
              <a:cs typeface="Arial" panose="020B0604020202020204" pitchFamily="34" charset="0"/>
            </a:rPr>
            <a:t>Подготовка заключения</a:t>
          </a:r>
          <a:endParaRPr lang="ru-RU" sz="16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6081" y="288460"/>
        <a:ext cx="3161725" cy="431538"/>
      </dsp:txXfrm>
    </dsp:sp>
    <dsp:sp modelId="{47398A99-DA9E-42D5-BA9A-DEBFB0CD4BDC}">
      <dsp:nvSpPr>
        <dsp:cNvPr id="0" name=""/>
        <dsp:cNvSpPr/>
      </dsp:nvSpPr>
      <dsp:spPr>
        <a:xfrm>
          <a:off x="4044505" y="-137517"/>
          <a:ext cx="614190" cy="733424"/>
        </a:xfrm>
        <a:prstGeom prst="rightArrow">
          <a:avLst>
            <a:gd name="adj1" fmla="val 60000"/>
            <a:gd name="adj2" fmla="val 50000"/>
          </a:avLst>
        </a:prstGeom>
        <a:solidFill>
          <a:srgbClr val="CC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44505" y="9168"/>
        <a:ext cx="429933" cy="440054"/>
      </dsp:txXfrm>
    </dsp:sp>
    <dsp:sp modelId="{E1A8D27C-44FA-4636-A0F5-A3F4E53B5419}">
      <dsp:nvSpPr>
        <dsp:cNvPr id="0" name=""/>
        <dsp:cNvSpPr/>
      </dsp:nvSpPr>
      <dsp:spPr>
        <a:xfrm>
          <a:off x="4946992" y="0"/>
          <a:ext cx="3188577" cy="4583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2000" b="-25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9D7223F-6671-486F-BD36-FE57A9588240}">
      <dsp:nvSpPr>
        <dsp:cNvPr id="0" name=""/>
        <dsp:cNvSpPr/>
      </dsp:nvSpPr>
      <dsp:spPr>
        <a:xfrm>
          <a:off x="5466062" y="275034"/>
          <a:ext cx="3188577" cy="458390"/>
        </a:xfrm>
        <a:prstGeom prst="roundRect">
          <a:avLst>
            <a:gd name="adj" fmla="val 10000"/>
          </a:avLst>
        </a:prstGeom>
        <a:solidFill>
          <a:srgbClr val="CC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latin typeface="Arial" panose="020B0604020202020204" pitchFamily="34" charset="0"/>
              <a:cs typeface="Arial" panose="020B0604020202020204" pitchFamily="34" charset="0"/>
            </a:rPr>
            <a:t>Итоговая оценка </a:t>
          </a:r>
          <a:endParaRPr lang="ru-RU" sz="16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79488" y="288460"/>
        <a:ext cx="3161725" cy="431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C1A574A2-0AFF-3247-9F0E-DC91708C0F7B}" type="datetime1">
              <a:rPr lang="ru-RU" smtClean="0"/>
              <a:pPr/>
              <a:t>06.08.2014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01CC0EE-8C11-AF43-85EC-5238C2661C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7307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D395637B-6B52-2842-87D5-2E5C84496455}" type="datetime1">
              <a:rPr lang="ru-RU" smtClean="0"/>
              <a:pPr/>
              <a:t>06.08.2014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4494B752-82CB-3842-9E7C-0B29134AE16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476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0D77-6123-C843-8A0F-DB21ABF4AF6C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717281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71A-0DEA-EE4F-86D1-FCBDF71C8DCF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77200" y="660400"/>
            <a:ext cx="609600" cy="381001"/>
          </a:xfrm>
          <a:prstGeom prst="rect">
            <a:avLst/>
          </a:prstGeom>
        </p:spPr>
        <p:txBody>
          <a:bodyPr/>
          <a:lstStyle/>
          <a:p>
            <a:fld id="{1E7D417E-0BF3-C440-BCB6-3BA684BB87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538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F420-61CA-724B-B3F8-182EBB608B02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77200" y="660400"/>
            <a:ext cx="609600" cy="381001"/>
          </a:xfrm>
          <a:prstGeom prst="rect">
            <a:avLst/>
          </a:prstGeom>
        </p:spPr>
        <p:txBody>
          <a:bodyPr/>
          <a:lstStyle/>
          <a:p>
            <a:fld id="{1E7D417E-0BF3-C440-BCB6-3BA684BB87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9374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5EB6-E0B6-344A-A554-873914D59C37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78994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746B1-19E5-2C46-B5C0-0F81573E1E21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44101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10CC-58E9-6E4A-9004-ADC11585F41B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16818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27762-DA06-0046-98BF-55D594EC7717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 userDrawn="1">
            <p:ph type="sldNum" sz="quarter" idx="12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76947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ECDF-895C-264A-A851-354191DE2F3B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984590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60100-770C-AF4B-9391-A331961D0256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506027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137B-9050-FA4C-B42C-EFEE301DDAAC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0071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2372-EFD5-8247-B237-ABBD72720D6B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34400" y="888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006832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 descr="top_new3.pd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340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4638" y="223838"/>
            <a:ext cx="5932161" cy="234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D123D-B109-BE48-9E66-CE56F107ABAB}" type="datetime1">
              <a:rPr lang="ru-RU" smtClean="0"/>
              <a:t>06.08.2014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rgbClr val="BCB08D"/>
                </a:solidFill>
                <a:latin typeface="Times"/>
                <a:cs typeface="Times"/>
              </a:rPr>
              <a:t>|</a:t>
            </a:r>
            <a:r>
              <a:rPr lang="en-US" dirty="0" smtClean="0">
                <a:latin typeface="Times"/>
                <a:cs typeface="Times"/>
              </a:rPr>
              <a:t>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25849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>
          <a:solidFill>
            <a:srgbClr val="032953"/>
          </a:solidFill>
          <a:latin typeface="Times"/>
          <a:ea typeface="+mj-ea"/>
          <a:cs typeface="Time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"/>
          <a:ea typeface="+mn-ea"/>
          <a:cs typeface="Time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"/>
          <a:ea typeface="+mn-ea"/>
          <a:cs typeface="Time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"/>
          <a:ea typeface="+mn-ea"/>
          <a:cs typeface="Time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"/>
          <a:ea typeface="+mn-ea"/>
          <a:cs typeface="Time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"/>
          <a:ea typeface="+mn-ea"/>
          <a:cs typeface="Time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yulegin@eecommission.or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18" Type="http://schemas.openxmlformats.org/officeDocument/2006/relationships/diagramData" Target="../diagrams/data5.xml"/><Relationship Id="rId3" Type="http://schemas.openxmlformats.org/officeDocument/2006/relationships/diagramData" Target="../diagrams/data2.xml"/><Relationship Id="rId21" Type="http://schemas.openxmlformats.org/officeDocument/2006/relationships/diagramColors" Target="../diagrams/colors5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image" Target="../media/image9.jpg"/><Relationship Id="rId16" Type="http://schemas.openxmlformats.org/officeDocument/2006/relationships/diagramColors" Target="../diagrams/colors4.xml"/><Relationship Id="rId20" Type="http://schemas.openxmlformats.org/officeDocument/2006/relationships/diagramQuickStyle" Target="../diagrams/quickStyl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19" Type="http://schemas.openxmlformats.org/officeDocument/2006/relationships/diagramLayout" Target="../diagrams/layout5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Relationship Id="rId22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1200_2000_las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32045" y="2910357"/>
            <a:ext cx="64928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100" dirty="0">
                <a:solidFill>
                  <a:schemeClr val="bg1"/>
                </a:solidFill>
              </a:rPr>
              <a:t>О проекте изменений в Регламент работы Евразийской экономической комиссии, касающихся установления порядка проведения процедуры оценки регулирующего воздействия проектов решений Комиссии, которые могут оказать влияние на условия ведения предпринимательской деятельности</a:t>
            </a:r>
            <a:endParaRPr lang="ru-RU" sz="2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7331" y="4058685"/>
            <a:ext cx="22840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-й вопрос повестки дня </a:t>
            </a:r>
          </a:p>
          <a:p>
            <a:pPr algn="ctr"/>
            <a:endParaRPr lang="ru-RU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Брест, </a:t>
            </a:r>
          </a:p>
          <a:p>
            <a:pPr algn="ctr"/>
            <a:r>
              <a:rPr lang="ru-RU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августа 2014 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3121" y="5299175"/>
            <a:ext cx="678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отдела адвокатирования предпринимательства Департамента развития предпринимательской </a:t>
            </a:r>
            <a:r>
              <a:rPr lang="ru-RU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 </a:t>
            </a:r>
            <a:endParaRPr lang="ru-RU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Евразийской </a:t>
            </a:r>
            <a:r>
              <a:rPr lang="ru-RU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экономической комиссии</a:t>
            </a:r>
          </a:p>
          <a:p>
            <a:pPr algn="r"/>
            <a:r>
              <a:rPr lang="ru-RU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Юлегин Артем Александрович</a:t>
            </a:r>
            <a:endParaRPr lang="ru-RU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32051" y="1179545"/>
            <a:ext cx="64928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3-е заседание подкомитета по устранению избыточных барьеров в сфере взаимной торговли </a:t>
            </a:r>
            <a:r>
              <a:rPr lang="ru-RU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и </a:t>
            </a:r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инвестиционной деятельности </a:t>
            </a:r>
            <a:endParaRPr lang="ru-RU" b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Консультативного </a:t>
            </a:r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комитета </a:t>
            </a:r>
          </a:p>
          <a:p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вопросам </a:t>
            </a:r>
            <a:r>
              <a:rPr lang="ru-RU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предпринимательства</a:t>
            </a:r>
            <a:endParaRPr lang="ru-RU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88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Прямая со стрелкой 104"/>
          <p:cNvCxnSpPr>
            <a:stCxn id="69" idx="1"/>
          </p:cNvCxnSpPr>
          <p:nvPr/>
        </p:nvCxnSpPr>
        <p:spPr>
          <a:xfrm flipH="1" flipV="1">
            <a:off x="1409700" y="6308481"/>
            <a:ext cx="1085850" cy="156218"/>
          </a:xfrm>
          <a:prstGeom prst="straightConnector1">
            <a:avLst/>
          </a:prstGeom>
          <a:ln w="73025" cmpd="tri">
            <a:solidFill>
              <a:srgbClr val="0033CC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>
            <a:stCxn id="63" idx="2"/>
            <a:endCxn id="69" idx="3"/>
          </p:cNvCxnSpPr>
          <p:nvPr/>
        </p:nvCxnSpPr>
        <p:spPr>
          <a:xfrm flipH="1">
            <a:off x="3130884" y="6164608"/>
            <a:ext cx="1428865" cy="300091"/>
          </a:xfrm>
          <a:prstGeom prst="straightConnector1">
            <a:avLst/>
          </a:prstGeom>
          <a:ln w="73025" cmpd="tri">
            <a:solidFill>
              <a:srgbClr val="0033CC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813948" y="158689"/>
            <a:ext cx="4383514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Текущая оценка </a:t>
            </a:r>
          </a:p>
        </p:txBody>
      </p:sp>
      <p:cxnSp>
        <p:nvCxnSpPr>
          <p:cNvPr id="57" name="Прямая со стрелкой 56"/>
          <p:cNvCxnSpPr>
            <a:stCxn id="94" idx="3"/>
          </p:cNvCxnSpPr>
          <p:nvPr/>
        </p:nvCxnSpPr>
        <p:spPr>
          <a:xfrm flipV="1">
            <a:off x="5943599" y="5267426"/>
            <a:ext cx="716617" cy="1"/>
          </a:xfrm>
          <a:prstGeom prst="straightConnector1">
            <a:avLst/>
          </a:prstGeom>
          <a:ln w="73025" cmpd="tri">
            <a:solidFill>
              <a:srgbClr val="0033CC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107523" y="2124076"/>
            <a:ext cx="5836077" cy="1409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размещения на официальном сайте проекта решения Комиссии, Справки и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Опросного листа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разработчик направляет письменное извещение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о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начале их публичного обсуждения департаменту Комиссии, ответственному за подготовку Заключения и заинтересованным лицам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107524" y="3962931"/>
            <a:ext cx="5836076" cy="71384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 Сводной информации о представленных предложениях с указанием сведений об их учете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и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(или) основаниях их отклонения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6657657" y="1681243"/>
            <a:ext cx="25434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публичное обсуждение </a:t>
            </a:r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не </a:t>
            </a:r>
            <a:r>
              <a:rPr 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менее 30 календарных дней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6553200" y="3372382"/>
            <a:ext cx="26765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позднее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15 </a:t>
            </a: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календарных дней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со </a:t>
            </a: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дня окончания публичного обсуждения 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107523" y="5004494"/>
            <a:ext cx="2316460" cy="116011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Размещение                       на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официальном сайте Сводной информации,                 а также информации об отказе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3175898" y="5638743"/>
            <a:ext cx="2767701" cy="525865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Отказ от разработки проекта решения Комиссии</a:t>
            </a:r>
          </a:p>
        </p:txBody>
      </p:sp>
      <p:sp>
        <p:nvSpPr>
          <p:cNvPr id="64" name="Овал 63"/>
          <p:cNvSpPr/>
          <p:nvPr/>
        </p:nvSpPr>
        <p:spPr>
          <a:xfrm>
            <a:off x="6660216" y="4668780"/>
            <a:ext cx="2347100" cy="1427131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итоговая оценка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(заключение об </a:t>
            </a:r>
            <a:r>
              <a:rPr lang="ru-RU" sz="2000" b="1" dirty="0" err="1">
                <a:solidFill>
                  <a:schemeClr val="bg1"/>
                </a:solidFill>
              </a:rPr>
              <a:t>ОРВ</a:t>
            </a:r>
            <a:r>
              <a:rPr lang="ru-RU" sz="2000" b="1" dirty="0">
                <a:solidFill>
                  <a:schemeClr val="bg1"/>
                </a:solidFill>
              </a:rPr>
              <a:t>)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660215" y="2536548"/>
            <a:ext cx="2607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течение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5 </a:t>
            </a: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календарных дней </a:t>
            </a:r>
          </a:p>
        </p:txBody>
      </p:sp>
      <p:sp>
        <p:nvSpPr>
          <p:cNvPr id="68" name="Рамка 67"/>
          <p:cNvSpPr/>
          <p:nvPr/>
        </p:nvSpPr>
        <p:spPr>
          <a:xfrm>
            <a:off x="431800" y="833438"/>
            <a:ext cx="8435975" cy="833437"/>
          </a:xfrm>
          <a:prstGeom prst="frame">
            <a:avLst>
              <a:gd name="adj1" fmla="val 6919"/>
            </a:avLst>
          </a:prstGeom>
          <a:solidFill>
            <a:srgbClr val="C00000"/>
          </a:solidFill>
          <a:ln w="63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Разработчик составляет Справку и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Опросный лист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подготавливаемому проекту решения Комиссии и размещает их на официальном сайте для публичного обсуждения</a:t>
            </a:r>
          </a:p>
        </p:txBody>
      </p:sp>
      <p:pic>
        <p:nvPicPr>
          <p:cNvPr id="69" name="Picture 2" descr="http://win.beginpc.ru/icon_recycleb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6071397"/>
            <a:ext cx="635334" cy="78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0" name="Прямая со стрелкой 69"/>
          <p:cNvCxnSpPr>
            <a:endCxn id="58" idx="0"/>
          </p:cNvCxnSpPr>
          <p:nvPr/>
        </p:nvCxnSpPr>
        <p:spPr>
          <a:xfrm>
            <a:off x="3025562" y="1666875"/>
            <a:ext cx="0" cy="457201"/>
          </a:xfrm>
          <a:prstGeom prst="straightConnector1">
            <a:avLst/>
          </a:prstGeom>
          <a:ln w="73025" cmpd="tri">
            <a:solidFill>
              <a:srgbClr val="0033CC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>
            <a:stCxn id="58" idx="2"/>
            <a:endCxn id="59" idx="0"/>
          </p:cNvCxnSpPr>
          <p:nvPr/>
        </p:nvCxnSpPr>
        <p:spPr>
          <a:xfrm>
            <a:off x="3025562" y="3533776"/>
            <a:ext cx="0" cy="429155"/>
          </a:xfrm>
          <a:prstGeom prst="straightConnector1">
            <a:avLst/>
          </a:prstGeom>
          <a:ln w="73025" cmpd="tri">
            <a:solidFill>
              <a:srgbClr val="0033CC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endCxn id="62" idx="0"/>
          </p:cNvCxnSpPr>
          <p:nvPr/>
        </p:nvCxnSpPr>
        <p:spPr>
          <a:xfrm>
            <a:off x="1265753" y="4674544"/>
            <a:ext cx="0" cy="329950"/>
          </a:xfrm>
          <a:prstGeom prst="straightConnector1">
            <a:avLst/>
          </a:prstGeom>
          <a:ln w="73025" cmpd="tri">
            <a:solidFill>
              <a:srgbClr val="0033CC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62" idx="3"/>
            <a:endCxn id="63" idx="1"/>
          </p:cNvCxnSpPr>
          <p:nvPr/>
        </p:nvCxnSpPr>
        <p:spPr>
          <a:xfrm>
            <a:off x="2423983" y="5584552"/>
            <a:ext cx="751915" cy="317124"/>
          </a:xfrm>
          <a:prstGeom prst="straightConnector1">
            <a:avLst/>
          </a:prstGeom>
          <a:ln w="73025" cmpd="tri">
            <a:solidFill>
              <a:srgbClr val="0033CC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3775592" y="1895475"/>
            <a:ext cx="2882065" cy="0"/>
          </a:xfrm>
          <a:prstGeom prst="straightConnector1">
            <a:avLst/>
          </a:prstGeom>
          <a:ln w="44450">
            <a:solidFill>
              <a:srgbClr val="0033CC"/>
            </a:solidFill>
            <a:prstDash val="dash"/>
            <a:headEnd w="med" len="sm"/>
            <a:tailEnd type="arrow" w="med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stCxn id="58" idx="3"/>
            <a:endCxn id="66" idx="1"/>
          </p:cNvCxnSpPr>
          <p:nvPr/>
        </p:nvCxnSpPr>
        <p:spPr>
          <a:xfrm>
            <a:off x="5943600" y="2828926"/>
            <a:ext cx="716615" cy="10"/>
          </a:xfrm>
          <a:prstGeom prst="straightConnector1">
            <a:avLst/>
          </a:prstGeom>
          <a:ln w="44450">
            <a:solidFill>
              <a:srgbClr val="0033CC"/>
            </a:solidFill>
            <a:prstDash val="dash"/>
            <a:headEnd w="med" len="sm"/>
            <a:tailEnd type="arrow" w="med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>
            <a:off x="3775592" y="3748353"/>
            <a:ext cx="2884623" cy="0"/>
          </a:xfrm>
          <a:prstGeom prst="straightConnector1">
            <a:avLst/>
          </a:prstGeom>
          <a:ln w="44450">
            <a:solidFill>
              <a:srgbClr val="0033CC"/>
            </a:solidFill>
            <a:prstDash val="dash"/>
            <a:headEnd w="med" len="sm"/>
            <a:tailEnd type="arrow" w="med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4" name="Прямоугольник 93"/>
          <p:cNvSpPr/>
          <p:nvPr/>
        </p:nvSpPr>
        <p:spPr>
          <a:xfrm>
            <a:off x="3175898" y="5004494"/>
            <a:ext cx="2767701" cy="525865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Доработка проекта решения Комиссии и Справки </a:t>
            </a:r>
          </a:p>
        </p:txBody>
      </p:sp>
      <p:cxnSp>
        <p:nvCxnSpPr>
          <p:cNvPr id="97" name="Прямая со стрелкой 96"/>
          <p:cNvCxnSpPr>
            <a:stCxn id="62" idx="3"/>
            <a:endCxn id="94" idx="1"/>
          </p:cNvCxnSpPr>
          <p:nvPr/>
        </p:nvCxnSpPr>
        <p:spPr>
          <a:xfrm flipV="1">
            <a:off x="2423983" y="5267427"/>
            <a:ext cx="751915" cy="317125"/>
          </a:xfrm>
          <a:prstGeom prst="straightConnector1">
            <a:avLst/>
          </a:prstGeom>
          <a:ln w="73025" cmpd="tri">
            <a:solidFill>
              <a:srgbClr val="0033CC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Номер слайда 5"/>
          <p:cNvSpPr txBox="1">
            <a:spLocks/>
          </p:cNvSpPr>
          <p:nvPr/>
        </p:nvSpPr>
        <p:spPr>
          <a:xfrm>
            <a:off x="8505825" y="199020"/>
            <a:ext cx="609600" cy="381001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marL="0" algn="l" defTabSz="457200" rtl="0" eaLnBrk="1" latinLnBrk="0" hangingPunct="1">
              <a:defRPr sz="1800" kern="1200">
                <a:solidFill>
                  <a:srgbClr val="032953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pPr defTabSz="914400"/>
              <a:t>10</a:t>
            </a:fld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2689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34400" y="177798"/>
            <a:ext cx="609600" cy="381001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pPr defTabSz="914400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pPr defTabSz="914400"/>
              <a:t>11</a:t>
            </a:fld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07087" y="1849126"/>
            <a:ext cx="4006713" cy="11946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Учитываются заключения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об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ОРВ                                        на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соответствующий проект решения Комиссии, подготовленные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уполномоченными органами Сторон              (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 случае их наличия)</a:t>
            </a:r>
          </a:p>
        </p:txBody>
      </p:sp>
      <p:sp>
        <p:nvSpPr>
          <p:cNvPr id="2" name="Левая фигурная скобка 1"/>
          <p:cNvSpPr/>
          <p:nvPr/>
        </p:nvSpPr>
        <p:spPr>
          <a:xfrm>
            <a:off x="4522782" y="1821323"/>
            <a:ext cx="284305" cy="2269929"/>
          </a:xfrm>
          <a:prstGeom prst="leftBrace">
            <a:avLst>
              <a:gd name="adj1" fmla="val 8333"/>
              <a:gd name="adj2" fmla="val 50876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807087" y="3070475"/>
            <a:ext cx="4006713" cy="98375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Если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в Заключении сделан вывод о том,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                     что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разработчиком при подготовке проекта решения Комиссии не была соблюдена процедура проведения оценки</a:t>
            </a:r>
          </a:p>
        </p:txBody>
      </p:sp>
      <p:sp>
        <p:nvSpPr>
          <p:cNvPr id="2049" name="Прямоугольник 2048"/>
          <p:cNvSpPr/>
          <p:nvPr/>
        </p:nvSpPr>
        <p:spPr>
          <a:xfrm>
            <a:off x="1" y="1750996"/>
            <a:ext cx="23428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течение 15 календарных дней </a:t>
            </a:r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со </a:t>
            </a:r>
            <a:r>
              <a:rPr 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дня поступления </a:t>
            </a:r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от </a:t>
            </a:r>
            <a:r>
              <a:rPr 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разработчика проекта решения Комиссии, Справки </a:t>
            </a:r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и </a:t>
            </a:r>
            <a:r>
              <a:rPr 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Сводной информации</a:t>
            </a:r>
          </a:p>
        </p:txBody>
      </p:sp>
      <p:sp>
        <p:nvSpPr>
          <p:cNvPr id="2060" name="Прямоугольник 2059"/>
          <p:cNvSpPr/>
          <p:nvPr/>
        </p:nvSpPr>
        <p:spPr>
          <a:xfrm>
            <a:off x="76200" y="3431920"/>
            <a:ext cx="21431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течение </a:t>
            </a:r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5 </a:t>
            </a:r>
            <a:r>
              <a:rPr 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календарных дней со дня подписания Заключения</a:t>
            </a:r>
          </a:p>
        </p:txBody>
      </p:sp>
      <p:cxnSp>
        <p:nvCxnSpPr>
          <p:cNvPr id="2068" name="Соединительная линия уступом 2067"/>
          <p:cNvCxnSpPr>
            <a:stCxn id="29" idx="3"/>
          </p:cNvCxnSpPr>
          <p:nvPr/>
        </p:nvCxnSpPr>
        <p:spPr>
          <a:xfrm flipV="1">
            <a:off x="8813800" y="1666875"/>
            <a:ext cx="228600" cy="1895476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74" name="Скругленный прямоугольник 2073"/>
          <p:cNvSpPr/>
          <p:nvPr/>
        </p:nvSpPr>
        <p:spPr>
          <a:xfrm>
            <a:off x="4028104" y="4772025"/>
            <a:ext cx="1730859" cy="1526281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роект </a:t>
            </a: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 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Комиссии               к </a:t>
            </a: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которому прилагаются Заключение </a:t>
            </a:r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и </a:t>
            </a: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Справка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756970" y="130114"/>
            <a:ext cx="4383514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24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Итоговая оценка</a:t>
            </a:r>
          </a:p>
        </p:txBody>
      </p:sp>
      <p:cxnSp>
        <p:nvCxnSpPr>
          <p:cNvPr id="54" name="Прямая со стрелкой 53"/>
          <p:cNvCxnSpPr>
            <a:stCxn id="61" idx="3"/>
          </p:cNvCxnSpPr>
          <p:nvPr/>
        </p:nvCxnSpPr>
        <p:spPr>
          <a:xfrm flipV="1">
            <a:off x="3884301" y="6392030"/>
            <a:ext cx="2373624" cy="1"/>
          </a:xfrm>
          <a:prstGeom prst="straightConnector1">
            <a:avLst/>
          </a:prstGeom>
          <a:ln w="73025" cmpd="tri">
            <a:solidFill>
              <a:schemeClr val="accent3">
                <a:lumMod val="75000"/>
              </a:schemeClr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2777912" y="2187777"/>
            <a:ext cx="1717478" cy="13174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Сводный департамент обеспечивает подготовку Заключения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7999" y="4601105"/>
            <a:ext cx="3776777" cy="99007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Сводный департамент обеспечивает направление Заключения разработчику, а также размещение Заключения на официальном сайте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76201" y="6015284"/>
            <a:ext cx="3808100" cy="75349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После получения Заключения разработчик дорабатывает проект решения Комиссии и Справку</a:t>
            </a:r>
          </a:p>
        </p:txBody>
      </p:sp>
      <p:sp>
        <p:nvSpPr>
          <p:cNvPr id="63" name="Овал 62"/>
          <p:cNvSpPr/>
          <p:nvPr/>
        </p:nvSpPr>
        <p:spPr>
          <a:xfrm>
            <a:off x="5972175" y="4286250"/>
            <a:ext cx="3092292" cy="2528235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Рассматривается на заседании Совета Комиссии и (или) Коллегии Комиссии </a:t>
            </a:r>
          </a:p>
        </p:txBody>
      </p:sp>
      <p:sp>
        <p:nvSpPr>
          <p:cNvPr id="65" name="Рамка 64"/>
          <p:cNvSpPr/>
          <p:nvPr/>
        </p:nvSpPr>
        <p:spPr>
          <a:xfrm>
            <a:off x="107524" y="833438"/>
            <a:ext cx="8934876" cy="833437"/>
          </a:xfrm>
          <a:prstGeom prst="frame">
            <a:avLst>
              <a:gd name="adj1" fmla="val 6919"/>
            </a:avLst>
          </a:prstGeom>
          <a:solidFill>
            <a:srgbClr val="C00000"/>
          </a:solidFill>
          <a:ln w="63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Разработчик направляет доработанные проект решения Комиссии,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Справку                    и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Сводную информацию в сводный департамент и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размещает их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официальном сайте Комиссии</a:t>
            </a:r>
          </a:p>
        </p:txBody>
      </p:sp>
      <p:cxnSp>
        <p:nvCxnSpPr>
          <p:cNvPr id="67" name="Прямая со стрелкой 66"/>
          <p:cNvCxnSpPr>
            <a:endCxn id="55" idx="0"/>
          </p:cNvCxnSpPr>
          <p:nvPr/>
        </p:nvCxnSpPr>
        <p:spPr>
          <a:xfrm>
            <a:off x="3636651" y="1663901"/>
            <a:ext cx="0" cy="523876"/>
          </a:xfrm>
          <a:prstGeom prst="straightConnector1">
            <a:avLst/>
          </a:prstGeom>
          <a:ln w="73025" cmpd="tri">
            <a:solidFill>
              <a:srgbClr val="C00000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stCxn id="55" idx="2"/>
          </p:cNvCxnSpPr>
          <p:nvPr/>
        </p:nvCxnSpPr>
        <p:spPr>
          <a:xfrm>
            <a:off x="3636651" y="3505201"/>
            <a:ext cx="0" cy="1095904"/>
          </a:xfrm>
          <a:prstGeom prst="straightConnector1">
            <a:avLst/>
          </a:prstGeom>
          <a:ln w="73025" cmpd="tri">
            <a:solidFill>
              <a:schemeClr val="accent6">
                <a:lumMod val="75000"/>
              </a:schemeClr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>
            <a:endCxn id="55" idx="1"/>
          </p:cNvCxnSpPr>
          <p:nvPr/>
        </p:nvCxnSpPr>
        <p:spPr>
          <a:xfrm>
            <a:off x="2436547" y="2846489"/>
            <a:ext cx="341365" cy="0"/>
          </a:xfrm>
          <a:prstGeom prst="straightConnector1">
            <a:avLst/>
          </a:prstGeom>
          <a:ln w="44450">
            <a:solidFill>
              <a:srgbClr val="FF0000"/>
            </a:solidFill>
            <a:prstDash val="dash"/>
            <a:headEnd w="med" len="sm"/>
            <a:tailEnd type="arrow" w="med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2436547" y="3920069"/>
            <a:ext cx="341365" cy="0"/>
          </a:xfrm>
          <a:prstGeom prst="straightConnector1">
            <a:avLst/>
          </a:prstGeom>
          <a:ln w="44450">
            <a:solidFill>
              <a:srgbClr val="FF0000"/>
            </a:solidFill>
            <a:prstDash val="dash"/>
            <a:headEnd w="med" len="sm"/>
            <a:tailEnd type="arrow" w="med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>
            <a:stCxn id="56" idx="2"/>
            <a:endCxn id="61" idx="0"/>
          </p:cNvCxnSpPr>
          <p:nvPr/>
        </p:nvCxnSpPr>
        <p:spPr>
          <a:xfrm flipH="1">
            <a:off x="1980251" y="5591175"/>
            <a:ext cx="6137" cy="424109"/>
          </a:xfrm>
          <a:prstGeom prst="straightConnector1">
            <a:avLst/>
          </a:prstGeom>
          <a:ln w="73025" cmpd="tri">
            <a:solidFill>
              <a:schemeClr val="accent5">
                <a:lumMod val="75000"/>
              </a:schemeClr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77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pencart.ws/uploads/posts/2012-04/1333623935_180771401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4017507"/>
            <a:ext cx="2736849" cy="2736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</p:spPr>
        <p:txBody>
          <a:bodyPr/>
          <a:lstStyle/>
          <a:p>
            <a:pPr defTabSz="914400"/>
            <a:r>
              <a:rPr lang="en-US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"/>
                <a:cs typeface="Times"/>
              </a:rPr>
              <a:pPr defTabSz="914400"/>
              <a:t>12</a:t>
            </a:fld>
            <a:endParaRPr lang="ru-RU" b="1" cap="all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"/>
              <a:cs typeface="Times"/>
            </a:endParaRPr>
          </a:p>
          <a:p>
            <a:fld id="{1E7D417E-0BF3-C440-BCB6-3BA684BB87BE}" type="slidenum">
              <a:rPr lang="ru-RU" smtClean="0">
                <a:solidFill>
                  <a:prstClr val="white"/>
                </a:solidFill>
                <a:latin typeface="Times"/>
                <a:cs typeface="Times"/>
              </a:rPr>
              <a:pPr/>
              <a:t>12</a:t>
            </a:fld>
            <a:endParaRPr lang="ru-RU" dirty="0">
              <a:solidFill>
                <a:prstClr val="white"/>
              </a:solidFill>
              <a:latin typeface="Times"/>
              <a:cs typeface="Time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24176" y="150909"/>
            <a:ext cx="4645025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Выводы заключения об </a:t>
            </a:r>
            <a:r>
              <a:rPr lang="ru-RU" sz="2000" b="1" cap="all" dirty="0" err="1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ОРВ</a:t>
            </a:r>
            <a:endParaRPr lang="ru-RU" sz="2000" b="1" cap="all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shiebaeva\Desktop\Plus-and-Minu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1" r="11896"/>
          <a:stretch/>
        </p:blipFill>
        <p:spPr bwMode="auto">
          <a:xfrm>
            <a:off x="38099" y="1042748"/>
            <a:ext cx="1981201" cy="2479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19301" y="976073"/>
            <a:ext cx="71247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 об ОРВ  содержит выводы о: </a:t>
            </a:r>
          </a:p>
          <a:p>
            <a:pPr marL="285750" indent="-285750">
              <a:buBlip>
                <a:blip r:embed="rId4"/>
              </a:buBlip>
            </a:pPr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обосновании проблемы (предпосылки регулирования),  </a:t>
            </a:r>
            <a:b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</a:t>
            </a:r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регулирования, </a:t>
            </a:r>
            <a:r>
              <a:rPr lang="ru-RU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группе </a:t>
            </a:r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защищаемых лиц; </a:t>
            </a:r>
          </a:p>
          <a:p>
            <a:pPr marL="285750" indent="-285750">
              <a:buBlip>
                <a:blip r:embed="rId4"/>
              </a:buBlip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адресатах 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регулирования и оказываемом на них воздействии; </a:t>
            </a:r>
          </a:p>
          <a:p>
            <a:pPr marL="285750" indent="-285750">
              <a:buBlip>
                <a:blip r:embed="rId4"/>
              </a:buBlip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содержании устанавливаемых регулированием ограничений;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Blip>
                <a:blip r:embed="rId4"/>
              </a:buBlip>
            </a:pPr>
            <a:r>
              <a:rPr lang="ru-RU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эффективности 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предложенного механизма разрешения проблемы и достижения цели регулирования; </a:t>
            </a:r>
          </a:p>
          <a:p>
            <a:pPr marL="285750" indent="-285750">
              <a:buBlip>
                <a:blip r:embed="rId4"/>
              </a:buBlip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оптимальности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предложенного варианта решения проблемы;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1288" y="3530397"/>
            <a:ext cx="6286500" cy="3223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4"/>
              </a:buBlip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соблюдении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процедуры проведения оценки; </a:t>
            </a:r>
          </a:p>
          <a:p>
            <a:pPr marL="342900" indent="-342900">
              <a:buBlip>
                <a:blip r:embed="rId4"/>
              </a:buBlip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компетенции Евразийской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экономической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комиссии;</a:t>
            </a:r>
          </a:p>
          <a:p>
            <a:pPr marL="342900" indent="-342900">
              <a:buBlip>
                <a:blip r:embed="rId4"/>
              </a:buBlip>
            </a:pPr>
            <a:r>
              <a:rPr lang="ru-RU" dirty="0" smtClean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соответствии </a:t>
            </a:r>
            <a:r>
              <a:rPr lang="ru-RU" dirty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разработки проекта акта </a:t>
            </a:r>
            <a:r>
              <a:rPr lang="ru-RU" dirty="0" smtClean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Договору о Евразийском экономическом </a:t>
            </a:r>
            <a:br>
              <a:rPr lang="ru-RU" dirty="0" smtClean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союзе и другим международным договорам;</a:t>
            </a:r>
            <a:endParaRPr lang="ru-RU" dirty="0">
              <a:solidFill>
                <a:srgbClr val="99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Blip>
                <a:blip r:embed="rId4"/>
              </a:buBlip>
            </a:pPr>
            <a:r>
              <a:rPr lang="ru-RU" dirty="0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наличии </a:t>
            </a:r>
            <a:r>
              <a:rPr lang="ru-RU" dirty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либо отсутствии в проекте решения избыточных барьеров; </a:t>
            </a:r>
          </a:p>
          <a:p>
            <a:pPr marL="342900" indent="-342900">
              <a:buBlip>
                <a:blip r:embed="rId4"/>
              </a:buBlip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положительном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либо отрицательном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 решения на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ведения предпринимательской деятельности.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63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hiebaeva\Desktop\lis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3" r="11814"/>
          <a:stretch/>
        </p:blipFill>
        <p:spPr bwMode="auto">
          <a:xfrm>
            <a:off x="6934200" y="3820997"/>
            <a:ext cx="2009775" cy="289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8534400" y="177798"/>
            <a:ext cx="609600" cy="381001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defTabSz="914400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pPr defTabSz="914400"/>
              <a:t>13</a:t>
            </a:fld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931313" y="5531149"/>
            <a:ext cx="147876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 1 февраля</a:t>
            </a:r>
            <a:endParaRPr lang="ru-RU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2969413" y="4273011"/>
            <a:ext cx="123529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 15 марта</a:t>
            </a:r>
            <a:endParaRPr lang="ru-RU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912263" y="3039447"/>
            <a:ext cx="123529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 15 мая</a:t>
            </a:r>
            <a:endParaRPr lang="ru-RU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974758" y="1770332"/>
            <a:ext cx="123529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 15 июня</a:t>
            </a:r>
            <a:endParaRPr lang="ru-RU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22987" y="14385"/>
            <a:ext cx="4645025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Блок-схема мониторинга проведения </a:t>
            </a:r>
            <a:r>
              <a:rPr lang="ru-RU" sz="2000" b="1" cap="all" dirty="0" err="1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ОРВ</a:t>
            </a:r>
            <a:endParaRPr lang="ru-RU" sz="2000" b="1" cap="all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Куб 1"/>
          <p:cNvSpPr/>
          <p:nvPr/>
        </p:nvSpPr>
        <p:spPr>
          <a:xfrm>
            <a:off x="140700" y="856490"/>
            <a:ext cx="3078750" cy="1008000"/>
          </a:xfrm>
          <a:prstGeom prst="cub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Евразийский </a:t>
            </a:r>
            <a:r>
              <a:rPr lang="ru-RU" sz="17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межправительственный </a:t>
            </a:r>
            <a:r>
              <a:rPr lang="ru-RU" sz="17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совет </a:t>
            </a:r>
            <a:endParaRPr lang="ru-RU" sz="1700" u="sng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140698" y="2066923"/>
            <a:ext cx="3078750" cy="1008000"/>
          </a:xfrm>
          <a:prstGeom prst="cub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Совет Комиссии </a:t>
            </a:r>
            <a:endParaRPr lang="ru-RU" sz="1700" u="sng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Куб 36"/>
          <p:cNvSpPr/>
          <p:nvPr/>
        </p:nvSpPr>
        <p:spPr>
          <a:xfrm>
            <a:off x="140700" y="3326522"/>
            <a:ext cx="3078750" cy="1008000"/>
          </a:xfrm>
          <a:prstGeom prst="cub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Коллегия Комиссии </a:t>
            </a:r>
            <a:endParaRPr lang="ru-RU" sz="1700" u="sng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Куб 37"/>
          <p:cNvSpPr/>
          <p:nvPr/>
        </p:nvSpPr>
        <p:spPr>
          <a:xfrm>
            <a:off x="140699" y="4568410"/>
            <a:ext cx="3078750" cy="1008000"/>
          </a:xfrm>
          <a:prstGeom prst="cub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Член Коллегии, курирующий сводный департамент </a:t>
            </a:r>
            <a:endParaRPr lang="ru-RU" sz="1700" u="sng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Куб 38"/>
          <p:cNvSpPr/>
          <p:nvPr/>
        </p:nvSpPr>
        <p:spPr>
          <a:xfrm>
            <a:off x="140700" y="5810249"/>
            <a:ext cx="3078750" cy="1008000"/>
          </a:xfrm>
          <a:prstGeom prst="cub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Сводный Департамент</a:t>
            </a:r>
            <a:endParaRPr lang="ru-RU" sz="1700" u="sng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>
            <a:stCxn id="2" idx="5"/>
            <a:endCxn id="111" idx="1"/>
          </p:cNvCxnSpPr>
          <p:nvPr/>
        </p:nvCxnSpPr>
        <p:spPr>
          <a:xfrm>
            <a:off x="3219450" y="1234490"/>
            <a:ext cx="78941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6" idx="5"/>
            <a:endCxn id="113" idx="1"/>
          </p:cNvCxnSpPr>
          <p:nvPr/>
        </p:nvCxnSpPr>
        <p:spPr>
          <a:xfrm flipV="1">
            <a:off x="3219448" y="2442955"/>
            <a:ext cx="789412" cy="196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37" idx="5"/>
            <a:endCxn id="114" idx="1"/>
          </p:cNvCxnSpPr>
          <p:nvPr/>
        </p:nvCxnSpPr>
        <p:spPr>
          <a:xfrm>
            <a:off x="3219450" y="3704522"/>
            <a:ext cx="78941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38" idx="5"/>
            <a:endCxn id="115" idx="1"/>
          </p:cNvCxnSpPr>
          <p:nvPr/>
        </p:nvCxnSpPr>
        <p:spPr>
          <a:xfrm>
            <a:off x="3219449" y="4946410"/>
            <a:ext cx="789410" cy="3196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39" idx="5"/>
            <a:endCxn id="116" idx="1"/>
          </p:cNvCxnSpPr>
          <p:nvPr/>
        </p:nvCxnSpPr>
        <p:spPr>
          <a:xfrm flipV="1">
            <a:off x="3219450" y="6186281"/>
            <a:ext cx="789408" cy="196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Равнобедренный треугольник 30"/>
          <p:cNvSpPr/>
          <p:nvPr/>
        </p:nvSpPr>
        <p:spPr>
          <a:xfrm>
            <a:off x="984753" y="1878694"/>
            <a:ext cx="1228725" cy="177618"/>
          </a:xfrm>
          <a:prstGeom prst="triangl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Равнобедренный треугольник 66"/>
          <p:cNvSpPr/>
          <p:nvPr/>
        </p:nvSpPr>
        <p:spPr>
          <a:xfrm>
            <a:off x="984748" y="3083945"/>
            <a:ext cx="1228725" cy="227628"/>
          </a:xfrm>
          <a:prstGeom prst="triangl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Равнобедренный треугольник 67"/>
          <p:cNvSpPr/>
          <p:nvPr/>
        </p:nvSpPr>
        <p:spPr>
          <a:xfrm>
            <a:off x="984751" y="4337249"/>
            <a:ext cx="1228725" cy="226800"/>
          </a:xfrm>
          <a:prstGeom prst="triangl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Равнобедренный треугольник 68"/>
          <p:cNvSpPr/>
          <p:nvPr/>
        </p:nvSpPr>
        <p:spPr>
          <a:xfrm>
            <a:off x="984750" y="5573458"/>
            <a:ext cx="1228725" cy="227267"/>
          </a:xfrm>
          <a:prstGeom prst="triangl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Табличка 110"/>
          <p:cNvSpPr/>
          <p:nvPr/>
        </p:nvSpPr>
        <p:spPr>
          <a:xfrm>
            <a:off x="4008860" y="867983"/>
            <a:ext cx="2219325" cy="733013"/>
          </a:xfrm>
          <a:prstGeom prst="plaqu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Рассмотрение</a:t>
            </a:r>
          </a:p>
        </p:txBody>
      </p:sp>
      <p:sp>
        <p:nvSpPr>
          <p:cNvPr id="113" name="Табличка 112"/>
          <p:cNvSpPr/>
          <p:nvPr/>
        </p:nvSpPr>
        <p:spPr>
          <a:xfrm>
            <a:off x="4008860" y="2076448"/>
            <a:ext cx="2219325" cy="733013"/>
          </a:xfrm>
          <a:prstGeom prst="plaqu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Внесение</a:t>
            </a:r>
          </a:p>
        </p:txBody>
      </p:sp>
      <p:sp>
        <p:nvSpPr>
          <p:cNvPr id="114" name="Табличка 113"/>
          <p:cNvSpPr/>
          <p:nvPr/>
        </p:nvSpPr>
        <p:spPr>
          <a:xfrm>
            <a:off x="4008860" y="3338015"/>
            <a:ext cx="2219325" cy="733013"/>
          </a:xfrm>
          <a:prstGeom prst="plaqu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Одобрение</a:t>
            </a:r>
          </a:p>
        </p:txBody>
      </p:sp>
      <p:sp>
        <p:nvSpPr>
          <p:cNvPr id="115" name="Табличка 114"/>
          <p:cNvSpPr/>
          <p:nvPr/>
        </p:nvSpPr>
        <p:spPr>
          <a:xfrm>
            <a:off x="4008859" y="4583099"/>
            <a:ext cx="2219325" cy="733013"/>
          </a:xfrm>
          <a:prstGeom prst="plaqu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Представление</a:t>
            </a:r>
          </a:p>
        </p:txBody>
      </p:sp>
      <p:sp>
        <p:nvSpPr>
          <p:cNvPr id="116" name="Табличка 115"/>
          <p:cNvSpPr/>
          <p:nvPr/>
        </p:nvSpPr>
        <p:spPr>
          <a:xfrm>
            <a:off x="4008858" y="5819774"/>
            <a:ext cx="2219325" cy="733013"/>
          </a:xfrm>
          <a:prstGeom prst="plaqu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</a:t>
            </a:r>
          </a:p>
        </p:txBody>
      </p:sp>
      <p:sp>
        <p:nvSpPr>
          <p:cNvPr id="121" name="Десятиугольник 120"/>
          <p:cNvSpPr/>
          <p:nvPr/>
        </p:nvSpPr>
        <p:spPr>
          <a:xfrm>
            <a:off x="6791325" y="1366469"/>
            <a:ext cx="2352675" cy="2159607"/>
          </a:xfrm>
          <a:prstGeom prst="decagon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Ежегодный отчет </a:t>
            </a: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о 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мониторинге проведения процедуры </a:t>
            </a:r>
            <a:r>
              <a:rPr lang="ru-RU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ОРВ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9" name="Соединительная линия уступом 128"/>
          <p:cNvCxnSpPr>
            <a:stCxn id="111" idx="3"/>
            <a:endCxn id="121" idx="9"/>
          </p:cNvCxnSpPr>
          <p:nvPr/>
        </p:nvCxnSpPr>
        <p:spPr>
          <a:xfrm>
            <a:off x="6228185" y="1234490"/>
            <a:ext cx="2102986" cy="131981"/>
          </a:xfrm>
          <a:prstGeom prst="bentConnector2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1" name="Соединительная линия уступом 130"/>
          <p:cNvCxnSpPr>
            <a:stCxn id="113" idx="3"/>
            <a:endCxn id="121" idx="6"/>
          </p:cNvCxnSpPr>
          <p:nvPr/>
        </p:nvCxnSpPr>
        <p:spPr>
          <a:xfrm>
            <a:off x="6228185" y="2442955"/>
            <a:ext cx="563140" cy="3318"/>
          </a:xfrm>
          <a:prstGeom prst="bentConnector3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3" name="Соединительная линия уступом 132"/>
          <p:cNvCxnSpPr>
            <a:stCxn id="114" idx="3"/>
            <a:endCxn id="121" idx="6"/>
          </p:cNvCxnSpPr>
          <p:nvPr/>
        </p:nvCxnSpPr>
        <p:spPr>
          <a:xfrm flipV="1">
            <a:off x="6228185" y="2446273"/>
            <a:ext cx="563140" cy="1258249"/>
          </a:xfrm>
          <a:prstGeom prst="bentConnector3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5" name="Соединительная линия уступом 134"/>
          <p:cNvCxnSpPr>
            <a:stCxn id="115" idx="3"/>
            <a:endCxn id="121" idx="6"/>
          </p:cNvCxnSpPr>
          <p:nvPr/>
        </p:nvCxnSpPr>
        <p:spPr>
          <a:xfrm flipV="1">
            <a:off x="6228184" y="2446273"/>
            <a:ext cx="563141" cy="2503333"/>
          </a:xfrm>
          <a:prstGeom prst="bentConnector3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7" name="Соединительная линия уступом 136"/>
          <p:cNvCxnSpPr>
            <a:stCxn id="116" idx="3"/>
            <a:endCxn id="121" idx="6"/>
          </p:cNvCxnSpPr>
          <p:nvPr/>
        </p:nvCxnSpPr>
        <p:spPr>
          <a:xfrm flipV="1">
            <a:off x="6228183" y="2446273"/>
            <a:ext cx="563142" cy="3740008"/>
          </a:xfrm>
          <a:prstGeom prst="bentConnector3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359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000" t="12000" r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66887" y="1085850"/>
            <a:ext cx="4719638" cy="523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8534400" y="193672"/>
            <a:ext cx="609600" cy="381001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defTabSz="914400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pPr defTabSz="914400"/>
              <a:t>14</a:t>
            </a:fld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51" y="190500"/>
            <a:ext cx="6384924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Содержание отчета о мониторинге </a:t>
            </a:r>
            <a:r>
              <a:rPr lang="ru-RU" sz="2000" b="1" cap="all" dirty="0" err="1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ОРВ</a:t>
            </a:r>
            <a:endParaRPr lang="ru-RU" sz="2000" b="1" cap="all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850" y="1055370"/>
            <a:ext cx="8315325" cy="34932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R="12700" indent="450215" algn="just">
              <a:spcAft>
                <a:spcPts val="0"/>
              </a:spcAft>
            </a:pPr>
            <a:r>
              <a:rPr lang="ru-RU" sz="1700" b="1" dirty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Ежегодный отчет </a:t>
            </a:r>
            <a:r>
              <a:rPr lang="ru-RU" sz="17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должен </a:t>
            </a:r>
            <a:r>
              <a:rPr lang="ru-RU" sz="1700" b="1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содержать</a:t>
            </a:r>
            <a:r>
              <a:rPr lang="ru-RU" sz="17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1700" b="1" dirty="0" smtClean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сводную </a:t>
            </a:r>
            <a:r>
              <a:rPr lang="ru-RU" sz="1700" b="1" dirty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информацию:</a:t>
            </a:r>
          </a:p>
          <a:p>
            <a:pPr marL="285750" marR="12700" lvl="0" indent="-285750" algn="just">
              <a:spcAft>
                <a:spcPts val="0"/>
              </a:spcAft>
              <a:buBlip>
                <a:blip r:embed="rId3"/>
              </a:buBlip>
            </a:pP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 случаях несоблюдении разработчиками процедуры проведения </a:t>
            </a:r>
            <a:r>
              <a:rPr lang="ru-RU" sz="1700" b="1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ОРВ</a:t>
            </a: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; </a:t>
            </a:r>
          </a:p>
          <a:p>
            <a:pPr marL="285750" marR="12700" lvl="0" indent="-285750" algn="just">
              <a:spcAft>
                <a:spcPts val="0"/>
              </a:spcAft>
              <a:buBlip>
                <a:blip r:embed="rId3"/>
              </a:buBlip>
            </a:pP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 случаях  мотивированного отказа от разработки решения; </a:t>
            </a:r>
          </a:p>
          <a:p>
            <a:pPr marL="285750" marR="12700" lvl="0" indent="-285750" algn="just">
              <a:spcAft>
                <a:spcPts val="0"/>
              </a:spcAft>
              <a:buBlip>
                <a:blip r:embed="rId3"/>
              </a:buBlip>
            </a:pP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 </a:t>
            </a: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выявлении избыточных барьеров; </a:t>
            </a:r>
          </a:p>
          <a:p>
            <a:pPr marL="285750" marR="12700" lvl="0" indent="-285750" algn="just">
              <a:spcAft>
                <a:spcPts val="0"/>
              </a:spcAft>
              <a:buBlip>
                <a:blip r:embed="rId3"/>
              </a:buBlip>
            </a:pP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об </a:t>
            </a: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отсутствии в Справках достаточного обоснования решения проблемы; </a:t>
            </a:r>
          </a:p>
          <a:p>
            <a:pPr marL="285750" marR="12700" lvl="0" indent="-285750" algn="just">
              <a:spcAft>
                <a:spcPts val="0"/>
              </a:spcAft>
              <a:buBlip>
                <a:blip r:embed="rId3"/>
              </a:buBlip>
            </a:pP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 </a:t>
            </a: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характере влияния проектов решений Комиссии на </a:t>
            </a: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бизнес-климат;</a:t>
            </a:r>
          </a:p>
          <a:p>
            <a:pPr marL="285750" marR="12700" lvl="0" indent="-285750" algn="just">
              <a:spcAft>
                <a:spcPts val="0"/>
              </a:spcAft>
              <a:buBlip>
                <a:blip r:embed="rId3"/>
              </a:buBlip>
            </a:pP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 </a:t>
            </a: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количестве и доле Заключений по характеру сделанных в них выводов (положительные, отрицательные, нейтральные</a:t>
            </a: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</a:t>
            </a:r>
          </a:p>
          <a:p>
            <a:pPr marL="285750" marR="12700" lvl="0" indent="-285750" algn="just">
              <a:spcAft>
                <a:spcPts val="0"/>
              </a:spcAft>
              <a:buBlip>
                <a:blip r:embed="rId3"/>
              </a:buBlip>
            </a:pP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</a:t>
            </a: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случаях принятия (отклонения) проектов решений Комиссии, с отрицательным Заключением;</a:t>
            </a:r>
          </a:p>
          <a:p>
            <a:pPr marL="285750" marR="12700" lvl="0" indent="-285750" algn="just">
              <a:spcAft>
                <a:spcPts val="0"/>
              </a:spcAft>
              <a:buBlip>
                <a:blip r:embed="rId3"/>
              </a:buBlip>
            </a:pP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 поступающих предложениях по внесению изменений в </a:t>
            </a: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решения </a:t>
            </a: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Комиссии, принятые при наличии отрицательного Заключения. </a:t>
            </a:r>
            <a:endParaRPr lang="ru-RU" sz="17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850" y="4700081"/>
            <a:ext cx="8429625" cy="192360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R="12700" indent="450215" algn="just">
              <a:spcAft>
                <a:spcPts val="0"/>
              </a:spcAft>
            </a:pPr>
            <a:r>
              <a:rPr lang="ru-RU" sz="1700" b="1" dirty="0">
                <a:ln>
                  <a:solidFill>
                    <a:srgbClr val="008000"/>
                  </a:solidFill>
                </a:ln>
                <a:solidFill>
                  <a:srgbClr val="00B05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Ежегодный отчет также </a:t>
            </a:r>
            <a:r>
              <a:rPr lang="ru-RU" sz="1700" b="1" u="sng" dirty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может содержать</a:t>
            </a:r>
            <a:r>
              <a:rPr lang="ru-RU" sz="17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</a:t>
            </a:r>
          </a:p>
          <a:p>
            <a:pPr marL="285750" marR="12700" lvl="0" indent="-285750" algn="just">
              <a:spcAft>
                <a:spcPts val="0"/>
              </a:spcAft>
              <a:buBlip>
                <a:blip r:embed="rId4"/>
              </a:buBlip>
            </a:pP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предложения по совершенствованию процедуры, форм, </a:t>
            </a: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организационно-технических и </a:t>
            </a: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информационно-аналитических средств для проведения </a:t>
            </a:r>
            <a:r>
              <a:rPr lang="ru-RU" sz="1700" b="1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ОРВ</a:t>
            </a: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; </a:t>
            </a:r>
          </a:p>
          <a:p>
            <a:pPr marL="285750" marR="12700" lvl="0" indent="-285750" algn="just">
              <a:spcAft>
                <a:spcPts val="0"/>
              </a:spcAft>
              <a:buBlip>
                <a:blip r:embed="rId4"/>
              </a:buBlip>
            </a:pP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предложения </a:t>
            </a: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 корректировке принятых решений Комиссии, которые оказывают или могут оказать отрицательное влияние на бизнес; </a:t>
            </a:r>
          </a:p>
          <a:p>
            <a:pPr marL="285750" marR="12700" lvl="0" indent="-285750" algn="just">
              <a:spcAft>
                <a:spcPts val="0"/>
              </a:spcAft>
              <a:buBlip>
                <a:blip r:embed="rId4"/>
              </a:buBlip>
            </a:pPr>
            <a:r>
              <a:rPr lang="ru-RU" sz="17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иные </a:t>
            </a:r>
            <a:r>
              <a:rPr lang="ru-RU" sz="17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сведения статистического и справочно-аналитического характера.    </a:t>
            </a:r>
          </a:p>
        </p:txBody>
      </p:sp>
    </p:spTree>
    <p:extLst>
      <p:ext uri="{BB962C8B-B14F-4D97-AF65-F5344CB8AC3E}">
        <p14:creationId xmlns:p14="http://schemas.microsoft.com/office/powerpoint/2010/main" val="945729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263525" y="4282559"/>
            <a:ext cx="8880475" cy="9387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5500" b="1" dirty="0" smtClean="0">
                <a:solidFill>
                  <a:prstClr val="black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внимание!</a:t>
            </a:r>
            <a:endParaRPr lang="ru-RU" sz="5500" b="1" dirty="0">
              <a:solidFill>
                <a:prstClr val="black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784" y="995244"/>
            <a:ext cx="4187904" cy="3140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59" y="992922"/>
            <a:ext cx="3242025" cy="3140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12723" y="5203687"/>
            <a:ext cx="88804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prstClr val="black"/>
                </a:solidFill>
              </a:rPr>
              <a:t>Начальник </a:t>
            </a:r>
            <a:r>
              <a:rPr lang="ru-RU" sz="1400" b="1" dirty="0">
                <a:solidFill>
                  <a:prstClr val="black"/>
                </a:solidFill>
              </a:rPr>
              <a:t>отдела адвокатирования предпринимательства </a:t>
            </a:r>
          </a:p>
          <a:p>
            <a:pPr algn="r"/>
            <a:r>
              <a:rPr lang="ru-RU" sz="1400" b="1" dirty="0">
                <a:solidFill>
                  <a:prstClr val="black"/>
                </a:solidFill>
              </a:rPr>
              <a:t>Департамента развития предпринимательской деятельности </a:t>
            </a:r>
          </a:p>
          <a:p>
            <a:pPr algn="r"/>
            <a:r>
              <a:rPr lang="ru-RU" sz="1400" b="1" dirty="0">
                <a:solidFill>
                  <a:prstClr val="black"/>
                </a:solidFill>
              </a:rPr>
              <a:t>Евразийской экономической комиссии </a:t>
            </a:r>
          </a:p>
          <a:p>
            <a:pPr algn="r"/>
            <a:r>
              <a:rPr lang="ru-RU" sz="1400" b="1" dirty="0">
                <a:solidFill>
                  <a:prstClr val="black"/>
                </a:solidFill>
              </a:rPr>
              <a:t>Юлегин Артём Александрович</a:t>
            </a:r>
          </a:p>
          <a:p>
            <a:pPr algn="r"/>
            <a:r>
              <a:rPr lang="ru-RU" sz="1400" b="1" dirty="0">
                <a:solidFill>
                  <a:prstClr val="black"/>
                </a:solidFill>
              </a:rPr>
              <a:t>тел. +7-495-669-2561</a:t>
            </a:r>
          </a:p>
          <a:p>
            <a:pPr algn="r"/>
            <a:r>
              <a:rPr lang="ru-RU" sz="1400" b="1" dirty="0">
                <a:solidFill>
                  <a:prstClr val="black"/>
                </a:solidFill>
              </a:rPr>
              <a:t>тел. +7-495-669-2400, доб. 32-46</a:t>
            </a:r>
          </a:p>
          <a:p>
            <a:pPr algn="r"/>
            <a:r>
              <a:rPr lang="en-US" sz="1400" b="1" dirty="0">
                <a:solidFill>
                  <a:prstClr val="black"/>
                </a:solidFill>
                <a:hlinkClick r:id="rId4"/>
              </a:rPr>
              <a:t>yulegin@eecommission.org</a:t>
            </a:r>
            <a:endParaRPr lang="en-US" sz="1400" b="1" dirty="0">
              <a:solidFill>
                <a:prstClr val="black"/>
              </a:solidFill>
            </a:endParaRPr>
          </a:p>
          <a:p>
            <a:pPr algn="r"/>
            <a:endParaRPr lang="en-US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Номер слайда 5"/>
          <p:cNvSpPr txBox="1">
            <a:spLocks/>
          </p:cNvSpPr>
          <p:nvPr/>
        </p:nvSpPr>
        <p:spPr>
          <a:xfrm>
            <a:off x="8483598" y="212721"/>
            <a:ext cx="609600" cy="381001"/>
          </a:xfrm>
          <a:prstGeom prst="rect">
            <a:avLst/>
          </a:prstGeo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defPPr>
              <a:defRPr lang="ru-RU"/>
            </a:defPPr>
            <a:lvl1pPr marL="0" algn="l" defTabSz="457200" rtl="0" eaLnBrk="1" latinLnBrk="0" hangingPunct="1">
              <a:defRPr sz="1800" kern="1200">
                <a:solidFill>
                  <a:srgbClr val="032953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cap="all" dirty="0" smtClean="0">
                <a:ln/>
                <a:solidFill>
                  <a:srgbClr val="1F497D">
                    <a:lumMod val="75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 smtClean="0">
                <a:ln/>
                <a:solidFill>
                  <a:srgbClr val="1F497D">
                    <a:lumMod val="75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"/>
                <a:cs typeface="Times"/>
              </a:rPr>
              <a:pPr/>
              <a:t>15</a:t>
            </a:fld>
            <a:endParaRPr lang="ru-RU" b="1" cap="all" dirty="0">
              <a:ln/>
              <a:solidFill>
                <a:srgbClr val="1F497D">
                  <a:lumMod val="75000"/>
                </a:srgbClr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11609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2399" y="1082665"/>
            <a:ext cx="8889999" cy="166199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Абзацем 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первым пункта 15 Приложения № 1 «Положение 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Евразийской экономической комиссии» к </a:t>
            </a:r>
            <a:r>
              <a:rPr lang="ru-RU" sz="17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Договору о Евразийском экономическом </a:t>
            </a:r>
            <a:r>
              <a:rPr lang="ru-RU" sz="17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союзе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от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 29 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мая 2014 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предусмотрено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, что решения Комиссии, которые могут оказать влияние на условия ведения предпринимательской деятельности, 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принимаются с 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учетом результатов проведения оценки регулирующего воздействия проектов таких решений</a:t>
            </a:r>
          </a:p>
        </p:txBody>
      </p:sp>
      <p:sp>
        <p:nvSpPr>
          <p:cNvPr id="6" name="Номер слайда 5"/>
          <p:cNvSpPr txBox="1">
            <a:spLocks/>
          </p:cNvSpPr>
          <p:nvPr/>
        </p:nvSpPr>
        <p:spPr>
          <a:xfrm>
            <a:off x="8534400" y="147393"/>
            <a:ext cx="609600" cy="381001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rgbClr val="032953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pPr/>
              <a:t>2</a:t>
            </a:fld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28801" y="94962"/>
            <a:ext cx="6880224" cy="6001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65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Нормативно </a:t>
            </a:r>
            <a:r>
              <a:rPr lang="ru-RU" sz="165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правовые </a:t>
            </a:r>
            <a:r>
              <a:rPr lang="ru-RU" sz="165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основания для </a:t>
            </a:r>
            <a:r>
              <a:rPr lang="ru-RU" sz="165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определения порядка проведения процедуры </a:t>
            </a:r>
            <a:r>
              <a:rPr lang="ru-RU" sz="165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ОРВ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209547" y="2765425"/>
            <a:ext cx="8890000" cy="3959225"/>
            <a:chOff x="152397" y="2794000"/>
            <a:chExt cx="8890000" cy="3959225"/>
          </a:xfrm>
        </p:grpSpPr>
        <p:graphicFrame>
          <p:nvGraphicFramePr>
            <p:cNvPr id="3" name="Схема 2"/>
            <p:cNvGraphicFramePr/>
            <p:nvPr>
              <p:extLst>
                <p:ext uri="{D42A27DB-BD31-4B8C-83A1-F6EECF244321}">
                  <p14:modId xmlns:p14="http://schemas.microsoft.com/office/powerpoint/2010/main" val="569491935"/>
                </p:ext>
              </p:extLst>
            </p:nvPr>
          </p:nvGraphicFramePr>
          <p:xfrm>
            <a:off x="152398" y="2794000"/>
            <a:ext cx="8889999" cy="395922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1" r="8333"/>
            <a:stretch/>
          </p:blipFill>
          <p:spPr>
            <a:xfrm>
              <a:off x="152397" y="2835582"/>
              <a:ext cx="2283955" cy="1667489"/>
            </a:xfrm>
            <a:prstGeom prst="rect">
              <a:avLst/>
            </a:prstGeom>
          </p:spPr>
        </p:pic>
        <p:pic>
          <p:nvPicPr>
            <p:cNvPr id="1026" name="Picture 2" descr="C:\Users\shiebaeva\Desktop\registraciya-izmeneniy-v-ustave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4268" y="4572000"/>
              <a:ext cx="2000532" cy="2181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2625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3909" y="3667125"/>
            <a:ext cx="4586287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700" b="1" kern="0" dirty="0" smtClean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Опыт Департамента развития предпринимательской деятельности </a:t>
            </a:r>
          </a:p>
          <a:p>
            <a:pPr algn="ctr">
              <a:defRPr/>
            </a:pPr>
            <a:r>
              <a:rPr lang="ru-RU" sz="1700" b="1" kern="0" dirty="0" smtClean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ЕЭК по оценке влияния проектов решений ЕЭК на бизнес</a:t>
            </a:r>
          </a:p>
          <a:p>
            <a:pPr algn="ctr">
              <a:defRPr/>
            </a:pPr>
            <a:r>
              <a:rPr lang="ru-RU" sz="1700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В </a:t>
            </a:r>
            <a:r>
              <a:rPr lang="ru-RU" sz="1700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период со 2 октября 2012 г. </a:t>
            </a:r>
            <a:r>
              <a:rPr lang="ru-RU" sz="1700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                        по </a:t>
            </a:r>
            <a:r>
              <a:rPr lang="ru-RU" sz="1700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15 июля 2014 </a:t>
            </a:r>
            <a:r>
              <a:rPr lang="ru-RU" sz="1700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г.</a:t>
            </a:r>
            <a:r>
              <a:rPr lang="ru-RU" sz="1700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 </a:t>
            </a:r>
            <a:r>
              <a:rPr lang="ru-RU" sz="1700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рассмотрено </a:t>
            </a:r>
            <a:r>
              <a:rPr lang="ru-RU" sz="1700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652 вопроса (100</a:t>
            </a:r>
            <a:r>
              <a:rPr lang="ru-RU" sz="1700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%), по </a:t>
            </a:r>
            <a:r>
              <a:rPr lang="ru-RU" sz="1700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результатам экспертизы </a:t>
            </a:r>
            <a:r>
              <a:rPr lang="ru-RU" sz="1700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подготовлено </a:t>
            </a:r>
            <a:r>
              <a:rPr lang="ru-RU" sz="1700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108 </a:t>
            </a:r>
            <a:r>
              <a:rPr lang="ru-RU" sz="1700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заключений </a:t>
            </a:r>
            <a:r>
              <a:rPr lang="ru-RU" sz="1700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об оценке их </a:t>
            </a:r>
            <a:r>
              <a:rPr lang="ru-RU" sz="1700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влияния на </a:t>
            </a:r>
            <a:r>
              <a:rPr lang="ru-RU" sz="1700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бизнес (то есть избыточные </a:t>
            </a:r>
            <a:r>
              <a:rPr lang="ru-RU" sz="1700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ограничения </a:t>
            </a:r>
            <a:r>
              <a:rPr lang="ru-RU" sz="1700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выявлены </a:t>
            </a:r>
            <a:r>
              <a:rPr lang="ru-RU" sz="1700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                              в </a:t>
            </a:r>
            <a:r>
              <a:rPr lang="ru-RU" sz="1700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16,56% случаев</a:t>
            </a:r>
            <a:r>
              <a:rPr lang="ru-RU" sz="1700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)</a:t>
            </a:r>
            <a:endParaRPr lang="ru-RU" sz="1700" b="1" i="1" kern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/>
              <a:cs typeface="Times New Roman" pitchFamily="18" charset="0"/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34400" y="158747"/>
            <a:ext cx="609600" cy="381001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pPr defTabSz="914400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pPr defTabSz="914400"/>
              <a:t>3</a:t>
            </a:fld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33575" y="130172"/>
            <a:ext cx="6499225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Методологическая база проекта Порядка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3835" y="1311584"/>
            <a:ext cx="41243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kern="0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Лучшие национальные практики </a:t>
            </a:r>
            <a:r>
              <a:rPr lang="ru-RU" b="1" kern="0" dirty="0" smtClean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Сторон</a:t>
            </a:r>
          </a:p>
          <a:p>
            <a:pPr algn="ctr">
              <a:defRPr/>
            </a:pPr>
            <a:r>
              <a:rPr lang="ru-RU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Постановление </a:t>
            </a:r>
            <a:r>
              <a:rPr lang="ru-RU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Правительства Российской </a:t>
            </a:r>
            <a:r>
              <a:rPr lang="ru-RU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Федерации                       от </a:t>
            </a:r>
            <a:r>
              <a:rPr lang="ru-RU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17 декабря 2012 г. № 1318 (порядок проведения </a:t>
            </a:r>
            <a:r>
              <a:rPr lang="ru-RU" b="1" i="1" kern="0" dirty="0" err="1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ОРВ</a:t>
            </a:r>
            <a:r>
              <a:rPr lang="ru-RU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30028" y="1669932"/>
            <a:ext cx="31940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kern="0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Опыт </a:t>
            </a:r>
            <a:r>
              <a:rPr lang="ru-RU" b="1" kern="0" dirty="0" smtClean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Евросоюза</a:t>
            </a:r>
          </a:p>
          <a:p>
            <a:pPr algn="ctr">
              <a:defRPr/>
            </a:pPr>
            <a:r>
              <a:rPr lang="ru-RU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Руководство </a:t>
            </a:r>
            <a:r>
              <a:rPr lang="ru-RU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по </a:t>
            </a:r>
            <a:r>
              <a:rPr lang="ru-RU" b="1" i="1" kern="0" dirty="0" err="1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ОРВ</a:t>
            </a:r>
            <a:r>
              <a:rPr lang="ru-RU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 </a:t>
            </a:r>
            <a:r>
              <a:rPr lang="ru-RU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      в </a:t>
            </a:r>
            <a:r>
              <a:rPr lang="ru-RU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ЕС от 15 января 2009 г.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523" y="4507200"/>
            <a:ext cx="44577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kern="0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Рекомендации </a:t>
            </a:r>
            <a:r>
              <a:rPr lang="ru-RU" b="1" kern="0" dirty="0" err="1" smtClean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ОЭСР</a:t>
            </a:r>
            <a:endParaRPr lang="ru-RU" b="1" kern="0" dirty="0" smtClean="0">
              <a:ln w="1905"/>
              <a:gradFill>
                <a:gsLst>
                  <a:gs pos="0">
                    <a:srgbClr val="2D2D8A">
                      <a:shade val="20000"/>
                      <a:satMod val="200000"/>
                    </a:srgbClr>
                  </a:gs>
                  <a:gs pos="78000">
                    <a:srgbClr val="2D2D8A">
                      <a:tint val="90000"/>
                      <a:shade val="89000"/>
                      <a:satMod val="220000"/>
                    </a:srgbClr>
                  </a:gs>
                  <a:gs pos="100000">
                    <a:srgbClr val="2D2D8A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/>
              <a:cs typeface="Times New Roman" pitchFamily="18" charset="0"/>
            </a:endParaRPr>
          </a:p>
          <a:p>
            <a:pPr algn="ctr">
              <a:defRPr/>
            </a:pPr>
            <a:r>
              <a:rPr lang="ru-RU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Рекомендации </a:t>
            </a:r>
            <a:r>
              <a:rPr lang="ru-RU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Совета ОЭСР </a:t>
            </a:r>
            <a:r>
              <a:rPr lang="ru-RU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                     по </a:t>
            </a:r>
            <a:r>
              <a:rPr lang="ru-RU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вопросам регуляторной </a:t>
            </a:r>
            <a:r>
              <a:rPr lang="ru-RU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политики и </a:t>
            </a:r>
            <a:r>
              <a:rPr lang="ru-RU" b="1" i="1" kern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государственного управления (2012 </a:t>
            </a:r>
            <a:r>
              <a:rPr lang="ru-RU" b="1" i="1" kern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год) </a:t>
            </a:r>
            <a:endParaRPr lang="ru-RU" b="1" i="1" kern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633912" y="838200"/>
            <a:ext cx="0" cy="601980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0" y="3667125"/>
            <a:ext cx="9144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17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28825" y="29408"/>
            <a:ext cx="6191250" cy="67710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9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Определение процедуры </a:t>
            </a:r>
            <a:r>
              <a:rPr lang="ru-RU" sz="1900" b="1" cap="all" dirty="0" err="1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ОРВ</a:t>
            </a:r>
            <a:r>
              <a:rPr lang="ru-RU" sz="19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19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9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проекте порядка</a:t>
            </a:r>
            <a:endParaRPr lang="ru-RU" sz="1900" b="1" cap="all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 txBox="1">
            <a:spLocks/>
          </p:cNvSpPr>
          <p:nvPr/>
        </p:nvSpPr>
        <p:spPr>
          <a:xfrm>
            <a:off x="8534400" y="177461"/>
            <a:ext cx="609600" cy="381001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marL="0" algn="l" defTabSz="457200" rtl="0" eaLnBrk="1" latinLnBrk="0" hangingPunct="1">
              <a:defRPr sz="1800" kern="1200">
                <a:solidFill>
                  <a:srgbClr val="032953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pPr defTabSz="914400"/>
              <a:t>4</a:t>
            </a:fld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759" y="3182244"/>
            <a:ext cx="8591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95134" y="994872"/>
            <a:ext cx="6812099" cy="487209"/>
          </a:xfrm>
          <a:prstGeom prst="downArrowCallout">
            <a:avLst/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регулирующего воздействия это: </a:t>
            </a:r>
          </a:p>
        </p:txBody>
      </p:sp>
      <p:sp>
        <p:nvSpPr>
          <p:cNvPr id="12" name="Загнутый угол 11"/>
          <p:cNvSpPr/>
          <p:nvPr/>
        </p:nvSpPr>
        <p:spPr>
          <a:xfrm>
            <a:off x="172941" y="1494950"/>
            <a:ext cx="6734292" cy="233362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just"/>
            <a:r>
              <a:rPr lang="ru-RU" sz="1600" b="1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обязательный  </a:t>
            </a:r>
            <a:r>
              <a:rPr lang="ru-RU" sz="1600" b="1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этап  процесса  подготовки  проектов </a:t>
            </a:r>
            <a:r>
              <a:rPr lang="ru-RU" sz="1600" b="1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решений Комиссии</a:t>
            </a:r>
            <a:r>
              <a:rPr lang="ru-RU" sz="1600" b="1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которые могут оказать влияние </a:t>
            </a:r>
            <a:r>
              <a:rPr lang="ru-RU" sz="1600" b="1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условия                       </a:t>
            </a:r>
            <a:r>
              <a:rPr lang="ru-RU" sz="1600" b="1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ведения предпринимательской деятельности, </a:t>
            </a:r>
            <a:r>
              <a:rPr lang="ru-RU" sz="1600" b="1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направленный                                на </a:t>
            </a:r>
            <a:r>
              <a:rPr lang="ru-RU" sz="1600" b="1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выявление </a:t>
            </a:r>
            <a:r>
              <a:rPr lang="ru-RU" sz="1600" b="1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600" b="1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устранение установленных регулированием ограничений для </a:t>
            </a:r>
            <a:r>
              <a:rPr lang="ru-RU" sz="1600" b="1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осуществления предпринимательской деятельности, создающих избыточные барьеры </a:t>
            </a:r>
            <a:r>
              <a:rPr lang="ru-RU" sz="1600" b="1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для </a:t>
            </a:r>
            <a:r>
              <a:rPr lang="ru-RU" sz="1600" b="1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свободного движения товаров, услуг, капиталов </a:t>
            </a:r>
            <a:r>
              <a:rPr lang="ru-RU" sz="1600" b="1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рабочей силы по </a:t>
            </a:r>
            <a:r>
              <a:rPr lang="ru-RU" sz="1600" b="1" dirty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территории Евразийского экономического </a:t>
            </a:r>
            <a:r>
              <a:rPr lang="ru-RU" sz="1600" b="1" dirty="0" smtClean="0">
                <a:solidFill>
                  <a:srgbClr val="7030A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союза.</a:t>
            </a:r>
            <a:endParaRPr lang="ru-RU" sz="1600" b="1" dirty="0">
              <a:solidFill>
                <a:srgbClr val="7030A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Выноска со стрелкой вниз 15"/>
          <p:cNvSpPr/>
          <p:nvPr/>
        </p:nvSpPr>
        <p:spPr>
          <a:xfrm>
            <a:off x="2552700" y="4046727"/>
            <a:ext cx="6489700" cy="591948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регулирующего воздействия включает: </a:t>
            </a:r>
          </a:p>
        </p:txBody>
      </p:sp>
      <p:sp>
        <p:nvSpPr>
          <p:cNvPr id="17" name="Загнутый угол 16"/>
          <p:cNvSpPr/>
          <p:nvPr/>
        </p:nvSpPr>
        <p:spPr>
          <a:xfrm>
            <a:off x="2552700" y="4648200"/>
            <a:ext cx="6489700" cy="2019299"/>
          </a:xfrm>
          <a:prstGeom prst="foldedCorner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750" dirty="0" smtClean="0">
              <a:solidFill>
                <a:schemeClr val="accent3">
                  <a:lumMod val="50000"/>
                </a:schemeClr>
              </a:solidFill>
              <a:effectLst>
                <a:innerShdw blurRad="114300">
                  <a:prstClr val="black"/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публичное обсуждение предлагаемого регулирования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с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субъектами предпринимательской деятельности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и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иными  заинтересованными 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лицами; 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effectLst>
                <a:innerShdw blurRad="114300">
                  <a:prstClr val="black"/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подготовку на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основе результатов публичного обсуждения структурированной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оценки проекта решения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Комиссии; 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effectLst>
                <a:innerShdw blurRad="114300">
                  <a:prstClr val="black"/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ознакомление членов Совета Комиссии и (или) Коллегии Комиссии с результатами этой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оценки.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effectLst>
                <a:innerShdw blurRad="114300">
                  <a:prstClr val="black"/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C:\Users\shiebaeva\Desktop\Ничего важного\Презы\Картинки презентации\692088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4638675"/>
            <a:ext cx="24257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fontanka.ru/mm/items/2013/9/18/0102/3956213-3d-businessman--puppet-jumping-through-a-barri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233" y="1117278"/>
            <a:ext cx="2208191" cy="161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9835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33575" y="177798"/>
            <a:ext cx="6191250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Структурные элементы ОРВ</a:t>
            </a:r>
            <a:endParaRPr lang="ru-RU" sz="2000" b="1" cap="all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Нашивка 14"/>
          <p:cNvSpPr/>
          <p:nvPr/>
        </p:nvSpPr>
        <p:spPr>
          <a:xfrm>
            <a:off x="123791" y="1197075"/>
            <a:ext cx="504000" cy="504000"/>
          </a:xfrm>
          <a:prstGeom prst="chevron">
            <a:avLst/>
          </a:prstGeom>
          <a:solidFill>
            <a:srgbClr val="C0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Куб 16"/>
          <p:cNvSpPr/>
          <p:nvPr/>
        </p:nvSpPr>
        <p:spPr>
          <a:xfrm>
            <a:off x="665890" y="981075"/>
            <a:ext cx="5077685" cy="720000"/>
          </a:xfrm>
          <a:prstGeom prst="cube">
            <a:avLst/>
          </a:prstGeom>
          <a:solidFill>
            <a:srgbClr val="C00000"/>
          </a:solidFill>
          <a:ln>
            <a:solidFill>
              <a:srgbClr val="FF0000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</a:t>
            </a:r>
            <a:r>
              <a:rPr lang="ru-RU" sz="17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проблемы (предпосылки регулирования)</a:t>
            </a:r>
            <a:endParaRPr lang="ru-RU" sz="17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Куб 26"/>
          <p:cNvSpPr/>
          <p:nvPr/>
        </p:nvSpPr>
        <p:spPr>
          <a:xfrm>
            <a:off x="665892" y="1800224"/>
            <a:ext cx="3887058" cy="720000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регулирования </a:t>
            </a:r>
          </a:p>
        </p:txBody>
      </p:sp>
      <p:sp>
        <p:nvSpPr>
          <p:cNvPr id="28" name="Куб 27"/>
          <p:cNvSpPr/>
          <p:nvPr/>
        </p:nvSpPr>
        <p:spPr>
          <a:xfrm>
            <a:off x="665892" y="2628901"/>
            <a:ext cx="3163158" cy="720000"/>
          </a:xfrm>
          <a:prstGeom prst="cube">
            <a:avLst/>
          </a:prstGeom>
          <a:solidFill>
            <a:srgbClr val="663300"/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группы 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защищаемых регулированием лиц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Куб 28"/>
          <p:cNvSpPr/>
          <p:nvPr/>
        </p:nvSpPr>
        <p:spPr>
          <a:xfrm>
            <a:off x="685800" y="3467099"/>
            <a:ext cx="8296274" cy="720000"/>
          </a:xfrm>
          <a:prstGeom prst="cube">
            <a:avLst/>
          </a:prstGeom>
          <a:solidFill>
            <a:srgbClr val="008000"/>
          </a:solidFill>
          <a:ln>
            <a:solidFill>
              <a:srgbClr val="92D050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адресаты  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регулирования 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оказываемое на них 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воздействие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Куб 30"/>
          <p:cNvSpPr/>
          <p:nvPr/>
        </p:nvSpPr>
        <p:spPr>
          <a:xfrm>
            <a:off x="665891" y="4295774"/>
            <a:ext cx="8316183" cy="720000"/>
          </a:xfrm>
          <a:prstGeom prst="cube">
            <a:avLst/>
          </a:prstGeom>
          <a:solidFill>
            <a:srgbClr val="00B0F0"/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 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устанавливаемых регулированием ограничений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Куб 31"/>
          <p:cNvSpPr/>
          <p:nvPr/>
        </p:nvSpPr>
        <p:spPr>
          <a:xfrm>
            <a:off x="665891" y="5124450"/>
            <a:ext cx="8316181" cy="720000"/>
          </a:xfrm>
          <a:prstGeom prst="cube">
            <a:avLst/>
          </a:prstGeom>
          <a:solidFill>
            <a:srgbClr val="0000FF"/>
          </a:solidFill>
          <a:ln>
            <a:solidFill>
              <a:srgbClr val="00B0F0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механизм разрешения проблемы и достижения цели 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регулирования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Куб 32"/>
          <p:cNvSpPr/>
          <p:nvPr/>
        </p:nvSpPr>
        <p:spPr>
          <a:xfrm>
            <a:off x="685799" y="5951605"/>
            <a:ext cx="8296273" cy="720000"/>
          </a:xfrm>
          <a:prstGeom prst="cube">
            <a:avLst/>
          </a:prstGeom>
          <a:solidFill>
            <a:srgbClr val="7030A0"/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 рассмотренных альтернативах предлагаемому 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регулированию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Нашивка 33"/>
          <p:cNvSpPr/>
          <p:nvPr/>
        </p:nvSpPr>
        <p:spPr>
          <a:xfrm>
            <a:off x="123791" y="2016224"/>
            <a:ext cx="504000" cy="504000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Нашивка 34"/>
          <p:cNvSpPr/>
          <p:nvPr/>
        </p:nvSpPr>
        <p:spPr>
          <a:xfrm>
            <a:off x="123791" y="2844901"/>
            <a:ext cx="504000" cy="504000"/>
          </a:xfrm>
          <a:prstGeom prst="chevron">
            <a:avLst/>
          </a:prstGeom>
          <a:solidFill>
            <a:srgbClr val="6633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Нашивка 35"/>
          <p:cNvSpPr/>
          <p:nvPr/>
        </p:nvSpPr>
        <p:spPr>
          <a:xfrm>
            <a:off x="123791" y="3683099"/>
            <a:ext cx="504000" cy="504000"/>
          </a:xfrm>
          <a:prstGeom prst="chevron">
            <a:avLst/>
          </a:prstGeom>
          <a:solidFill>
            <a:srgbClr val="008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Нашивка 36"/>
          <p:cNvSpPr/>
          <p:nvPr/>
        </p:nvSpPr>
        <p:spPr>
          <a:xfrm>
            <a:off x="123791" y="4511774"/>
            <a:ext cx="504000" cy="504000"/>
          </a:xfrm>
          <a:prstGeom prst="chevron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Нашивка 37"/>
          <p:cNvSpPr/>
          <p:nvPr/>
        </p:nvSpPr>
        <p:spPr>
          <a:xfrm>
            <a:off x="123791" y="5340450"/>
            <a:ext cx="504000" cy="504000"/>
          </a:xfrm>
          <a:prstGeom prst="chevron">
            <a:avLst/>
          </a:prstGeom>
          <a:solidFill>
            <a:srgbClr val="0000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Нашивка 38"/>
          <p:cNvSpPr/>
          <p:nvPr/>
        </p:nvSpPr>
        <p:spPr>
          <a:xfrm>
            <a:off x="123791" y="6167605"/>
            <a:ext cx="504000" cy="504000"/>
          </a:xfrm>
          <a:prstGeom prst="chevron">
            <a:avLst/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Номер слайда 5"/>
          <p:cNvSpPr txBox="1">
            <a:spLocks/>
          </p:cNvSpPr>
          <p:nvPr/>
        </p:nvSpPr>
        <p:spPr>
          <a:xfrm>
            <a:off x="8534400" y="181518"/>
            <a:ext cx="609600" cy="381001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marL="0" algn="l" defTabSz="457200" rtl="0" eaLnBrk="1" latinLnBrk="0" hangingPunct="1">
              <a:defRPr sz="1800" kern="1200">
                <a:solidFill>
                  <a:srgbClr val="032953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pPr defTabSz="914400"/>
              <a:t>5</a:t>
            </a:fld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  <p:pic>
        <p:nvPicPr>
          <p:cNvPr id="2052" name="Picture 4" descr="http://13kredit.ru/wp-content/uploads/2013/03/1Fotolia_9747350_Subscription_XL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" t="4205" r="4445" b="8483"/>
          <a:stretch/>
        </p:blipFill>
        <p:spPr bwMode="auto">
          <a:xfrm>
            <a:off x="4686300" y="876300"/>
            <a:ext cx="3914775" cy="280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047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1"/>
          <a:stretch/>
        </p:blipFill>
        <p:spPr>
          <a:xfrm>
            <a:off x="6144487" y="838199"/>
            <a:ext cx="2008798" cy="1030783"/>
          </a:xfrm>
          <a:prstGeom prst="rect">
            <a:avLst/>
          </a:prstGeom>
        </p:spPr>
      </p:pic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34400" y="177461"/>
            <a:ext cx="609600" cy="381001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pPr defTabSz="914400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pPr defTabSz="914400"/>
              <a:t>6</a:t>
            </a:fld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76225" y="887917"/>
            <a:ext cx="3790952" cy="768073"/>
          </a:xfrm>
          <a:prstGeom prst="roundRect">
            <a:avLst/>
          </a:prstGeom>
          <a:solidFill>
            <a:srgbClr val="008000">
              <a:alpha val="99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/>
            <a:r>
              <a:rPr lang="ru-RU" sz="2000" b="1" kern="0" dirty="0">
                <a:solidFill>
                  <a:schemeClr val="bg1"/>
                </a:solidFill>
                <a:latin typeface="Arial"/>
              </a:rPr>
              <a:t>Общие </a:t>
            </a:r>
            <a:r>
              <a:rPr lang="ru-RU" sz="2000" b="1" kern="0" dirty="0" smtClean="0">
                <a:solidFill>
                  <a:schemeClr val="bg1"/>
                </a:solidFill>
                <a:latin typeface="Arial"/>
              </a:rPr>
              <a:t>положения</a:t>
            </a:r>
            <a:endParaRPr lang="ru-RU" sz="2000" b="1" kern="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7174" y="5762625"/>
            <a:ext cx="8715259" cy="952500"/>
          </a:xfrm>
          <a:prstGeom prst="roundRect">
            <a:avLst/>
          </a:prstGeom>
          <a:solidFill>
            <a:srgbClr val="0066FF">
              <a:alpha val="99000"/>
            </a:srgbClr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/>
          <a:lstStyle/>
          <a:p>
            <a:pPr algn="ctr">
              <a:defRPr/>
            </a:pPr>
            <a:r>
              <a:rPr lang="ru-RU" sz="2000" b="1" kern="0" dirty="0">
                <a:solidFill>
                  <a:prstClr val="black"/>
                </a:solidFill>
                <a:latin typeface="Arial"/>
              </a:rPr>
              <a:t>Формы Уведомления, Справки, </a:t>
            </a:r>
            <a:r>
              <a:rPr lang="ru-RU" sz="2000" b="1" kern="0" dirty="0" smtClean="0">
                <a:solidFill>
                  <a:prstClr val="black"/>
                </a:solidFill>
                <a:latin typeface="Arial"/>
              </a:rPr>
              <a:t>Опросного листа</a:t>
            </a:r>
            <a:r>
              <a:rPr lang="ru-RU" sz="2000" b="1" kern="0" dirty="0">
                <a:solidFill>
                  <a:prstClr val="black"/>
                </a:solidFill>
                <a:latin typeface="Arial"/>
              </a:rPr>
              <a:t>,</a:t>
            </a:r>
            <a:r>
              <a:rPr lang="ru-RU" sz="2000" b="1" kern="0" dirty="0" smtClean="0">
                <a:solidFill>
                  <a:prstClr val="black"/>
                </a:solidFill>
                <a:latin typeface="Arial"/>
              </a:rPr>
              <a:t> сводок отзывов, а также правила составления этих документов (</a:t>
            </a:r>
            <a:r>
              <a:rPr lang="ru-RU" sz="2000" b="1" kern="0" dirty="0">
                <a:solidFill>
                  <a:prstClr val="black"/>
                </a:solidFill>
                <a:latin typeface="Arial"/>
              </a:rPr>
              <a:t>у</a:t>
            </a:r>
            <a:r>
              <a:rPr lang="ru-RU" sz="2000" b="1" kern="0" dirty="0" smtClean="0">
                <a:solidFill>
                  <a:prstClr val="black"/>
                </a:solidFill>
                <a:latin typeface="Arial"/>
              </a:rPr>
              <a:t>тверждаются Коллегией ЕЭК)</a:t>
            </a:r>
            <a:endParaRPr lang="ru-RU" sz="2000" b="1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324101" y="29408"/>
            <a:ext cx="5657850" cy="67710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9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Структура проекта Порядка </a:t>
            </a:r>
            <a:r>
              <a:rPr lang="ru-RU" sz="19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и </a:t>
            </a:r>
            <a:r>
              <a:rPr lang="ru-RU" sz="19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этапы оценки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30875100"/>
              </p:ext>
            </p:extLst>
          </p:nvPr>
        </p:nvGraphicFramePr>
        <p:xfrm>
          <a:off x="261453" y="1859459"/>
          <a:ext cx="8658225" cy="822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6" name="Схема 25"/>
          <p:cNvGraphicFramePr/>
          <p:nvPr>
            <p:extLst>
              <p:ext uri="{D42A27DB-BD31-4B8C-83A1-F6EECF244321}">
                <p14:modId xmlns:p14="http://schemas.microsoft.com/office/powerpoint/2010/main" val="2631505259"/>
              </p:ext>
            </p:extLst>
          </p:nvPr>
        </p:nvGraphicFramePr>
        <p:xfrm>
          <a:off x="266215" y="2768758"/>
          <a:ext cx="8658225" cy="1450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7" name="Схема 26"/>
          <p:cNvGraphicFramePr/>
          <p:nvPr>
            <p:extLst>
              <p:ext uri="{D42A27DB-BD31-4B8C-83A1-F6EECF244321}">
                <p14:modId xmlns:p14="http://schemas.microsoft.com/office/powerpoint/2010/main" val="1724049903"/>
              </p:ext>
            </p:extLst>
          </p:nvPr>
        </p:nvGraphicFramePr>
        <p:xfrm>
          <a:off x="280503" y="4933950"/>
          <a:ext cx="8658225" cy="733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8" name="Схема 27"/>
          <p:cNvGraphicFramePr/>
          <p:nvPr>
            <p:extLst>
              <p:ext uri="{D42A27DB-BD31-4B8C-83A1-F6EECF244321}">
                <p14:modId xmlns:p14="http://schemas.microsoft.com/office/powerpoint/2010/main" val="476617557"/>
              </p:ext>
            </p:extLst>
          </p:nvPr>
        </p:nvGraphicFramePr>
        <p:xfrm>
          <a:off x="270978" y="4114799"/>
          <a:ext cx="8658225" cy="733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</p:spTree>
    <p:extLst>
      <p:ext uri="{BB962C8B-B14F-4D97-AF65-F5344CB8AC3E}">
        <p14:creationId xmlns:p14="http://schemas.microsoft.com/office/powerpoint/2010/main" val="328777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Номер слайда 5"/>
          <p:cNvSpPr txBox="1">
            <a:spLocks/>
          </p:cNvSpPr>
          <p:nvPr/>
        </p:nvSpPr>
        <p:spPr>
          <a:xfrm>
            <a:off x="8534400" y="177793"/>
            <a:ext cx="609600" cy="381001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marL="0" algn="l" defTabSz="457200" rtl="0" eaLnBrk="1" latinLnBrk="0" hangingPunct="1">
              <a:defRPr sz="1800" kern="1200">
                <a:solidFill>
                  <a:srgbClr val="032953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7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66168" y="921106"/>
            <a:ext cx="4208464" cy="402869"/>
          </a:xfrm>
          <a:prstGeom prst="rect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Проекты решений Комиссии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C:\Users\kovalev\Desktop\Крести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986" y="838800"/>
            <a:ext cx="659139" cy="62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-2106" y="1356399"/>
            <a:ext cx="47276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 defTabSz="914400">
              <a:buFont typeface="Wingdings" panose="05000000000000000000" pitchFamily="2" charset="2"/>
              <a:buChar char="Ø"/>
              <a:defRPr/>
            </a:pPr>
            <a:r>
              <a:rPr lang="ru-RU" sz="145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содержащие </a:t>
            </a:r>
            <a:r>
              <a:rPr lang="ru-RU" sz="145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информацию ограниченного </a:t>
            </a:r>
            <a:r>
              <a:rPr lang="ru-RU" sz="145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распространения;</a:t>
            </a:r>
            <a:endParaRPr lang="ru-RU" sz="1450" b="1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2105" y="1763312"/>
            <a:ext cx="472769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defTabSz="914400">
              <a:buFont typeface="Wingdings" panose="05000000000000000000" pitchFamily="2" charset="2"/>
              <a:buChar char="Ø"/>
              <a:defRPr/>
            </a:pPr>
            <a:r>
              <a:rPr lang="ru-RU" sz="145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организационно-распорядительного характера и </a:t>
            </a:r>
            <a:r>
              <a:rPr lang="ru-RU" sz="14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программно-стратегического </a:t>
            </a:r>
            <a:r>
              <a:rPr lang="ru-RU" sz="14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характера</a:t>
            </a:r>
            <a:r>
              <a:rPr lang="ru-RU" sz="14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145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21" y="2380467"/>
            <a:ext cx="472571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 defTabSz="914400">
              <a:buFont typeface="Wingdings" panose="05000000000000000000" pitchFamily="2" charset="2"/>
              <a:buChar char="Ø"/>
              <a:defRPr/>
            </a:pPr>
            <a:r>
              <a:rPr lang="ru-RU" sz="145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 применении специальных защитных, </a:t>
            </a:r>
            <a:r>
              <a:rPr lang="ru-RU" sz="145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антидемпинговых и </a:t>
            </a:r>
            <a:r>
              <a:rPr lang="ru-RU" sz="145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компенсационных мер;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-2105" y="2814301"/>
            <a:ext cx="4727695" cy="120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 defTabSz="914400">
              <a:buFont typeface="Wingdings" panose="05000000000000000000" pitchFamily="2" charset="2"/>
              <a:buChar char="Ø"/>
              <a:defRPr/>
            </a:pPr>
            <a:r>
              <a:rPr lang="ru-RU" sz="14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делам о нарушении хозяйствующими </a:t>
            </a:r>
            <a:r>
              <a:rPr lang="ru-RU" sz="14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субъектами единых </a:t>
            </a:r>
            <a:r>
              <a:rPr lang="ru-RU" sz="14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 конкуренции, </a:t>
            </a:r>
            <a:r>
              <a:rPr lang="ru-RU" sz="14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а также о </a:t>
            </a:r>
            <a:r>
              <a:rPr lang="ru-RU" sz="14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наложении штрафных </a:t>
            </a:r>
            <a:r>
              <a:rPr lang="ru-RU" sz="14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санкций          за нарушение </a:t>
            </a:r>
            <a:r>
              <a:rPr lang="ru-RU" sz="14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ими единых правил </a:t>
            </a:r>
            <a:r>
              <a:rPr lang="ru-RU" sz="14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конкуренции;</a:t>
            </a:r>
            <a:endParaRPr lang="ru-RU" sz="145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55" y="4551193"/>
            <a:ext cx="472293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 defTabSz="914400">
              <a:buFont typeface="Wingdings" panose="05000000000000000000" pitchFamily="2" charset="2"/>
              <a:buChar char="Ø"/>
              <a:defRPr/>
            </a:pPr>
            <a:r>
              <a:rPr lang="ru-RU" sz="14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установлении ставок ввозных таможенных пошлин в отношении отдельных видов </a:t>
            </a:r>
            <a:r>
              <a:rPr lang="ru-RU" sz="14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товаров;</a:t>
            </a:r>
            <a:endParaRPr lang="ru-RU" sz="1450" b="1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2678" y="5751848"/>
            <a:ext cx="8254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914400">
              <a:defRPr/>
            </a:pP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принятии (изменении) </a:t>
            </a:r>
            <a:r>
              <a:rPr lang="ru-RU" sz="1600" b="1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технических регламентов Таможенного союза                     и перечней стандартов к ним;</a:t>
            </a:r>
            <a:endParaRPr lang="ru-RU" sz="1600" b="1" dirty="0">
              <a:solidFill>
                <a:srgbClr val="00B05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2678" y="6349720"/>
            <a:ext cx="8036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>
              <a:defRPr/>
            </a:pPr>
            <a:r>
              <a:rPr lang="ru-RU" sz="1600" b="1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1600" b="1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применении санитарных, фитосанитарных и ветеринарных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мер.</a:t>
            </a:r>
            <a:endParaRPr lang="ru-RU" sz="1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3" descr="C:\Users\kovalev\Desktop\галочк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686" y="844906"/>
            <a:ext cx="621944" cy="62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996375" y="1356399"/>
            <a:ext cx="3795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 defTabSz="914400">
              <a:buFont typeface="Wingdings" panose="05000000000000000000" pitchFamily="2" charset="2"/>
              <a:buChar char="Ø"/>
              <a:defRPr/>
            </a:pP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одобрении проектов </a:t>
            </a:r>
            <a:r>
              <a:rPr lang="ru-RU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международных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договоров</a:t>
            </a:r>
            <a:r>
              <a:rPr lang="ru-RU" sz="1600" b="1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1600" b="1" dirty="0">
              <a:solidFill>
                <a:srgbClr val="00B05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92292" y="1941174"/>
            <a:ext cx="3799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 defTabSz="914400">
              <a:buFont typeface="Wingdings" panose="05000000000000000000" pitchFamily="2" charset="2"/>
              <a:buChar char="Ø"/>
              <a:defRPr/>
            </a:pPr>
            <a:r>
              <a:rPr lang="ru-RU" sz="1600" b="1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сфере таможенного регулирования;</a:t>
            </a:r>
            <a:endParaRPr lang="ru-RU" sz="1600" b="1" dirty="0">
              <a:solidFill>
                <a:srgbClr val="00B05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92291" y="2416422"/>
            <a:ext cx="3799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 defTabSz="914400">
              <a:buFont typeface="Wingdings" panose="05000000000000000000" pitchFamily="2" charset="2"/>
              <a:buChar char="Ø"/>
              <a:defRPr/>
            </a:pPr>
            <a:r>
              <a:rPr lang="ru-RU" sz="1600" b="1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сфере нетарифного регулирования;</a:t>
            </a:r>
            <a:endParaRPr lang="ru-RU" sz="1600" b="1" dirty="0">
              <a:solidFill>
                <a:srgbClr val="00B05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21" y="3890188"/>
            <a:ext cx="472571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вопросам регулирования, контроля </a:t>
            </a:r>
            <a:r>
              <a:rPr lang="ru-RU" sz="14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и </a:t>
            </a:r>
            <a:r>
              <a:rPr lang="ru-RU" sz="14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применения промышленных </a:t>
            </a:r>
            <a:r>
              <a:rPr lang="ru-RU" sz="14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и </a:t>
            </a:r>
            <a:r>
              <a:rPr lang="ru-RU" sz="14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сельскохозяйственных </a:t>
            </a:r>
            <a:r>
              <a:rPr lang="ru-RU" sz="145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субсидий;</a:t>
            </a:r>
            <a:endParaRPr lang="ru-RU" sz="145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99904" y="5830668"/>
            <a:ext cx="471057" cy="427136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½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199904" y="6305429"/>
            <a:ext cx="469074" cy="427136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½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7921" y="5307448"/>
            <a:ext cx="8765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914400">
              <a:defRPr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Подготовка только Заключения об ОРВ (итоговая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поскольку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уже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установлен специальный порядок проведения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публичного обсуждения для проектов решений Комиссии: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318543" y="146046"/>
            <a:ext cx="5657850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Сфера применения проекта Порядка</a:t>
            </a:r>
          </a:p>
        </p:txBody>
      </p:sp>
      <p:pic>
        <p:nvPicPr>
          <p:cNvPr id="5" name="Picture 4" descr="http://iconizer.net/files/Plastic_XP/thumb/128/filter_dat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682" y="2953439"/>
            <a:ext cx="2354007" cy="235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83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e-it.net/images/images2/internet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223" y="1809749"/>
            <a:ext cx="3384777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04960" y="890633"/>
            <a:ext cx="8748540" cy="671468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Комиссия обеспечивает </a:t>
            </a:r>
            <a:r>
              <a:rPr lang="ru-RU" sz="1600" b="1" dirty="0" err="1">
                <a:solidFill>
                  <a:schemeClr val="bg1"/>
                </a:solidFill>
              </a:rPr>
              <a:t>транспарентность</a:t>
            </a:r>
            <a:r>
              <a:rPr lang="ru-RU" sz="1600" b="1" dirty="0">
                <a:solidFill>
                  <a:schemeClr val="bg1"/>
                </a:solidFill>
              </a:rPr>
              <a:t> процедуры оценки посредством информационно-телекоммуникационной сети Интернет, включая официальный сайт Комиссии, и в том </a:t>
            </a:r>
            <a:r>
              <a:rPr lang="ru-RU" sz="1600" b="1" dirty="0" smtClean="0">
                <a:solidFill>
                  <a:schemeClr val="bg1"/>
                </a:solidFill>
              </a:rPr>
              <a:t>числе: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1240" y="1724025"/>
            <a:ext cx="4607460" cy="1000125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bg1"/>
                </a:solidFill>
              </a:rPr>
              <a:t>обеспечивает доступ </a:t>
            </a:r>
            <a:r>
              <a:rPr lang="ru-RU" sz="1600" b="1" dirty="0">
                <a:solidFill>
                  <a:schemeClr val="bg1"/>
                </a:solidFill>
              </a:rPr>
              <a:t>всех заинтересованных </a:t>
            </a:r>
            <a:r>
              <a:rPr lang="ru-RU" sz="1600" b="1" dirty="0" smtClean="0">
                <a:solidFill>
                  <a:schemeClr val="bg1"/>
                </a:solidFill>
              </a:rPr>
              <a:t>лиц к </a:t>
            </a:r>
            <a:r>
              <a:rPr lang="ru-RU" sz="1600" b="1" dirty="0">
                <a:solidFill>
                  <a:schemeClr val="bg1"/>
                </a:solidFill>
              </a:rPr>
              <a:t>Уведомлениям, проектам решений Комиссии, Справкам, </a:t>
            </a:r>
            <a:r>
              <a:rPr lang="ru-RU" sz="1600" b="1" dirty="0" smtClean="0">
                <a:solidFill>
                  <a:schemeClr val="bg1"/>
                </a:solidFill>
              </a:rPr>
              <a:t>Опросным </a:t>
            </a:r>
            <a:r>
              <a:rPr lang="ru-RU" sz="1600" b="1" dirty="0">
                <a:solidFill>
                  <a:schemeClr val="bg1"/>
                </a:solidFill>
              </a:rPr>
              <a:t>л</a:t>
            </a:r>
            <a:r>
              <a:rPr lang="ru-RU" sz="1600" b="1" dirty="0" smtClean="0">
                <a:solidFill>
                  <a:schemeClr val="bg1"/>
                </a:solidFill>
              </a:rPr>
              <a:t>истам                  и Заключениям;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4960" y="2824207"/>
            <a:ext cx="5729115" cy="96674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bg1"/>
                </a:solidFill>
              </a:rPr>
              <a:t>предоставляет </a:t>
            </a:r>
            <a:r>
              <a:rPr lang="ru-RU" sz="1600" b="1" dirty="0" smtClean="0">
                <a:solidFill>
                  <a:schemeClr val="bg1"/>
                </a:solidFill>
              </a:rPr>
              <a:t>возможность </a:t>
            </a:r>
            <a:r>
              <a:rPr lang="ru-RU" sz="1600" b="1" dirty="0">
                <a:solidFill>
                  <a:schemeClr val="bg1"/>
                </a:solidFill>
              </a:rPr>
              <a:t>направления всеми заинтересованными лицами </a:t>
            </a:r>
            <a:r>
              <a:rPr lang="ru-RU" sz="1600" b="1" dirty="0" smtClean="0">
                <a:solidFill>
                  <a:schemeClr val="bg1"/>
                </a:solidFill>
              </a:rPr>
              <a:t>замечаний и </a:t>
            </a:r>
            <a:r>
              <a:rPr lang="ru-RU" sz="1600" b="1" dirty="0">
                <a:solidFill>
                  <a:schemeClr val="bg1"/>
                </a:solidFill>
              </a:rPr>
              <a:t>предложений </a:t>
            </a:r>
            <a:r>
              <a:rPr lang="ru-RU" sz="1600" b="1" dirty="0" smtClean="0">
                <a:solidFill>
                  <a:schemeClr val="bg1"/>
                </a:solidFill>
              </a:rPr>
              <a:t>        к </a:t>
            </a:r>
            <a:r>
              <a:rPr lang="ru-RU" sz="1600" b="1" dirty="0">
                <a:solidFill>
                  <a:schemeClr val="bg1"/>
                </a:solidFill>
              </a:rPr>
              <a:t>Уведомлениям, проектам решений Комиссии </a:t>
            </a:r>
            <a:r>
              <a:rPr lang="ru-RU" sz="1600" b="1" dirty="0" smtClean="0">
                <a:solidFill>
                  <a:schemeClr val="bg1"/>
                </a:solidFill>
              </a:rPr>
              <a:t>                    и </a:t>
            </a:r>
            <a:r>
              <a:rPr lang="ru-RU" sz="1600" b="1" dirty="0">
                <a:solidFill>
                  <a:schemeClr val="bg1"/>
                </a:solidFill>
              </a:rPr>
              <a:t>Справкам, а также заполнения </a:t>
            </a:r>
            <a:r>
              <a:rPr lang="ru-RU" sz="1600" b="1" dirty="0" smtClean="0">
                <a:solidFill>
                  <a:schemeClr val="bg1"/>
                </a:solidFill>
              </a:rPr>
              <a:t>Опросных листов;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1239" y="3900442"/>
            <a:ext cx="6769635" cy="79048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размещает сводную информацию о предложениях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 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Уведомлениям, проектам решений Комиссии и Справкам, направленных всеми заинтересованными лицами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8474" y="4800600"/>
            <a:ext cx="7848251" cy="7524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информирует заинтересованных лиц об учете замечаний и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предложений                   к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Уведомлениям и проектам решений Комиссии и (или) основаниях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их отклонения;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8470" y="5667374"/>
            <a:ext cx="8715030" cy="105727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chemeClr val="tx1"/>
                </a:solidFill>
              </a:rPr>
              <a:t>обеспечивает возможность  обмена информацией  о проведении процедуры оценки между  официальным  сайтом Комиссии </a:t>
            </a:r>
            <a:r>
              <a:rPr lang="ru-RU" sz="1600" b="1" dirty="0" smtClean="0">
                <a:solidFill>
                  <a:schemeClr val="tx1"/>
                </a:solidFill>
              </a:rPr>
              <a:t>и </a:t>
            </a:r>
            <a:r>
              <a:rPr lang="ru-RU" sz="1600" b="1" dirty="0">
                <a:solidFill>
                  <a:schemeClr val="tx1"/>
                </a:solidFill>
              </a:rPr>
              <a:t>другими ресурсами </a:t>
            </a:r>
            <a:r>
              <a:rPr lang="ru-RU" sz="1600" b="1" dirty="0" smtClean="0">
                <a:solidFill>
                  <a:schemeClr val="tx1"/>
                </a:solidFill>
              </a:rPr>
              <a:t>сети, в </a:t>
            </a:r>
            <a:r>
              <a:rPr lang="ru-RU" sz="1600" b="1" dirty="0">
                <a:solidFill>
                  <a:schemeClr val="tx1"/>
                </a:solidFill>
              </a:rPr>
              <a:t>том числе </a:t>
            </a:r>
            <a:r>
              <a:rPr lang="ru-RU" sz="1600" b="1" dirty="0" smtClean="0">
                <a:solidFill>
                  <a:schemeClr val="tx1"/>
                </a:solidFill>
              </a:rPr>
              <a:t>                      с </a:t>
            </a:r>
            <a:r>
              <a:rPr lang="ru-RU" sz="1600" b="1" dirty="0">
                <a:solidFill>
                  <a:schemeClr val="tx1"/>
                </a:solidFill>
              </a:rPr>
              <a:t>официальными порталами государств – членов Евразийского экономического союза </a:t>
            </a:r>
            <a:r>
              <a:rPr lang="ru-RU" sz="1600" b="1" dirty="0" smtClean="0">
                <a:solidFill>
                  <a:schemeClr val="tx1"/>
                </a:solidFill>
              </a:rPr>
              <a:t>                по </a:t>
            </a:r>
            <a:r>
              <a:rPr lang="ru-RU" sz="1600" b="1" dirty="0">
                <a:solidFill>
                  <a:schemeClr val="tx1"/>
                </a:solidFill>
              </a:rPr>
              <a:t>вопросам регулирования, тематическими форумами, сетевыми сообществами.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62125" y="31917"/>
            <a:ext cx="6829425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Инструменты обеспечения </a:t>
            </a:r>
            <a:r>
              <a:rPr lang="ru-RU" b="1" cap="all" dirty="0" err="1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транспарентности</a:t>
            </a:r>
            <a:r>
              <a:rPr lang="ru-RU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проведения процедуры </a:t>
            </a:r>
            <a:r>
              <a:rPr lang="ru-RU" b="1" cap="all" dirty="0" err="1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ОРВ</a:t>
            </a:r>
            <a:r>
              <a:rPr lang="ru-RU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b="1" cap="all" dirty="0" err="1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ЕЭК</a:t>
            </a:r>
            <a:endParaRPr lang="ru-RU" b="1" cap="all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Номер слайда 5"/>
          <p:cNvSpPr txBox="1">
            <a:spLocks/>
          </p:cNvSpPr>
          <p:nvPr/>
        </p:nvSpPr>
        <p:spPr>
          <a:xfrm>
            <a:off x="8534400" y="164581"/>
            <a:ext cx="609600" cy="381001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marL="0" algn="l" defTabSz="457200" rtl="0" eaLnBrk="1" latinLnBrk="0" hangingPunct="1">
              <a:defRPr sz="1800" kern="1200">
                <a:solidFill>
                  <a:srgbClr val="032953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pPr defTabSz="914400"/>
              <a:t>8</a:t>
            </a:fld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57441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Прямая со стрелкой 90"/>
          <p:cNvCxnSpPr>
            <a:stCxn id="24" idx="3"/>
            <a:endCxn id="15" idx="2"/>
          </p:cNvCxnSpPr>
          <p:nvPr/>
        </p:nvCxnSpPr>
        <p:spPr>
          <a:xfrm>
            <a:off x="5943600" y="5297762"/>
            <a:ext cx="942975" cy="15758"/>
          </a:xfrm>
          <a:prstGeom prst="straightConnector1">
            <a:avLst/>
          </a:prstGeom>
          <a:ln w="73025" cmpd="tri">
            <a:solidFill>
              <a:srgbClr val="C00000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07523" y="2352696"/>
            <a:ext cx="5836077" cy="80007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размещения Уведомления на официальном сайте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разработчик направляет письменное извещение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размещении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Уведомления заинтересованным лицам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7524" y="3610506"/>
            <a:ext cx="5836076" cy="71384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ассмотрение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всех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поступивших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предложений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по Уведомлению, а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также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 сводной информации о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представленных предложениях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657657" y="1652668"/>
            <a:ext cx="25434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публичное обсуждение Уведомления не менее                    15 </a:t>
            </a:r>
            <a:r>
              <a:rPr lang="ru-RU" sz="1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календарных дней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62725" y="3305707"/>
            <a:ext cx="26765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позднее </a:t>
            </a:r>
            <a:r>
              <a:rPr lang="ru-RU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7 </a:t>
            </a:r>
            <a:r>
              <a:rPr lang="ru-RU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календарных дней </a:t>
            </a:r>
            <a:r>
              <a:rPr lang="ru-RU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со </a:t>
            </a:r>
            <a:r>
              <a:rPr lang="ru-RU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дня </a:t>
            </a:r>
            <a:r>
              <a:rPr lang="ru-RU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окончания публичного обсуждения </a:t>
            </a:r>
            <a:r>
              <a:rPr lang="ru-RU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Уведомления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59132" y="4781109"/>
            <a:ext cx="2316460" cy="10333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отказе от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дальнейшей подготовки проекта решения Комиссии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945181" y="4771897"/>
            <a:ext cx="1998419" cy="10517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Дальнейшая подготовка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 решения Комиссии</a:t>
            </a:r>
          </a:p>
        </p:txBody>
      </p:sp>
      <p:sp>
        <p:nvSpPr>
          <p:cNvPr id="15" name="Овал 14"/>
          <p:cNvSpPr/>
          <p:nvPr/>
        </p:nvSpPr>
        <p:spPr>
          <a:xfrm>
            <a:off x="6886575" y="4714875"/>
            <a:ext cx="2155825" cy="1197290"/>
          </a:xfrm>
          <a:prstGeom prst="ellipse">
            <a:avLst/>
          </a:prstGeom>
          <a:solidFill>
            <a:srgbClr val="00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текущая оценка 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660215" y="2460348"/>
            <a:ext cx="2607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течение </a:t>
            </a:r>
            <a:r>
              <a:rPr lang="ru-RU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3 </a:t>
            </a:r>
            <a:r>
              <a:rPr lang="ru-RU" sz="1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календарных дней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07524" y="6229350"/>
            <a:ext cx="8934876" cy="54860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Размещение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официальном сайте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информации об отказе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дальнейшей подготовки проекта решения Комиссии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464962" y="157716"/>
            <a:ext cx="5312799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Предварительная оценка</a:t>
            </a:r>
          </a:p>
        </p:txBody>
      </p:sp>
      <p:sp>
        <p:nvSpPr>
          <p:cNvPr id="2" name="Рамка 1"/>
          <p:cNvSpPr/>
          <p:nvPr/>
        </p:nvSpPr>
        <p:spPr>
          <a:xfrm>
            <a:off x="431800" y="833438"/>
            <a:ext cx="8435975" cy="833437"/>
          </a:xfrm>
          <a:prstGeom prst="frame">
            <a:avLst>
              <a:gd name="adj1" fmla="val 6919"/>
            </a:avLst>
          </a:prstGeom>
          <a:solidFill>
            <a:srgbClr val="0066FF"/>
          </a:solidFill>
          <a:ln w="63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Разработчик проекта решения Комиссии составляет Уведомление о его планируемой разработке и размещает Уведомление на официальном сайте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для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публичного обсуждения</a:t>
            </a:r>
          </a:p>
        </p:txBody>
      </p:sp>
      <p:pic>
        <p:nvPicPr>
          <p:cNvPr id="3074" name="Picture 2" descr="http://win.beginpc.ru/icon_recycleb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23" y="4740136"/>
            <a:ext cx="916412" cy="113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 стрелкой 6"/>
          <p:cNvCxnSpPr>
            <a:endCxn id="17" idx="0"/>
          </p:cNvCxnSpPr>
          <p:nvPr/>
        </p:nvCxnSpPr>
        <p:spPr>
          <a:xfrm>
            <a:off x="3025562" y="1666875"/>
            <a:ext cx="0" cy="685821"/>
          </a:xfrm>
          <a:prstGeom prst="straightConnector1">
            <a:avLst/>
          </a:prstGeom>
          <a:ln w="73025" cmpd="tri">
            <a:solidFill>
              <a:srgbClr val="C00000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7" idx="2"/>
            <a:endCxn id="20" idx="0"/>
          </p:cNvCxnSpPr>
          <p:nvPr/>
        </p:nvCxnSpPr>
        <p:spPr>
          <a:xfrm>
            <a:off x="3025562" y="3152775"/>
            <a:ext cx="0" cy="457731"/>
          </a:xfrm>
          <a:prstGeom prst="straightConnector1">
            <a:avLst/>
          </a:prstGeom>
          <a:ln w="73025" cmpd="tri">
            <a:solidFill>
              <a:srgbClr val="C00000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9" idx="0"/>
          </p:cNvCxnSpPr>
          <p:nvPr/>
        </p:nvCxnSpPr>
        <p:spPr>
          <a:xfrm>
            <a:off x="2617362" y="4324350"/>
            <a:ext cx="0" cy="456759"/>
          </a:xfrm>
          <a:prstGeom prst="straightConnector1">
            <a:avLst/>
          </a:prstGeom>
          <a:ln w="73025" cmpd="tri">
            <a:solidFill>
              <a:srgbClr val="C00000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24" idx="0"/>
          </p:cNvCxnSpPr>
          <p:nvPr/>
        </p:nvCxnSpPr>
        <p:spPr>
          <a:xfrm>
            <a:off x="4944391" y="4324350"/>
            <a:ext cx="0" cy="447547"/>
          </a:xfrm>
          <a:prstGeom prst="straightConnector1">
            <a:avLst/>
          </a:prstGeom>
          <a:ln w="73025" cmpd="tri">
            <a:solidFill>
              <a:srgbClr val="C00000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19" idx="2"/>
          </p:cNvCxnSpPr>
          <p:nvPr/>
        </p:nvCxnSpPr>
        <p:spPr>
          <a:xfrm>
            <a:off x="2617362" y="5814415"/>
            <a:ext cx="0" cy="400795"/>
          </a:xfrm>
          <a:prstGeom prst="straightConnector1">
            <a:avLst/>
          </a:prstGeom>
          <a:ln w="73025" cmpd="tri">
            <a:solidFill>
              <a:srgbClr val="C00000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19" idx="1"/>
            <a:endCxn id="3074" idx="3"/>
          </p:cNvCxnSpPr>
          <p:nvPr/>
        </p:nvCxnSpPr>
        <p:spPr>
          <a:xfrm flipH="1">
            <a:off x="1023935" y="5297762"/>
            <a:ext cx="435197" cy="9677"/>
          </a:xfrm>
          <a:prstGeom prst="straightConnector1">
            <a:avLst/>
          </a:prstGeom>
          <a:ln w="73025" cmpd="tri">
            <a:solidFill>
              <a:srgbClr val="C00000"/>
            </a:solidFill>
            <a:prstDash val="solid"/>
            <a:bevel/>
            <a:headEnd w="med" len="sm"/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4" idx="1"/>
          </p:cNvCxnSpPr>
          <p:nvPr/>
        </p:nvCxnSpPr>
        <p:spPr>
          <a:xfrm>
            <a:off x="3775592" y="2022000"/>
            <a:ext cx="2882065" cy="0"/>
          </a:xfrm>
          <a:prstGeom prst="straightConnector1">
            <a:avLst/>
          </a:prstGeom>
          <a:ln w="44450">
            <a:solidFill>
              <a:srgbClr val="C00000"/>
            </a:solidFill>
            <a:prstDash val="dash"/>
            <a:headEnd w="med" len="sm"/>
            <a:tailEnd type="arrow" w="med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stCxn id="17" idx="3"/>
            <a:endCxn id="40" idx="1"/>
          </p:cNvCxnSpPr>
          <p:nvPr/>
        </p:nvCxnSpPr>
        <p:spPr>
          <a:xfrm>
            <a:off x="5943600" y="2752736"/>
            <a:ext cx="716615" cy="0"/>
          </a:xfrm>
          <a:prstGeom prst="straightConnector1">
            <a:avLst/>
          </a:prstGeom>
          <a:ln w="44450">
            <a:solidFill>
              <a:srgbClr val="C00000"/>
            </a:solidFill>
            <a:prstDash val="dash"/>
            <a:headEnd w="med" len="sm"/>
            <a:tailEnd type="arrow" w="med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>
            <a:stCxn id="20" idx="3"/>
            <a:endCxn id="5" idx="1"/>
          </p:cNvCxnSpPr>
          <p:nvPr/>
        </p:nvCxnSpPr>
        <p:spPr>
          <a:xfrm flipV="1">
            <a:off x="5943600" y="3967427"/>
            <a:ext cx="619125" cy="1"/>
          </a:xfrm>
          <a:prstGeom prst="straightConnector1">
            <a:avLst/>
          </a:prstGeom>
          <a:ln w="44450">
            <a:solidFill>
              <a:srgbClr val="C00000"/>
            </a:solidFill>
            <a:prstDash val="dash"/>
            <a:headEnd w="med" len="sm"/>
            <a:tailEnd type="arrow" w="med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Номер слайда 5"/>
          <p:cNvSpPr txBox="1">
            <a:spLocks/>
          </p:cNvSpPr>
          <p:nvPr/>
        </p:nvSpPr>
        <p:spPr>
          <a:xfrm>
            <a:off x="8534400" y="198047"/>
            <a:ext cx="609600" cy="381001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marL="0" algn="l" defTabSz="457200" rtl="0" eaLnBrk="1" latinLnBrk="0" hangingPunct="1">
              <a:defRPr sz="1800" kern="1200">
                <a:solidFill>
                  <a:srgbClr val="032953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t>|  </a:t>
            </a:r>
            <a:fld id="{1E7D417E-0BF3-C440-BCB6-3BA684BB87BE}" type="slidenum">
              <a:rPr lang="ru-RU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"/>
                <a:cs typeface="Times"/>
              </a:rPr>
              <a:pPr defTabSz="914400"/>
              <a:t>9</a:t>
            </a:fld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89745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11875</TotalTime>
  <Words>1367</Words>
  <Application>Microsoft Office PowerPoint</Application>
  <PresentationFormat>Экран (4:3)</PresentationFormat>
  <Paragraphs>178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Тюник Андрей Владимирович</dc:creator>
  <cp:lastModifiedBy>Накорчемная Валерия Владиславовна</cp:lastModifiedBy>
  <cp:revision>932</cp:revision>
  <cp:lastPrinted>2014-08-06T06:51:44Z</cp:lastPrinted>
  <dcterms:created xsi:type="dcterms:W3CDTF">2012-07-25T22:38:51Z</dcterms:created>
  <dcterms:modified xsi:type="dcterms:W3CDTF">2014-08-06T07:57:04Z</dcterms:modified>
</cp:coreProperties>
</file>