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34"/>
  </p:notesMasterIdLst>
  <p:handoutMasterIdLst>
    <p:handoutMasterId r:id="rId35"/>
  </p:handoutMasterIdLst>
  <p:sldIdLst>
    <p:sldId id="256" r:id="rId3"/>
    <p:sldId id="293" r:id="rId4"/>
    <p:sldId id="304" r:id="rId5"/>
    <p:sldId id="318" r:id="rId6"/>
    <p:sldId id="319" r:id="rId7"/>
    <p:sldId id="320" r:id="rId8"/>
    <p:sldId id="321" r:id="rId9"/>
    <p:sldId id="307" r:id="rId10"/>
    <p:sldId id="322" r:id="rId11"/>
    <p:sldId id="323" r:id="rId12"/>
    <p:sldId id="324" r:id="rId13"/>
    <p:sldId id="325" r:id="rId14"/>
    <p:sldId id="326" r:id="rId15"/>
    <p:sldId id="327" r:id="rId16"/>
    <p:sldId id="328" r:id="rId17"/>
    <p:sldId id="329" r:id="rId18"/>
    <p:sldId id="330" r:id="rId19"/>
    <p:sldId id="331" r:id="rId20"/>
    <p:sldId id="332" r:id="rId21"/>
    <p:sldId id="333" r:id="rId22"/>
    <p:sldId id="334" r:id="rId23"/>
    <p:sldId id="335" r:id="rId24"/>
    <p:sldId id="336" r:id="rId25"/>
    <p:sldId id="337" r:id="rId26"/>
    <p:sldId id="338" r:id="rId27"/>
    <p:sldId id="339" r:id="rId28"/>
    <p:sldId id="341" r:id="rId29"/>
    <p:sldId id="344" r:id="rId30"/>
    <p:sldId id="345" r:id="rId31"/>
    <p:sldId id="268" r:id="rId32"/>
    <p:sldId id="343" r:id="rId33"/>
  </p:sldIdLst>
  <p:sldSz cx="9144000" cy="6858000" type="screen4x3"/>
  <p:notesSz cx="6807200" cy="99393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9BE1"/>
    <a:srgbClr val="9FC2FB"/>
    <a:srgbClr val="00863D"/>
    <a:srgbClr val="A29161"/>
    <a:srgbClr val="DAA600"/>
    <a:srgbClr val="A7D5FB"/>
    <a:srgbClr val="99CCFF"/>
    <a:srgbClr val="6DD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9" autoAdjust="0"/>
  </p:normalViewPr>
  <p:slideViewPr>
    <p:cSldViewPr>
      <p:cViewPr>
        <p:scale>
          <a:sx n="100" d="100"/>
          <a:sy n="100" d="100"/>
        </p:scale>
        <p:origin x="-1944" y="-3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diagrams/_rels/data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8D0B3E-22B8-4543-8D00-9EE8F5A50BC3}"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ru-RU"/>
        </a:p>
      </dgm:t>
    </dgm:pt>
    <dgm:pt modelId="{0F291F4F-F2E4-4DC4-9369-D30B05D65D8F}">
      <dgm:prSet phldrT="[Текст]"/>
      <dgm:spPr/>
      <dgm:t>
        <a:bodyPr/>
        <a:lstStyle/>
        <a:p>
          <a:r>
            <a:rPr lang="ru-RU" dirty="0" smtClean="0"/>
            <a:t>ТК ТС</a:t>
          </a:r>
          <a:endParaRPr lang="ru-RU" dirty="0"/>
        </a:p>
      </dgm:t>
    </dgm:pt>
    <dgm:pt modelId="{25836EE1-701B-4DED-BE6D-EC8BFD23BEC3}" type="parTrans" cxnId="{40B80B20-816C-4C20-A889-E7F1ADE641B3}">
      <dgm:prSet/>
      <dgm:spPr/>
      <dgm:t>
        <a:bodyPr/>
        <a:lstStyle/>
        <a:p>
          <a:endParaRPr lang="ru-RU"/>
        </a:p>
      </dgm:t>
    </dgm:pt>
    <dgm:pt modelId="{D6ADBF67-F4B3-41C5-8C19-BF86D6B8300F}" type="sibTrans" cxnId="{40B80B20-816C-4C20-A889-E7F1ADE641B3}">
      <dgm:prSet/>
      <dgm:spPr/>
      <dgm:t>
        <a:bodyPr/>
        <a:lstStyle/>
        <a:p>
          <a:endParaRPr lang="ru-RU"/>
        </a:p>
      </dgm:t>
    </dgm:pt>
    <dgm:pt modelId="{7496864E-3AAF-422F-89D3-C79EB017C861}">
      <dgm:prSet phldrT="[Текст]"/>
      <dgm:spPr/>
      <dgm:t>
        <a:bodyPr/>
        <a:lstStyle/>
        <a:p>
          <a:r>
            <a:rPr lang="ru-RU" dirty="0" smtClean="0"/>
            <a:t>Проект ТК ЕАЭС</a:t>
          </a:r>
          <a:endParaRPr lang="ru-RU" dirty="0"/>
        </a:p>
      </dgm:t>
    </dgm:pt>
    <dgm:pt modelId="{2D5ED282-08CB-4F35-A5E0-37EC84EBD7D8}" type="parTrans" cxnId="{77620D50-4E43-4728-9777-4B3E81443B97}">
      <dgm:prSet/>
      <dgm:spPr/>
      <dgm:t>
        <a:bodyPr/>
        <a:lstStyle/>
        <a:p>
          <a:endParaRPr lang="ru-RU"/>
        </a:p>
      </dgm:t>
    </dgm:pt>
    <dgm:pt modelId="{56DAC548-6108-4337-BA14-1F38CB82880E}" type="sibTrans" cxnId="{77620D50-4E43-4728-9777-4B3E81443B97}">
      <dgm:prSet/>
      <dgm:spPr/>
      <dgm:t>
        <a:bodyPr/>
        <a:lstStyle/>
        <a:p>
          <a:endParaRPr lang="ru-RU"/>
        </a:p>
      </dgm:t>
    </dgm:pt>
    <dgm:pt modelId="{AFB1FC57-2D4D-472A-8274-85CB558A5BCB}">
      <dgm:prSet phldrT="[Текст]" custT="1"/>
      <dgm:spPr/>
      <dgm:t>
        <a:bodyPr/>
        <a:lstStyle/>
        <a:p>
          <a:pPr algn="ctr">
            <a:lnSpc>
              <a:spcPct val="90000"/>
            </a:lnSpc>
            <a:spcAft>
              <a:spcPct val="35000"/>
            </a:spcAft>
          </a:pPr>
          <a:r>
            <a:rPr lang="ru-RU" sz="1400" b="1" dirty="0" smtClean="0">
              <a:latin typeface="Times New Roman" panose="02020603050405020304" pitchFamily="18" charset="0"/>
              <a:cs typeface="Times New Roman" panose="02020603050405020304" pitchFamily="18" charset="0"/>
            </a:rPr>
            <a:t>Пункт 3 статьи 179</a:t>
          </a:r>
        </a:p>
        <a:p>
          <a:pPr indent="396000" algn="just">
            <a:lnSpc>
              <a:spcPct val="100000"/>
            </a:lnSpc>
            <a:spcAft>
              <a:spcPts val="0"/>
            </a:spcAft>
          </a:pPr>
          <a:r>
            <a:rPr lang="ru-RU" sz="1400" dirty="0" smtClean="0">
              <a:solidFill>
                <a:schemeClr val="tx1"/>
              </a:solidFill>
              <a:latin typeface="Times New Roman" panose="02020603050405020304" pitchFamily="18" charset="0"/>
              <a:cs typeface="Times New Roman" panose="02020603050405020304" pitchFamily="18" charset="0"/>
            </a:rPr>
            <a:t>«</a:t>
          </a:r>
          <a:r>
            <a:rPr lang="ru-RU" sz="1400" b="1" dirty="0" smtClean="0">
              <a:solidFill>
                <a:schemeClr val="tx1"/>
              </a:solidFill>
              <a:latin typeface="Times New Roman" panose="02020603050405020304" pitchFamily="18" charset="0"/>
              <a:cs typeface="Times New Roman" panose="02020603050405020304" pitchFamily="18" charset="0"/>
            </a:rPr>
            <a:t>Таможенное декларирование товаров производится в электронной форме</a:t>
          </a:r>
          <a:r>
            <a:rPr lang="ru-RU" sz="1400" dirty="0" smtClean="0">
              <a:solidFill>
                <a:schemeClr val="tx1"/>
              </a:solidFill>
              <a:latin typeface="Times New Roman" panose="02020603050405020304" pitchFamily="18" charset="0"/>
              <a:cs typeface="Times New Roman" panose="02020603050405020304" pitchFamily="18" charset="0"/>
            </a:rPr>
            <a:t>.</a:t>
          </a:r>
        </a:p>
        <a:p>
          <a:pPr indent="396000" algn="just">
            <a:lnSpc>
              <a:spcPct val="100000"/>
            </a:lnSpc>
            <a:spcAft>
              <a:spcPts val="0"/>
            </a:spcAft>
          </a:pPr>
          <a:r>
            <a:rPr lang="ru-RU" sz="1400" dirty="0" smtClean="0">
              <a:solidFill>
                <a:schemeClr val="tx1"/>
              </a:solidFill>
              <a:latin typeface="Times New Roman" panose="02020603050405020304" pitchFamily="18" charset="0"/>
              <a:cs typeface="Times New Roman" panose="02020603050405020304" pitchFamily="18" charset="0"/>
            </a:rPr>
            <a:t>Таможенное декларирование может производиться </a:t>
          </a:r>
          <a:r>
            <a:rPr lang="ru-RU" sz="1400" b="1" dirty="0" smtClean="0">
              <a:solidFill>
                <a:schemeClr val="tx1"/>
              </a:solidFill>
              <a:latin typeface="Times New Roman" panose="02020603050405020304" pitchFamily="18" charset="0"/>
              <a:cs typeface="Times New Roman" panose="02020603050405020304" pitchFamily="18" charset="0"/>
            </a:rPr>
            <a:t>в письменной форме</a:t>
          </a:r>
          <a:r>
            <a:rPr lang="ru-RU" sz="1400" dirty="0" smtClean="0">
              <a:solidFill>
                <a:schemeClr val="tx1"/>
              </a:solidFill>
              <a:latin typeface="Times New Roman" panose="02020603050405020304" pitchFamily="18" charset="0"/>
              <a:cs typeface="Times New Roman" panose="02020603050405020304" pitchFamily="18" charset="0"/>
            </a:rPr>
            <a:t>:</a:t>
          </a:r>
        </a:p>
        <a:p>
          <a:pPr indent="396000" algn="just">
            <a:lnSpc>
              <a:spcPct val="100000"/>
            </a:lnSpc>
            <a:spcAft>
              <a:spcPts val="0"/>
            </a:spcAft>
          </a:pPr>
          <a:r>
            <a:rPr lang="ru-RU" sz="1400" dirty="0" smtClean="0">
              <a:solidFill>
                <a:schemeClr val="tx1"/>
              </a:solidFill>
              <a:latin typeface="Times New Roman" panose="02020603050405020304" pitchFamily="18" charset="0"/>
              <a:cs typeface="Times New Roman" panose="02020603050405020304" pitchFamily="18" charset="0"/>
            </a:rPr>
            <a:t>при помещении товаров под таможенную процедуру </a:t>
          </a:r>
          <a:r>
            <a:rPr lang="ru-RU" sz="1400" b="1" dirty="0" smtClean="0">
              <a:solidFill>
                <a:schemeClr val="tx1"/>
              </a:solidFill>
              <a:latin typeface="Times New Roman" panose="02020603050405020304" pitchFamily="18" charset="0"/>
              <a:cs typeface="Times New Roman" panose="02020603050405020304" pitchFamily="18" charset="0"/>
            </a:rPr>
            <a:t>таможенного транзита</a:t>
          </a:r>
          <a:r>
            <a:rPr lang="ru-RU" sz="1400" dirty="0" smtClean="0">
              <a:solidFill>
                <a:schemeClr val="tx1"/>
              </a:solidFill>
              <a:latin typeface="Times New Roman" panose="02020603050405020304" pitchFamily="18" charset="0"/>
              <a:cs typeface="Times New Roman" panose="02020603050405020304" pitchFamily="18" charset="0"/>
            </a:rPr>
            <a:t>; в отношении товаров </a:t>
          </a:r>
          <a:r>
            <a:rPr lang="ru-RU" sz="1400" b="1" dirty="0" smtClean="0">
              <a:solidFill>
                <a:schemeClr val="tx1"/>
              </a:solidFill>
              <a:latin typeface="Times New Roman" panose="02020603050405020304" pitchFamily="18" charset="0"/>
              <a:cs typeface="Times New Roman" panose="02020603050405020304" pitchFamily="18" charset="0"/>
            </a:rPr>
            <a:t>для личного пользования</a:t>
          </a:r>
          <a:r>
            <a:rPr lang="ru-RU" sz="1400" dirty="0" smtClean="0">
              <a:solidFill>
                <a:schemeClr val="tx1"/>
              </a:solidFill>
              <a:latin typeface="Times New Roman" panose="02020603050405020304" pitchFamily="18" charset="0"/>
              <a:cs typeface="Times New Roman" panose="02020603050405020304" pitchFamily="18" charset="0"/>
            </a:rPr>
            <a:t>; в отношении </a:t>
          </a:r>
          <a:r>
            <a:rPr lang="ru-RU" sz="1400" b="1" dirty="0" smtClean="0">
              <a:solidFill>
                <a:schemeClr val="tx1"/>
              </a:solidFill>
              <a:latin typeface="Times New Roman" panose="02020603050405020304" pitchFamily="18" charset="0"/>
              <a:cs typeface="Times New Roman" panose="02020603050405020304" pitchFamily="18" charset="0"/>
            </a:rPr>
            <a:t>транспортных средств международной перевозки</a:t>
          </a:r>
          <a:r>
            <a:rPr lang="ru-RU" sz="1400" dirty="0" smtClean="0">
              <a:solidFill>
                <a:schemeClr val="tx1"/>
              </a:solidFill>
              <a:latin typeface="Times New Roman" panose="02020603050405020304" pitchFamily="18" charset="0"/>
              <a:cs typeface="Times New Roman" panose="02020603050405020304" pitchFamily="18" charset="0"/>
            </a:rPr>
            <a:t>; при использовании в качестве таможенной декларации </a:t>
          </a:r>
          <a:r>
            <a:rPr lang="ru-RU" sz="1400" b="1" dirty="0" smtClean="0">
              <a:solidFill>
                <a:schemeClr val="tx1"/>
              </a:solidFill>
              <a:latin typeface="Times New Roman" panose="02020603050405020304" pitchFamily="18" charset="0"/>
              <a:cs typeface="Times New Roman" panose="02020603050405020304" pitchFamily="18" charset="0"/>
            </a:rPr>
            <a:t>транспортных (перевозочных), коммерческих и (или) иных документов</a:t>
          </a:r>
          <a:r>
            <a:rPr lang="ru-RU" sz="1400" dirty="0" smtClean="0">
              <a:solidFill>
                <a:schemeClr val="tx1"/>
              </a:solidFill>
              <a:latin typeface="Times New Roman" panose="02020603050405020304" pitchFamily="18" charset="0"/>
              <a:cs typeface="Times New Roman" panose="02020603050405020304" pitchFamily="18" charset="0"/>
            </a:rPr>
            <a:t>, в том числе предусмотренных международными договорами; </a:t>
          </a:r>
          <a:r>
            <a:rPr lang="ru-RU" sz="1400" b="1" dirty="0" smtClean="0">
              <a:solidFill>
                <a:schemeClr val="tx1"/>
              </a:solidFill>
              <a:latin typeface="Times New Roman" panose="02020603050405020304" pitchFamily="18" charset="0"/>
              <a:cs typeface="Times New Roman" panose="02020603050405020304" pitchFamily="18" charset="0"/>
            </a:rPr>
            <a:t>в иных случаях, устанавливаемых Комиссией</a:t>
          </a:r>
          <a:r>
            <a:rPr lang="ru-RU" sz="1400" dirty="0" smtClean="0">
              <a:solidFill>
                <a:schemeClr val="tx1"/>
              </a:solidFill>
              <a:latin typeface="Times New Roman" panose="02020603050405020304" pitchFamily="18" charset="0"/>
              <a:cs typeface="Times New Roman" panose="02020603050405020304" pitchFamily="18" charset="0"/>
            </a:rPr>
            <a:t>, а если это предусмотрено настоящим Кодексом - </a:t>
          </a:r>
          <a:r>
            <a:rPr lang="ru-RU" sz="1400" b="1" dirty="0" smtClean="0">
              <a:solidFill>
                <a:schemeClr val="tx1"/>
              </a:solidFill>
              <a:latin typeface="Times New Roman" panose="02020603050405020304" pitchFamily="18" charset="0"/>
              <a:cs typeface="Times New Roman" panose="02020603050405020304" pitchFamily="18" charset="0"/>
            </a:rPr>
            <a:t>законодательством государств-членов».</a:t>
          </a:r>
          <a:endParaRPr lang="ru-RU" sz="1400" b="1" dirty="0"/>
        </a:p>
      </dgm:t>
    </dgm:pt>
    <dgm:pt modelId="{C351B4C1-2C48-4FDF-B22E-6F085E31CC8D}" type="parTrans" cxnId="{0D5777B7-D198-4388-95D7-07372049334F}">
      <dgm:prSet/>
      <dgm:spPr/>
      <dgm:t>
        <a:bodyPr/>
        <a:lstStyle/>
        <a:p>
          <a:endParaRPr lang="ru-RU"/>
        </a:p>
      </dgm:t>
    </dgm:pt>
    <dgm:pt modelId="{F1B46FDA-EE38-4EA1-9F05-8F287D6D02E2}" type="sibTrans" cxnId="{0D5777B7-D198-4388-95D7-07372049334F}">
      <dgm:prSet/>
      <dgm:spPr/>
      <dgm:t>
        <a:bodyPr/>
        <a:lstStyle/>
        <a:p>
          <a:endParaRPr lang="ru-RU"/>
        </a:p>
      </dgm:t>
    </dgm:pt>
    <dgm:pt modelId="{ED84A947-0321-40BF-AE25-1FB559FBC990}" type="pres">
      <dgm:prSet presAssocID="{FD8D0B3E-22B8-4543-8D00-9EE8F5A50BC3}" presName="diagram" presStyleCnt="0">
        <dgm:presLayoutVars>
          <dgm:chPref val="1"/>
          <dgm:dir/>
          <dgm:animOne val="branch"/>
          <dgm:animLvl val="lvl"/>
          <dgm:resizeHandles/>
        </dgm:presLayoutVars>
      </dgm:prSet>
      <dgm:spPr/>
      <dgm:t>
        <a:bodyPr/>
        <a:lstStyle/>
        <a:p>
          <a:endParaRPr lang="ru-RU"/>
        </a:p>
      </dgm:t>
    </dgm:pt>
    <dgm:pt modelId="{4DB77E1C-17FA-496E-BA12-9131CB83EF42}" type="pres">
      <dgm:prSet presAssocID="{0F291F4F-F2E4-4DC4-9369-D30B05D65D8F}" presName="root" presStyleCnt="0"/>
      <dgm:spPr/>
    </dgm:pt>
    <dgm:pt modelId="{64661BCF-1AE4-4922-AF53-7BE31B03A926}" type="pres">
      <dgm:prSet presAssocID="{0F291F4F-F2E4-4DC4-9369-D30B05D65D8F}" presName="rootComposite" presStyleCnt="0"/>
      <dgm:spPr/>
    </dgm:pt>
    <dgm:pt modelId="{54EC5E5E-8A77-4CAB-8770-F8C8945BD874}" type="pres">
      <dgm:prSet presAssocID="{0F291F4F-F2E4-4DC4-9369-D30B05D65D8F}" presName="rootText" presStyleLbl="node1" presStyleIdx="0" presStyleCnt="2" custScaleX="143041" custScaleY="48420" custLinFactNeighborX="4427" custLinFactNeighborY="-39815"/>
      <dgm:spPr/>
      <dgm:t>
        <a:bodyPr/>
        <a:lstStyle/>
        <a:p>
          <a:endParaRPr lang="ru-RU"/>
        </a:p>
      </dgm:t>
    </dgm:pt>
    <dgm:pt modelId="{CD416E8E-7173-4C5F-A316-0DDA66D7E0AD}" type="pres">
      <dgm:prSet presAssocID="{0F291F4F-F2E4-4DC4-9369-D30B05D65D8F}" presName="rootConnector" presStyleLbl="node1" presStyleIdx="0" presStyleCnt="2"/>
      <dgm:spPr/>
      <dgm:t>
        <a:bodyPr/>
        <a:lstStyle/>
        <a:p>
          <a:endParaRPr lang="ru-RU"/>
        </a:p>
      </dgm:t>
    </dgm:pt>
    <dgm:pt modelId="{5946B195-2656-4869-8E42-30B81BE66BF8}" type="pres">
      <dgm:prSet presAssocID="{0F291F4F-F2E4-4DC4-9369-D30B05D65D8F}" presName="childShape" presStyleCnt="0"/>
      <dgm:spPr/>
    </dgm:pt>
    <dgm:pt modelId="{B9E0DDF3-40DC-4200-A390-15C4B7A1AB57}" type="pres">
      <dgm:prSet presAssocID="{7496864E-3AAF-422F-89D3-C79EB017C861}" presName="root" presStyleCnt="0"/>
      <dgm:spPr/>
    </dgm:pt>
    <dgm:pt modelId="{ACDA2E01-A975-4E19-8BA3-AE1B8B1AB76D}" type="pres">
      <dgm:prSet presAssocID="{7496864E-3AAF-422F-89D3-C79EB017C861}" presName="rootComposite" presStyleCnt="0"/>
      <dgm:spPr/>
    </dgm:pt>
    <dgm:pt modelId="{BA644DE9-BF34-43BF-B6E9-EAEFDFE75E18}" type="pres">
      <dgm:prSet presAssocID="{7496864E-3AAF-422F-89D3-C79EB017C861}" presName="rootText" presStyleLbl="node1" presStyleIdx="1" presStyleCnt="2" custScaleX="130051" custScaleY="48420" custLinFactNeighborX="-6544" custLinFactNeighborY="-39815"/>
      <dgm:spPr/>
      <dgm:t>
        <a:bodyPr/>
        <a:lstStyle/>
        <a:p>
          <a:endParaRPr lang="ru-RU"/>
        </a:p>
      </dgm:t>
    </dgm:pt>
    <dgm:pt modelId="{089A38F4-D611-4C09-8139-64999562BCD4}" type="pres">
      <dgm:prSet presAssocID="{7496864E-3AAF-422F-89D3-C79EB017C861}" presName="rootConnector" presStyleLbl="node1" presStyleIdx="1" presStyleCnt="2"/>
      <dgm:spPr/>
      <dgm:t>
        <a:bodyPr/>
        <a:lstStyle/>
        <a:p>
          <a:endParaRPr lang="ru-RU"/>
        </a:p>
      </dgm:t>
    </dgm:pt>
    <dgm:pt modelId="{397A6D4A-1A93-480B-A2FA-97CD049497DC}" type="pres">
      <dgm:prSet presAssocID="{7496864E-3AAF-422F-89D3-C79EB017C861}" presName="childShape" presStyleCnt="0"/>
      <dgm:spPr/>
    </dgm:pt>
    <dgm:pt modelId="{D955F9A1-186A-46CF-A9AA-94532C23CC86}" type="pres">
      <dgm:prSet presAssocID="{C351B4C1-2C48-4FDF-B22E-6F085E31CC8D}" presName="Name13" presStyleLbl="parChTrans1D2" presStyleIdx="0" presStyleCnt="1"/>
      <dgm:spPr/>
      <dgm:t>
        <a:bodyPr/>
        <a:lstStyle/>
        <a:p>
          <a:endParaRPr lang="ru-RU"/>
        </a:p>
      </dgm:t>
    </dgm:pt>
    <dgm:pt modelId="{F5C70A9A-C3CA-4E1B-9292-1F479668B77F}" type="pres">
      <dgm:prSet presAssocID="{AFB1FC57-2D4D-472A-8274-85CB558A5BCB}" presName="childText" presStyleLbl="bgAcc1" presStyleIdx="0" presStyleCnt="1" custScaleX="357518" custScaleY="422314" custLinFactNeighborX="-3916" custLinFactNeighborY="-61126">
        <dgm:presLayoutVars>
          <dgm:bulletEnabled val="1"/>
        </dgm:presLayoutVars>
      </dgm:prSet>
      <dgm:spPr/>
      <dgm:t>
        <a:bodyPr/>
        <a:lstStyle/>
        <a:p>
          <a:endParaRPr lang="ru-RU"/>
        </a:p>
      </dgm:t>
    </dgm:pt>
  </dgm:ptLst>
  <dgm:cxnLst>
    <dgm:cxn modelId="{C0D49B36-4AED-41D3-81D5-9952B876606A}" type="presOf" srcId="{AFB1FC57-2D4D-472A-8274-85CB558A5BCB}" destId="{F5C70A9A-C3CA-4E1B-9292-1F479668B77F}" srcOrd="0" destOrd="0" presId="urn:microsoft.com/office/officeart/2005/8/layout/hierarchy3"/>
    <dgm:cxn modelId="{FB33E649-9D4F-4573-ADCB-B57CDD52EDB5}" type="presOf" srcId="{0F291F4F-F2E4-4DC4-9369-D30B05D65D8F}" destId="{CD416E8E-7173-4C5F-A316-0DDA66D7E0AD}" srcOrd="1" destOrd="0" presId="urn:microsoft.com/office/officeart/2005/8/layout/hierarchy3"/>
    <dgm:cxn modelId="{D50849E7-45CF-475E-9799-117A1332E392}" type="presOf" srcId="{7496864E-3AAF-422F-89D3-C79EB017C861}" destId="{089A38F4-D611-4C09-8139-64999562BCD4}" srcOrd="1" destOrd="0" presId="urn:microsoft.com/office/officeart/2005/8/layout/hierarchy3"/>
    <dgm:cxn modelId="{DFF310FA-2522-404B-8DB9-41AB205E2D49}" type="presOf" srcId="{7496864E-3AAF-422F-89D3-C79EB017C861}" destId="{BA644DE9-BF34-43BF-B6E9-EAEFDFE75E18}" srcOrd="0" destOrd="0" presId="urn:microsoft.com/office/officeart/2005/8/layout/hierarchy3"/>
    <dgm:cxn modelId="{77620D50-4E43-4728-9777-4B3E81443B97}" srcId="{FD8D0B3E-22B8-4543-8D00-9EE8F5A50BC3}" destId="{7496864E-3AAF-422F-89D3-C79EB017C861}" srcOrd="1" destOrd="0" parTransId="{2D5ED282-08CB-4F35-A5E0-37EC84EBD7D8}" sibTransId="{56DAC548-6108-4337-BA14-1F38CB82880E}"/>
    <dgm:cxn modelId="{043E204E-57A3-4107-8C3C-08B36EC9D89C}" type="presOf" srcId="{FD8D0B3E-22B8-4543-8D00-9EE8F5A50BC3}" destId="{ED84A947-0321-40BF-AE25-1FB559FBC990}" srcOrd="0" destOrd="0" presId="urn:microsoft.com/office/officeart/2005/8/layout/hierarchy3"/>
    <dgm:cxn modelId="{0D5777B7-D198-4388-95D7-07372049334F}" srcId="{7496864E-3AAF-422F-89D3-C79EB017C861}" destId="{AFB1FC57-2D4D-472A-8274-85CB558A5BCB}" srcOrd="0" destOrd="0" parTransId="{C351B4C1-2C48-4FDF-B22E-6F085E31CC8D}" sibTransId="{F1B46FDA-EE38-4EA1-9F05-8F287D6D02E2}"/>
    <dgm:cxn modelId="{40B80B20-816C-4C20-A889-E7F1ADE641B3}" srcId="{FD8D0B3E-22B8-4543-8D00-9EE8F5A50BC3}" destId="{0F291F4F-F2E4-4DC4-9369-D30B05D65D8F}" srcOrd="0" destOrd="0" parTransId="{25836EE1-701B-4DED-BE6D-EC8BFD23BEC3}" sibTransId="{D6ADBF67-F4B3-41C5-8C19-BF86D6B8300F}"/>
    <dgm:cxn modelId="{4DE09B38-E1F6-45D5-AF23-F57FF412471A}" type="presOf" srcId="{0F291F4F-F2E4-4DC4-9369-D30B05D65D8F}" destId="{54EC5E5E-8A77-4CAB-8770-F8C8945BD874}" srcOrd="0" destOrd="0" presId="urn:microsoft.com/office/officeart/2005/8/layout/hierarchy3"/>
    <dgm:cxn modelId="{9236564D-289A-4456-9BA3-6E0094E7A327}" type="presOf" srcId="{C351B4C1-2C48-4FDF-B22E-6F085E31CC8D}" destId="{D955F9A1-186A-46CF-A9AA-94532C23CC86}" srcOrd="0" destOrd="0" presId="urn:microsoft.com/office/officeart/2005/8/layout/hierarchy3"/>
    <dgm:cxn modelId="{663D5F38-667A-4186-B784-500AAC37F803}" type="presParOf" srcId="{ED84A947-0321-40BF-AE25-1FB559FBC990}" destId="{4DB77E1C-17FA-496E-BA12-9131CB83EF42}" srcOrd="0" destOrd="0" presId="urn:microsoft.com/office/officeart/2005/8/layout/hierarchy3"/>
    <dgm:cxn modelId="{23807C42-BDFA-4D9C-A937-BFE988954A1E}" type="presParOf" srcId="{4DB77E1C-17FA-496E-BA12-9131CB83EF42}" destId="{64661BCF-1AE4-4922-AF53-7BE31B03A926}" srcOrd="0" destOrd="0" presId="urn:microsoft.com/office/officeart/2005/8/layout/hierarchy3"/>
    <dgm:cxn modelId="{38E986D5-3ADC-4068-B143-2C4F6B44B2A1}" type="presParOf" srcId="{64661BCF-1AE4-4922-AF53-7BE31B03A926}" destId="{54EC5E5E-8A77-4CAB-8770-F8C8945BD874}" srcOrd="0" destOrd="0" presId="urn:microsoft.com/office/officeart/2005/8/layout/hierarchy3"/>
    <dgm:cxn modelId="{637418FC-B6BC-4B50-8B6E-F67D1A4BBDA5}" type="presParOf" srcId="{64661BCF-1AE4-4922-AF53-7BE31B03A926}" destId="{CD416E8E-7173-4C5F-A316-0DDA66D7E0AD}" srcOrd="1" destOrd="0" presId="urn:microsoft.com/office/officeart/2005/8/layout/hierarchy3"/>
    <dgm:cxn modelId="{16853411-51BD-495E-A480-334A1578AFBA}" type="presParOf" srcId="{4DB77E1C-17FA-496E-BA12-9131CB83EF42}" destId="{5946B195-2656-4869-8E42-30B81BE66BF8}" srcOrd="1" destOrd="0" presId="urn:microsoft.com/office/officeart/2005/8/layout/hierarchy3"/>
    <dgm:cxn modelId="{5001E60E-A160-4714-A29A-1DE056191C4C}" type="presParOf" srcId="{ED84A947-0321-40BF-AE25-1FB559FBC990}" destId="{B9E0DDF3-40DC-4200-A390-15C4B7A1AB57}" srcOrd="1" destOrd="0" presId="urn:microsoft.com/office/officeart/2005/8/layout/hierarchy3"/>
    <dgm:cxn modelId="{8EB4C6D6-FBEA-49FF-9D40-95E7FE67B16B}" type="presParOf" srcId="{B9E0DDF3-40DC-4200-A390-15C4B7A1AB57}" destId="{ACDA2E01-A975-4E19-8BA3-AE1B8B1AB76D}" srcOrd="0" destOrd="0" presId="urn:microsoft.com/office/officeart/2005/8/layout/hierarchy3"/>
    <dgm:cxn modelId="{1020A633-E327-4C35-B702-FE09E0D49A90}" type="presParOf" srcId="{ACDA2E01-A975-4E19-8BA3-AE1B8B1AB76D}" destId="{BA644DE9-BF34-43BF-B6E9-EAEFDFE75E18}" srcOrd="0" destOrd="0" presId="urn:microsoft.com/office/officeart/2005/8/layout/hierarchy3"/>
    <dgm:cxn modelId="{B4E7BB69-1B7E-4021-B0D9-20D2DE4405EC}" type="presParOf" srcId="{ACDA2E01-A975-4E19-8BA3-AE1B8B1AB76D}" destId="{089A38F4-D611-4C09-8139-64999562BCD4}" srcOrd="1" destOrd="0" presId="urn:microsoft.com/office/officeart/2005/8/layout/hierarchy3"/>
    <dgm:cxn modelId="{78D9FE8F-C80F-45B2-B513-3B0EDBF99092}" type="presParOf" srcId="{B9E0DDF3-40DC-4200-A390-15C4B7A1AB57}" destId="{397A6D4A-1A93-480B-A2FA-97CD049497DC}" srcOrd="1" destOrd="0" presId="urn:microsoft.com/office/officeart/2005/8/layout/hierarchy3"/>
    <dgm:cxn modelId="{E4178D9B-24F4-47D9-981D-5F538803DA0D}" type="presParOf" srcId="{397A6D4A-1A93-480B-A2FA-97CD049497DC}" destId="{D955F9A1-186A-46CF-A9AA-94532C23CC86}" srcOrd="0" destOrd="0" presId="urn:microsoft.com/office/officeart/2005/8/layout/hierarchy3"/>
    <dgm:cxn modelId="{71C914DE-584B-4842-86C0-1BA967528628}" type="presParOf" srcId="{397A6D4A-1A93-480B-A2FA-97CD049497DC}" destId="{F5C70A9A-C3CA-4E1B-9292-1F479668B77F}" srcOrd="1" destOrd="0" presId="urn:microsoft.com/office/officeart/2005/8/layout/hierarchy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B6694A-0857-4499-A20B-DF4A73FE675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ru-RU"/>
        </a:p>
      </dgm:t>
    </dgm:pt>
    <dgm:pt modelId="{250DFE90-CBE7-4DEC-B484-66D105CA77C8}">
      <dgm:prSet/>
      <dgm:spPr/>
      <dgm:t>
        <a:bodyPr/>
        <a:lstStyle/>
        <a:p>
          <a:pPr rtl="0"/>
          <a:r>
            <a:rPr lang="ru-RU" dirty="0" smtClean="0"/>
            <a:t>В Таможенном кодексе Таможенного союза всего </a:t>
          </a:r>
          <a:r>
            <a:rPr lang="ru-RU" b="1" dirty="0" smtClean="0">
              <a:solidFill>
                <a:schemeClr val="tx1"/>
              </a:solidFill>
            </a:rPr>
            <a:t>7 базовых условий</a:t>
          </a:r>
          <a:endParaRPr lang="ru-RU" b="1" dirty="0">
            <a:solidFill>
              <a:schemeClr val="tx1"/>
            </a:solidFill>
          </a:endParaRPr>
        </a:p>
      </dgm:t>
    </dgm:pt>
    <dgm:pt modelId="{F26B50F7-6776-43F5-97B4-984F2DA40584}" type="parTrans" cxnId="{65754789-EA98-4A75-B422-DDD74B7BA5ED}">
      <dgm:prSet/>
      <dgm:spPr/>
      <dgm:t>
        <a:bodyPr/>
        <a:lstStyle/>
        <a:p>
          <a:endParaRPr lang="ru-RU"/>
        </a:p>
      </dgm:t>
    </dgm:pt>
    <dgm:pt modelId="{205193B1-DFF1-40F5-A185-EFD5EB18E927}" type="sibTrans" cxnId="{65754789-EA98-4A75-B422-DDD74B7BA5ED}">
      <dgm:prSet/>
      <dgm:spPr/>
      <dgm:t>
        <a:bodyPr/>
        <a:lstStyle/>
        <a:p>
          <a:endParaRPr lang="ru-RU"/>
        </a:p>
      </dgm:t>
    </dgm:pt>
    <dgm:pt modelId="{7818FC92-D44D-4F3F-B591-AC0A57181A0F}">
      <dgm:prSet custT="1"/>
      <dgm:spPr/>
      <dgm:t>
        <a:bodyPr/>
        <a:lstStyle/>
        <a:p>
          <a:pPr algn="just" rtl="0"/>
          <a:r>
            <a:rPr lang="ru-RU" sz="1700" dirty="0" smtClean="0">
              <a:latin typeface="Times New Roman" panose="02020603050405020304" pitchFamily="18" charset="0"/>
              <a:cs typeface="Times New Roman" panose="02020603050405020304" pitchFamily="18" charset="0"/>
            </a:rPr>
            <a:t>обеспечение уплаты таможенных пошлин, налогов</a:t>
          </a:r>
          <a:endParaRPr lang="ru-RU" sz="1700" dirty="0">
            <a:latin typeface="Times New Roman" panose="02020603050405020304" pitchFamily="18" charset="0"/>
            <a:cs typeface="Times New Roman" panose="02020603050405020304" pitchFamily="18" charset="0"/>
          </a:endParaRPr>
        </a:p>
      </dgm:t>
    </dgm:pt>
    <dgm:pt modelId="{C603C2D5-8FD6-42A4-BD11-31414D427BA9}" type="parTrans" cxnId="{2B8FF6FC-8238-490A-AAF6-128C3A900793}">
      <dgm:prSet/>
      <dgm:spPr/>
      <dgm:t>
        <a:bodyPr/>
        <a:lstStyle/>
        <a:p>
          <a:endParaRPr lang="ru-RU"/>
        </a:p>
      </dgm:t>
    </dgm:pt>
    <dgm:pt modelId="{7232CA41-7E0D-4B33-BAD6-C977172BCFC5}" type="sibTrans" cxnId="{2B8FF6FC-8238-490A-AAF6-128C3A900793}">
      <dgm:prSet/>
      <dgm:spPr/>
      <dgm:t>
        <a:bodyPr/>
        <a:lstStyle/>
        <a:p>
          <a:endParaRPr lang="ru-RU"/>
        </a:p>
      </dgm:t>
    </dgm:pt>
    <dgm:pt modelId="{B62FDAF3-7B99-4C40-908B-1F48CF68C7CE}">
      <dgm:prSet custT="1"/>
      <dgm:spPr/>
      <dgm:t>
        <a:bodyPr/>
        <a:lstStyle/>
        <a:p>
          <a:pPr algn="just" rtl="0"/>
          <a:r>
            <a:rPr lang="ru-RU" sz="1700" dirty="0" smtClean="0">
              <a:latin typeface="Times New Roman" panose="02020603050405020304" pitchFamily="18" charset="0"/>
              <a:cs typeface="Times New Roman" panose="02020603050405020304" pitchFamily="18" charset="0"/>
            </a:rPr>
            <a:t>осуществление внешнеторговой деятельности в течение срока, определенного национальным законодательством</a:t>
          </a:r>
          <a:endParaRPr lang="ru-RU" sz="1700" dirty="0">
            <a:latin typeface="Times New Roman" panose="02020603050405020304" pitchFamily="18" charset="0"/>
            <a:cs typeface="Times New Roman" panose="02020603050405020304" pitchFamily="18" charset="0"/>
          </a:endParaRPr>
        </a:p>
      </dgm:t>
    </dgm:pt>
    <dgm:pt modelId="{FB19D2F8-534C-4A53-BA9D-F95B9420216F}" type="parTrans" cxnId="{4BD4C047-99CA-4354-BBA4-2F7E284D9649}">
      <dgm:prSet/>
      <dgm:spPr/>
      <dgm:t>
        <a:bodyPr/>
        <a:lstStyle/>
        <a:p>
          <a:endParaRPr lang="ru-RU"/>
        </a:p>
      </dgm:t>
    </dgm:pt>
    <dgm:pt modelId="{764D4002-4C5E-49D7-97E3-E3EB0964A8B8}" type="sibTrans" cxnId="{4BD4C047-99CA-4354-BBA4-2F7E284D9649}">
      <dgm:prSet/>
      <dgm:spPr/>
      <dgm:t>
        <a:bodyPr/>
        <a:lstStyle/>
        <a:p>
          <a:endParaRPr lang="ru-RU"/>
        </a:p>
      </dgm:t>
    </dgm:pt>
    <dgm:pt modelId="{F3028756-6BB1-41DC-AA64-C747224776A2}">
      <dgm:prSet custT="1"/>
      <dgm:spPr/>
      <dgm:t>
        <a:bodyPr/>
        <a:lstStyle/>
        <a:p>
          <a:pPr algn="just" rtl="0"/>
          <a:r>
            <a:rPr lang="ru-RU" sz="1700" dirty="0" smtClean="0">
              <a:latin typeface="Times New Roman" panose="02020603050405020304" pitchFamily="18" charset="0"/>
              <a:cs typeface="Times New Roman" panose="02020603050405020304" pitchFamily="18" charset="0"/>
            </a:rPr>
            <a:t>отсутствие неисполненной обязанности по уплате таможенных платежей, процентов, пеней</a:t>
          </a:r>
          <a:endParaRPr lang="ru-RU" sz="1700" dirty="0">
            <a:latin typeface="Times New Roman" panose="02020603050405020304" pitchFamily="18" charset="0"/>
            <a:cs typeface="Times New Roman" panose="02020603050405020304" pitchFamily="18" charset="0"/>
          </a:endParaRPr>
        </a:p>
      </dgm:t>
    </dgm:pt>
    <dgm:pt modelId="{A621DABC-D572-40FB-9F05-40D5F0FB7F97}" type="parTrans" cxnId="{39279588-E216-43AC-88CB-316E08B8CFEA}">
      <dgm:prSet/>
      <dgm:spPr/>
      <dgm:t>
        <a:bodyPr/>
        <a:lstStyle/>
        <a:p>
          <a:endParaRPr lang="ru-RU"/>
        </a:p>
      </dgm:t>
    </dgm:pt>
    <dgm:pt modelId="{B0140CDE-F856-4A0D-A85F-27CA0CE76452}" type="sibTrans" cxnId="{39279588-E216-43AC-88CB-316E08B8CFEA}">
      <dgm:prSet/>
      <dgm:spPr/>
      <dgm:t>
        <a:bodyPr/>
        <a:lstStyle/>
        <a:p>
          <a:endParaRPr lang="ru-RU"/>
        </a:p>
      </dgm:t>
    </dgm:pt>
    <dgm:pt modelId="{CCA6165B-4879-4544-A49B-7C11C0021862}">
      <dgm:prSet custT="1"/>
      <dgm:spPr/>
      <dgm:t>
        <a:bodyPr/>
        <a:lstStyle/>
        <a:p>
          <a:pPr algn="just" rtl="0"/>
          <a:r>
            <a:rPr lang="ru-RU" sz="1700" dirty="0" smtClean="0">
              <a:latin typeface="Times New Roman" panose="02020603050405020304" pitchFamily="18" charset="0"/>
              <a:cs typeface="Times New Roman" panose="02020603050405020304" pitchFamily="18" charset="0"/>
            </a:rPr>
            <a:t>отсутствие задолженности в соответствии с налоговым законодательством </a:t>
          </a:r>
          <a:endParaRPr lang="ru-RU" sz="1700" dirty="0">
            <a:latin typeface="Times New Roman" panose="02020603050405020304" pitchFamily="18" charset="0"/>
            <a:cs typeface="Times New Roman" panose="02020603050405020304" pitchFamily="18" charset="0"/>
          </a:endParaRPr>
        </a:p>
      </dgm:t>
    </dgm:pt>
    <dgm:pt modelId="{32DC879E-AEA0-4DB5-A8AA-C129E31996DA}" type="parTrans" cxnId="{AC26992A-D112-4694-9FEA-AA2264AD76DC}">
      <dgm:prSet/>
      <dgm:spPr/>
      <dgm:t>
        <a:bodyPr/>
        <a:lstStyle/>
        <a:p>
          <a:endParaRPr lang="ru-RU"/>
        </a:p>
      </dgm:t>
    </dgm:pt>
    <dgm:pt modelId="{AAEF2A57-AA78-4F4D-BDF5-7A50E67BE2C4}" type="sibTrans" cxnId="{AC26992A-D112-4694-9FEA-AA2264AD76DC}">
      <dgm:prSet/>
      <dgm:spPr/>
      <dgm:t>
        <a:bodyPr/>
        <a:lstStyle/>
        <a:p>
          <a:endParaRPr lang="ru-RU"/>
        </a:p>
      </dgm:t>
    </dgm:pt>
    <dgm:pt modelId="{B375008A-2AB7-481E-B374-E1A60A956A12}">
      <dgm:prSet custT="1"/>
      <dgm:spPr/>
      <dgm:t>
        <a:bodyPr/>
        <a:lstStyle/>
        <a:p>
          <a:pPr algn="just" rtl="0"/>
          <a:r>
            <a:rPr lang="ru-RU" sz="1700" dirty="0" smtClean="0">
              <a:latin typeface="Times New Roman" panose="02020603050405020304" pitchFamily="18" charset="0"/>
              <a:cs typeface="Times New Roman" panose="02020603050405020304" pitchFamily="18" charset="0"/>
            </a:rPr>
            <a:t>отсутствие фактов привлечения в течение 1 (одного) года до обращения в таможенный орган к административной ответственности за правонарушения в сфере таможенного дела</a:t>
          </a:r>
          <a:endParaRPr lang="ru-RU" sz="1700" dirty="0">
            <a:latin typeface="Times New Roman" panose="02020603050405020304" pitchFamily="18" charset="0"/>
            <a:cs typeface="Times New Roman" panose="02020603050405020304" pitchFamily="18" charset="0"/>
          </a:endParaRPr>
        </a:p>
      </dgm:t>
    </dgm:pt>
    <dgm:pt modelId="{159FCD38-D722-4A69-9636-150BA7BAFDE6}" type="parTrans" cxnId="{9B5F9CEB-7CA3-4511-A609-59899932398F}">
      <dgm:prSet/>
      <dgm:spPr/>
      <dgm:t>
        <a:bodyPr/>
        <a:lstStyle/>
        <a:p>
          <a:endParaRPr lang="ru-RU"/>
        </a:p>
      </dgm:t>
    </dgm:pt>
    <dgm:pt modelId="{984AAB18-4081-4384-8C46-BF039500CB78}" type="sibTrans" cxnId="{9B5F9CEB-7CA3-4511-A609-59899932398F}">
      <dgm:prSet/>
      <dgm:spPr/>
      <dgm:t>
        <a:bodyPr/>
        <a:lstStyle/>
        <a:p>
          <a:endParaRPr lang="ru-RU"/>
        </a:p>
      </dgm:t>
    </dgm:pt>
    <dgm:pt modelId="{9643510E-00B5-4C36-AECE-C2EFA4C93357}">
      <dgm:prSet custT="1"/>
      <dgm:spPr/>
      <dgm:t>
        <a:bodyPr/>
        <a:lstStyle/>
        <a:p>
          <a:pPr algn="just" rtl="0"/>
          <a:r>
            <a:rPr lang="ru-RU" sz="1700" dirty="0" smtClean="0">
              <a:latin typeface="Times New Roman" panose="02020603050405020304" pitchFamily="18" charset="0"/>
              <a:cs typeface="Times New Roman" panose="02020603050405020304" pitchFamily="18" charset="0"/>
            </a:rPr>
            <a:t>наличие системы учета, соответствующей требованиям, определяемым национальным законодательством</a:t>
          </a:r>
          <a:endParaRPr lang="ru-RU" sz="1700" dirty="0">
            <a:latin typeface="Times New Roman" panose="02020603050405020304" pitchFamily="18" charset="0"/>
            <a:cs typeface="Times New Roman" panose="02020603050405020304" pitchFamily="18" charset="0"/>
          </a:endParaRPr>
        </a:p>
      </dgm:t>
    </dgm:pt>
    <dgm:pt modelId="{1A8934C0-AD08-4962-A1A2-C1F691FCD958}" type="parTrans" cxnId="{029587B1-DC14-4BE1-BC6A-FA838EC8B4E6}">
      <dgm:prSet/>
      <dgm:spPr/>
      <dgm:t>
        <a:bodyPr/>
        <a:lstStyle/>
        <a:p>
          <a:endParaRPr lang="ru-RU"/>
        </a:p>
      </dgm:t>
    </dgm:pt>
    <dgm:pt modelId="{3C9DC158-69DC-4F25-9EFB-467EC835E289}" type="sibTrans" cxnId="{029587B1-DC14-4BE1-BC6A-FA838EC8B4E6}">
      <dgm:prSet/>
      <dgm:spPr/>
      <dgm:t>
        <a:bodyPr/>
        <a:lstStyle/>
        <a:p>
          <a:endParaRPr lang="ru-RU"/>
        </a:p>
      </dgm:t>
    </dgm:pt>
    <dgm:pt modelId="{1737CDC2-B169-44AB-9E56-75986A67F3A0}">
      <dgm:prSet custT="1"/>
      <dgm:spPr/>
      <dgm:t>
        <a:bodyPr/>
        <a:lstStyle/>
        <a:p>
          <a:pPr algn="just" rtl="0"/>
          <a:r>
            <a:rPr lang="ru-RU" sz="1700" dirty="0" smtClean="0">
              <a:latin typeface="Times New Roman" panose="02020603050405020304" pitchFamily="18" charset="0"/>
              <a:cs typeface="Times New Roman" panose="02020603050405020304" pitchFamily="18" charset="0"/>
            </a:rPr>
            <a:t>иные требования и условия, которые установлены таможенным законодательством Таможенного союза и (или) законодательством государств-членов Таможенного союза</a:t>
          </a:r>
          <a:endParaRPr lang="ru-RU" sz="1700" dirty="0">
            <a:latin typeface="Times New Roman" panose="02020603050405020304" pitchFamily="18" charset="0"/>
            <a:cs typeface="Times New Roman" panose="02020603050405020304" pitchFamily="18" charset="0"/>
          </a:endParaRPr>
        </a:p>
      </dgm:t>
    </dgm:pt>
    <dgm:pt modelId="{C11D793F-9691-4AD1-B5CE-6706F88DDECC}" type="parTrans" cxnId="{8A000F17-92FA-426E-A98F-8C71DFD3750B}">
      <dgm:prSet/>
      <dgm:spPr/>
      <dgm:t>
        <a:bodyPr/>
        <a:lstStyle/>
        <a:p>
          <a:endParaRPr lang="ru-RU"/>
        </a:p>
      </dgm:t>
    </dgm:pt>
    <dgm:pt modelId="{51E45C00-D766-4B70-9DA5-74652942B901}" type="sibTrans" cxnId="{8A000F17-92FA-426E-A98F-8C71DFD3750B}">
      <dgm:prSet/>
      <dgm:spPr/>
      <dgm:t>
        <a:bodyPr/>
        <a:lstStyle/>
        <a:p>
          <a:endParaRPr lang="ru-RU"/>
        </a:p>
      </dgm:t>
    </dgm:pt>
    <dgm:pt modelId="{F87B6B7A-E48C-4D7F-8477-A7716776A1C5}" type="pres">
      <dgm:prSet presAssocID="{D0B6694A-0857-4499-A20B-DF4A73FE675F}" presName="linearFlow" presStyleCnt="0">
        <dgm:presLayoutVars>
          <dgm:dir/>
          <dgm:animLvl val="lvl"/>
          <dgm:resizeHandles val="exact"/>
        </dgm:presLayoutVars>
      </dgm:prSet>
      <dgm:spPr/>
      <dgm:t>
        <a:bodyPr/>
        <a:lstStyle/>
        <a:p>
          <a:endParaRPr lang="ru-RU"/>
        </a:p>
      </dgm:t>
    </dgm:pt>
    <dgm:pt modelId="{C976A650-8362-4370-BBF3-A135FD3AF292}" type="pres">
      <dgm:prSet presAssocID="{250DFE90-CBE7-4DEC-B484-66D105CA77C8}" presName="composite" presStyleCnt="0"/>
      <dgm:spPr/>
    </dgm:pt>
    <dgm:pt modelId="{D9AEA8D9-473D-413C-AAD6-F24625C699BB}" type="pres">
      <dgm:prSet presAssocID="{250DFE90-CBE7-4DEC-B484-66D105CA77C8}" presName="parentText" presStyleLbl="alignNode1" presStyleIdx="0" presStyleCnt="1" custScaleY="87174" custLinFactNeighborX="0" custLinFactNeighborY="-1730">
        <dgm:presLayoutVars>
          <dgm:chMax val="1"/>
          <dgm:bulletEnabled val="1"/>
        </dgm:presLayoutVars>
      </dgm:prSet>
      <dgm:spPr/>
      <dgm:t>
        <a:bodyPr/>
        <a:lstStyle/>
        <a:p>
          <a:endParaRPr lang="ru-RU"/>
        </a:p>
      </dgm:t>
    </dgm:pt>
    <dgm:pt modelId="{C8FD69A6-B888-41C9-A6A0-CD3F6CE61EB0}" type="pres">
      <dgm:prSet presAssocID="{250DFE90-CBE7-4DEC-B484-66D105CA77C8}" presName="descendantText" presStyleLbl="alignAcc1" presStyleIdx="0" presStyleCnt="1" custScaleY="114153" custLinFactNeighborX="318" custLinFactNeighborY="-3154">
        <dgm:presLayoutVars>
          <dgm:bulletEnabled val="1"/>
        </dgm:presLayoutVars>
      </dgm:prSet>
      <dgm:spPr/>
      <dgm:t>
        <a:bodyPr/>
        <a:lstStyle/>
        <a:p>
          <a:endParaRPr lang="ru-RU"/>
        </a:p>
      </dgm:t>
    </dgm:pt>
  </dgm:ptLst>
  <dgm:cxnLst>
    <dgm:cxn modelId="{9B5F9CEB-7CA3-4511-A609-59899932398F}" srcId="{250DFE90-CBE7-4DEC-B484-66D105CA77C8}" destId="{B375008A-2AB7-481E-B374-E1A60A956A12}" srcOrd="4" destOrd="0" parTransId="{159FCD38-D722-4A69-9636-150BA7BAFDE6}" sibTransId="{984AAB18-4081-4384-8C46-BF039500CB78}"/>
    <dgm:cxn modelId="{65754789-EA98-4A75-B422-DDD74B7BA5ED}" srcId="{D0B6694A-0857-4499-A20B-DF4A73FE675F}" destId="{250DFE90-CBE7-4DEC-B484-66D105CA77C8}" srcOrd="0" destOrd="0" parTransId="{F26B50F7-6776-43F5-97B4-984F2DA40584}" sibTransId="{205193B1-DFF1-40F5-A185-EFD5EB18E927}"/>
    <dgm:cxn modelId="{A2EBF8F6-B998-4C2B-8470-7C752A325FA3}" type="presOf" srcId="{7818FC92-D44D-4F3F-B591-AC0A57181A0F}" destId="{C8FD69A6-B888-41C9-A6A0-CD3F6CE61EB0}" srcOrd="0" destOrd="0" presId="urn:microsoft.com/office/officeart/2005/8/layout/chevron2"/>
    <dgm:cxn modelId="{E89F0BE5-2FC1-4F3A-A1C9-F7BA4A658625}" type="presOf" srcId="{D0B6694A-0857-4499-A20B-DF4A73FE675F}" destId="{F87B6B7A-E48C-4D7F-8477-A7716776A1C5}" srcOrd="0" destOrd="0" presId="urn:microsoft.com/office/officeart/2005/8/layout/chevron2"/>
    <dgm:cxn modelId="{4CA8B934-5AC8-4C4E-95BD-1EEBA98908AE}" type="presOf" srcId="{F3028756-6BB1-41DC-AA64-C747224776A2}" destId="{C8FD69A6-B888-41C9-A6A0-CD3F6CE61EB0}" srcOrd="0" destOrd="2" presId="urn:microsoft.com/office/officeart/2005/8/layout/chevron2"/>
    <dgm:cxn modelId="{2B8FF6FC-8238-490A-AAF6-128C3A900793}" srcId="{250DFE90-CBE7-4DEC-B484-66D105CA77C8}" destId="{7818FC92-D44D-4F3F-B591-AC0A57181A0F}" srcOrd="0" destOrd="0" parTransId="{C603C2D5-8FD6-42A4-BD11-31414D427BA9}" sibTransId="{7232CA41-7E0D-4B33-BAD6-C977172BCFC5}"/>
    <dgm:cxn modelId="{F4EFB370-1923-461C-A9E8-3F12EA3AD35F}" type="presOf" srcId="{250DFE90-CBE7-4DEC-B484-66D105CA77C8}" destId="{D9AEA8D9-473D-413C-AAD6-F24625C699BB}" srcOrd="0" destOrd="0" presId="urn:microsoft.com/office/officeart/2005/8/layout/chevron2"/>
    <dgm:cxn modelId="{9FC11CB2-9B47-4FA0-9FB3-2F06A1F1A196}" type="presOf" srcId="{B62FDAF3-7B99-4C40-908B-1F48CF68C7CE}" destId="{C8FD69A6-B888-41C9-A6A0-CD3F6CE61EB0}" srcOrd="0" destOrd="1" presId="urn:microsoft.com/office/officeart/2005/8/layout/chevron2"/>
    <dgm:cxn modelId="{8A000F17-92FA-426E-A98F-8C71DFD3750B}" srcId="{250DFE90-CBE7-4DEC-B484-66D105CA77C8}" destId="{1737CDC2-B169-44AB-9E56-75986A67F3A0}" srcOrd="6" destOrd="0" parTransId="{C11D793F-9691-4AD1-B5CE-6706F88DDECC}" sibTransId="{51E45C00-D766-4B70-9DA5-74652942B901}"/>
    <dgm:cxn modelId="{73631D50-1FD7-4FF3-A995-F5547780558F}" type="presOf" srcId="{CCA6165B-4879-4544-A49B-7C11C0021862}" destId="{C8FD69A6-B888-41C9-A6A0-CD3F6CE61EB0}" srcOrd="0" destOrd="3" presId="urn:microsoft.com/office/officeart/2005/8/layout/chevron2"/>
    <dgm:cxn modelId="{AC26992A-D112-4694-9FEA-AA2264AD76DC}" srcId="{250DFE90-CBE7-4DEC-B484-66D105CA77C8}" destId="{CCA6165B-4879-4544-A49B-7C11C0021862}" srcOrd="3" destOrd="0" parTransId="{32DC879E-AEA0-4DB5-A8AA-C129E31996DA}" sibTransId="{AAEF2A57-AA78-4F4D-BDF5-7A50E67BE2C4}"/>
    <dgm:cxn modelId="{DD852A4D-B681-402D-9AC6-DB47922A56F9}" type="presOf" srcId="{9643510E-00B5-4C36-AECE-C2EFA4C93357}" destId="{C8FD69A6-B888-41C9-A6A0-CD3F6CE61EB0}" srcOrd="0" destOrd="5" presId="urn:microsoft.com/office/officeart/2005/8/layout/chevron2"/>
    <dgm:cxn modelId="{65B7ECA8-510F-4B1E-82EF-1C84BC5A2C2A}" type="presOf" srcId="{B375008A-2AB7-481E-B374-E1A60A956A12}" destId="{C8FD69A6-B888-41C9-A6A0-CD3F6CE61EB0}" srcOrd="0" destOrd="4" presId="urn:microsoft.com/office/officeart/2005/8/layout/chevron2"/>
    <dgm:cxn modelId="{029587B1-DC14-4BE1-BC6A-FA838EC8B4E6}" srcId="{250DFE90-CBE7-4DEC-B484-66D105CA77C8}" destId="{9643510E-00B5-4C36-AECE-C2EFA4C93357}" srcOrd="5" destOrd="0" parTransId="{1A8934C0-AD08-4962-A1A2-C1F691FCD958}" sibTransId="{3C9DC158-69DC-4F25-9EFB-467EC835E289}"/>
    <dgm:cxn modelId="{4BD4C047-99CA-4354-BBA4-2F7E284D9649}" srcId="{250DFE90-CBE7-4DEC-B484-66D105CA77C8}" destId="{B62FDAF3-7B99-4C40-908B-1F48CF68C7CE}" srcOrd="1" destOrd="0" parTransId="{FB19D2F8-534C-4A53-BA9D-F95B9420216F}" sibTransId="{764D4002-4C5E-49D7-97E3-E3EB0964A8B8}"/>
    <dgm:cxn modelId="{7C73AE5E-186B-4C55-87E8-45E79746C33A}" type="presOf" srcId="{1737CDC2-B169-44AB-9E56-75986A67F3A0}" destId="{C8FD69A6-B888-41C9-A6A0-CD3F6CE61EB0}" srcOrd="0" destOrd="6" presId="urn:microsoft.com/office/officeart/2005/8/layout/chevron2"/>
    <dgm:cxn modelId="{39279588-E216-43AC-88CB-316E08B8CFEA}" srcId="{250DFE90-CBE7-4DEC-B484-66D105CA77C8}" destId="{F3028756-6BB1-41DC-AA64-C747224776A2}" srcOrd="2" destOrd="0" parTransId="{A621DABC-D572-40FB-9F05-40D5F0FB7F97}" sibTransId="{B0140CDE-F856-4A0D-A85F-27CA0CE76452}"/>
    <dgm:cxn modelId="{72B05082-0166-4FF7-895A-9BA0184C16CA}" type="presParOf" srcId="{F87B6B7A-E48C-4D7F-8477-A7716776A1C5}" destId="{C976A650-8362-4370-BBF3-A135FD3AF292}" srcOrd="0" destOrd="0" presId="urn:microsoft.com/office/officeart/2005/8/layout/chevron2"/>
    <dgm:cxn modelId="{1A458FD2-A3BA-4DE3-87FA-42E01A6ADC9C}" type="presParOf" srcId="{C976A650-8362-4370-BBF3-A135FD3AF292}" destId="{D9AEA8D9-473D-413C-AAD6-F24625C699BB}" srcOrd="0" destOrd="0" presId="urn:microsoft.com/office/officeart/2005/8/layout/chevron2"/>
    <dgm:cxn modelId="{EBAB5393-88AF-4B8A-8CEF-DA2C4A2A01AA}" type="presParOf" srcId="{C976A650-8362-4370-BBF3-A135FD3AF292}" destId="{C8FD69A6-B888-41C9-A6A0-CD3F6CE61EB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98F612-835A-4880-B640-A0F7B0BCEEF6}" type="doc">
      <dgm:prSet loTypeId="urn:microsoft.com/office/officeart/2008/layout/VerticalCurvedList" loCatId="list" qsTypeId="urn:microsoft.com/office/officeart/2005/8/quickstyle/simple4" qsCatId="simple" csTypeId="urn:microsoft.com/office/officeart/2005/8/colors/colorful1" csCatId="colorful" phldr="1"/>
      <dgm:spPr>
        <a:scene3d>
          <a:camera prst="orthographicFront">
            <a:rot lat="0" lon="0" rev="0"/>
          </a:camera>
          <a:lightRig rig="soft" dir="t">
            <a:rot lat="0" lon="0" rev="0"/>
          </a:lightRig>
        </a:scene3d>
      </dgm:spPr>
      <dgm:t>
        <a:bodyPr/>
        <a:lstStyle/>
        <a:p>
          <a:endParaRPr lang="ru-RU"/>
        </a:p>
      </dgm:t>
    </dgm:pt>
    <dgm:pt modelId="{B5C6E686-D56C-4966-910C-DFE20264AFFB}">
      <dgm:prSet phldrT="[Текст]" custT="1"/>
      <dgm:spPr>
        <a:gradFill rotWithShape="0">
          <a:gsLst>
            <a:gs pos="100000">
              <a:schemeClr val="bg2">
                <a:lumMod val="90000"/>
              </a:schemeClr>
            </a:gs>
            <a:gs pos="0">
              <a:schemeClr val="accent2">
                <a:hueOff val="0"/>
                <a:satOff val="0"/>
                <a:lumOff val="0"/>
                <a:alphaOff val="0"/>
                <a:tint val="50000"/>
                <a:shade val="100000"/>
                <a:satMod val="350000"/>
              </a:schemeClr>
            </a:gs>
          </a:gsLs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1800" b="1" dirty="0" smtClean="0">
              <a:solidFill>
                <a:schemeClr val="tx1">
                  <a:lumMod val="95000"/>
                  <a:lumOff val="5000"/>
                </a:schemeClr>
              </a:solidFill>
              <a:latin typeface="Times New Roman" panose="02020603050405020304" pitchFamily="18" charset="0"/>
              <a:cs typeface="Times New Roman" panose="02020603050405020304" pitchFamily="18" charset="0"/>
            </a:rPr>
            <a:t>Установление возможности использования автомобильных транспортных средств международной перевозки во «внутренних» перевозках</a:t>
          </a:r>
          <a:endParaRPr lang="ru-RU" sz="1800"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C472ECA6-AC89-4A68-9FBF-BD7D649653C3}" type="parTrans" cxnId="{9062A9A8-E1D1-449F-A62B-16F1C73011DA}">
      <dgm:prSet/>
      <dgm:spPr/>
      <dgm:t>
        <a:bodyPr/>
        <a:lstStyle/>
        <a:p>
          <a:pPr algn="just"/>
          <a:endParaRPr lang="ru-RU" sz="145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ED74EFF0-EB2C-4D10-870B-300D44AFD837}" type="sibTrans" cxnId="{9062A9A8-E1D1-449F-A62B-16F1C73011DA}">
      <dgm:prSe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endParaRPr lang="ru-RU" sz="145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0D24EF3D-9610-4B50-8940-658557A36582}">
      <dgm:prSet phldrT="[Текст]" custT="1"/>
      <dgm:spPr>
        <a:solidFill>
          <a:schemeClr val="tx2">
            <a:lumMod val="40000"/>
            <a:lumOff val="6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1800" b="1" dirty="0" smtClean="0">
              <a:solidFill>
                <a:schemeClr val="tx1">
                  <a:lumMod val="95000"/>
                  <a:lumOff val="5000"/>
                </a:schemeClr>
              </a:solidFill>
              <a:latin typeface="Times New Roman" panose="02020603050405020304" pitchFamily="18" charset="0"/>
              <a:cs typeface="Times New Roman" panose="02020603050405020304" pitchFamily="18" charset="0"/>
            </a:rPr>
            <a:t>Изменение сроков подачи таможенной декларации для помещения электрической энергии под таможенные процедуры выпуска для внутреннего потребления и экспорта </a:t>
          </a:r>
          <a:endParaRPr lang="ru-RU" sz="1800"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25D42959-4C9C-4D8C-8FFA-022BFFAA1F25}" type="parTrans" cxnId="{492A57EE-03B3-4D8F-8ADA-D6A9BE67CA31}">
      <dgm:prSet/>
      <dgm:spPr/>
      <dgm:t>
        <a:bodyPr/>
        <a:lstStyle/>
        <a:p>
          <a:pPr algn="just"/>
          <a:endParaRPr lang="ru-RU" sz="145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87DB6C92-A927-4CE2-ADEE-1E2923AD27C3}" type="sibTrans" cxnId="{492A57EE-03B3-4D8F-8ADA-D6A9BE67CA31}">
      <dgm:prSet/>
      <dgm:spPr/>
      <dgm:t>
        <a:bodyPr/>
        <a:lstStyle/>
        <a:p>
          <a:pPr algn="just"/>
          <a:endParaRPr lang="ru-RU" sz="145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E20CF5ED-AACF-420C-A6E2-B64607BBCB6A}">
      <dgm:prSet custT="1"/>
      <dgm:spPr>
        <a:gradFill rotWithShape="0">
          <a:gsLst>
            <a:gs pos="2000">
              <a:schemeClr val="accent1">
                <a:lumMod val="60000"/>
                <a:lumOff val="40000"/>
              </a:schemeClr>
            </a:gs>
            <a:gs pos="2000">
              <a:schemeClr val="accent4">
                <a:hueOff val="0"/>
                <a:satOff val="0"/>
                <a:lumOff val="0"/>
                <a:alphaOff val="0"/>
                <a:tint val="50000"/>
                <a:shade val="100000"/>
                <a:satMod val="350000"/>
              </a:schemeClr>
            </a:gs>
          </a:gsLs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marL="0" indent="0" algn="ctr">
            <a:buFont typeface="Wingdings" pitchFamily="2" charset="2"/>
            <a:buNone/>
          </a:pPr>
          <a:r>
            <a:rPr lang="ru-RU" sz="1800" b="1" dirty="0" smtClean="0">
              <a:solidFill>
                <a:schemeClr val="tx1">
                  <a:lumMod val="95000"/>
                  <a:lumOff val="5000"/>
                </a:schemeClr>
              </a:solidFill>
              <a:latin typeface="Times New Roman" panose="02020603050405020304" pitchFamily="18" charset="0"/>
              <a:cs typeface="Times New Roman" panose="02020603050405020304" pitchFamily="18" charset="0"/>
            </a:rPr>
            <a:t>Упрощение процедурных вопросов временного хранения товаров физического лица, имеющего намерение переселиться на постоянное место жительства, быть признанным беженцем, вынужденным переселенцем</a:t>
          </a:r>
          <a:endParaRPr lang="ru-RU" sz="1800"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6C444ADD-6B8B-4CFE-B8A9-8E1E6DEF7DBF}" type="parTrans" cxnId="{3111C20C-9822-4F54-8FE4-2BB66ED798D3}">
      <dgm:prSet/>
      <dgm:spPr/>
      <dgm:t>
        <a:bodyPr/>
        <a:lstStyle/>
        <a:p>
          <a:pPr algn="just"/>
          <a:endParaRPr lang="ru-RU" sz="145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36B9EB6D-03E1-4D7D-BFA8-5F73B7D03FF9}" type="sibTrans" cxnId="{3111C20C-9822-4F54-8FE4-2BB66ED798D3}">
      <dgm:prSet/>
      <dgm:spPr/>
      <dgm:t>
        <a:bodyPr/>
        <a:lstStyle/>
        <a:p>
          <a:pPr algn="just"/>
          <a:endParaRPr lang="ru-RU" sz="145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4DE25C6A-E15B-4CB9-AADF-1E1D0BE52B8E}" type="pres">
      <dgm:prSet presAssocID="{9698F612-835A-4880-B640-A0F7B0BCEEF6}" presName="Name0" presStyleCnt="0">
        <dgm:presLayoutVars>
          <dgm:chMax val="7"/>
          <dgm:chPref val="7"/>
          <dgm:dir/>
        </dgm:presLayoutVars>
      </dgm:prSet>
      <dgm:spPr/>
      <dgm:t>
        <a:bodyPr/>
        <a:lstStyle/>
        <a:p>
          <a:endParaRPr lang="ru-RU"/>
        </a:p>
      </dgm:t>
    </dgm:pt>
    <dgm:pt modelId="{F9A688C1-8372-4C05-B8CF-78EB613AA186}" type="pres">
      <dgm:prSet presAssocID="{9698F612-835A-4880-B640-A0F7B0BCEEF6}" presName="Name1"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C080F23-EB41-4A71-A194-F2D6DEF78A5D}" type="pres">
      <dgm:prSet presAssocID="{9698F612-835A-4880-B640-A0F7B0BCEEF6}" presName="cycle"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E446E0EF-F47B-4801-9D9A-B0D82F0BFDF9}" type="pres">
      <dgm:prSet presAssocID="{9698F612-835A-4880-B640-A0F7B0BCEEF6}" presName="srcNode" presStyleLbl="node1" presStyleIdx="0" presStyleCnt="3"/>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4A96198-D85C-403B-BCAD-C79C0C52DBF0}" type="pres">
      <dgm:prSet presAssocID="{9698F612-835A-4880-B640-A0F7B0BCEEF6}" presName="conn" presStyleLbl="parChTrans1D2" presStyleIdx="0" presStyleCnt="1"/>
      <dgm:spPr/>
      <dgm:t>
        <a:bodyPr/>
        <a:lstStyle/>
        <a:p>
          <a:endParaRPr lang="ru-RU"/>
        </a:p>
      </dgm:t>
    </dgm:pt>
    <dgm:pt modelId="{8FD37B93-170B-4263-98AA-C17B1B7AFBC9}" type="pres">
      <dgm:prSet presAssocID="{9698F612-835A-4880-B640-A0F7B0BCEEF6}" presName="extraNode" presStyleLbl="node1" presStyleIdx="0" presStyleCnt="3"/>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63ADA110-0130-4CD7-9F03-0213ACCF6A58}" type="pres">
      <dgm:prSet presAssocID="{9698F612-835A-4880-B640-A0F7B0BCEEF6}" presName="dstNode" presStyleLbl="node1" presStyleIdx="0" presStyleCnt="3"/>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739AFBD-E30C-414B-9BF3-7333724AAC06}" type="pres">
      <dgm:prSet presAssocID="{B5C6E686-D56C-4966-910C-DFE20264AFFB}" presName="text_1" presStyleLbl="node1" presStyleIdx="0" presStyleCnt="3" custScaleY="129250">
        <dgm:presLayoutVars>
          <dgm:bulletEnabled val="1"/>
        </dgm:presLayoutVars>
      </dgm:prSet>
      <dgm:spPr/>
      <dgm:t>
        <a:bodyPr/>
        <a:lstStyle/>
        <a:p>
          <a:endParaRPr lang="ru-RU"/>
        </a:p>
      </dgm:t>
    </dgm:pt>
    <dgm:pt modelId="{7BB5C975-00E8-43A6-83F9-59C92AF10547}" type="pres">
      <dgm:prSet presAssocID="{B5C6E686-D56C-4966-910C-DFE20264AFFB}" presName="accent_1"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312B412-D152-455C-8710-462144AA451F}" type="pres">
      <dgm:prSet presAssocID="{B5C6E686-D56C-4966-910C-DFE20264AFFB}" presName="accentRepeatNode" presStyleLbl="solidFgAcc1" presStyleIdx="0" presStyleCnt="3" custScaleX="113829" custScaleY="113829" custLinFactNeighborX="-3077" custLinFactNeighborY="3742"/>
      <dgm:spPr>
        <a:blipFill rotWithShape="0">
          <a:blip xmlns:r="http://schemas.openxmlformats.org/officeDocument/2006/relationships" r:embed="rId1"/>
          <a:stretch>
            <a:fillRect/>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7715414E-95BF-4748-83BF-39F2856287C8}" type="pres">
      <dgm:prSet presAssocID="{0D24EF3D-9610-4B50-8940-658557A36582}" presName="text_2" presStyleLbl="node1" presStyleIdx="1" presStyleCnt="3" custScaleY="140131">
        <dgm:presLayoutVars>
          <dgm:bulletEnabled val="1"/>
        </dgm:presLayoutVars>
      </dgm:prSet>
      <dgm:spPr/>
      <dgm:t>
        <a:bodyPr/>
        <a:lstStyle/>
        <a:p>
          <a:endParaRPr lang="ru-RU"/>
        </a:p>
      </dgm:t>
    </dgm:pt>
    <dgm:pt modelId="{DFBF31CD-0D2A-4CEE-80A7-620543A86513}" type="pres">
      <dgm:prSet presAssocID="{0D24EF3D-9610-4B50-8940-658557A36582}" presName="accent_2"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384ED942-5081-46D5-BF48-8E07856ED7FB}" type="pres">
      <dgm:prSet presAssocID="{0D24EF3D-9610-4B50-8940-658557A36582}" presName="accentRepeatNode" presStyleLbl="solidFgAcc1" presStyleIdx="1" presStyleCnt="3" custScaleX="113829" custScaleY="113829" custLinFactNeighborX="2829" custLinFactNeighborY="2643"/>
      <dgm:spPr>
        <a:blipFill rotWithShape="0">
          <a:blip xmlns:r="http://schemas.openxmlformats.org/officeDocument/2006/relationships" r:embed="rId2"/>
          <a:stretch>
            <a:fillRect/>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6BC5DF38-2874-423D-BCC9-E54A101457B4}" type="pres">
      <dgm:prSet presAssocID="{E20CF5ED-AACF-420C-A6E2-B64607BBCB6A}" presName="text_3" presStyleLbl="node1" presStyleIdx="2" presStyleCnt="3" custScaleY="137870">
        <dgm:presLayoutVars>
          <dgm:bulletEnabled val="1"/>
        </dgm:presLayoutVars>
      </dgm:prSet>
      <dgm:spPr/>
      <dgm:t>
        <a:bodyPr/>
        <a:lstStyle/>
        <a:p>
          <a:endParaRPr lang="ru-RU"/>
        </a:p>
      </dgm:t>
    </dgm:pt>
    <dgm:pt modelId="{EC115D9C-2F88-4B5D-9361-660E4BD74884}" type="pres">
      <dgm:prSet presAssocID="{E20CF5ED-AACF-420C-A6E2-B64607BBCB6A}" presName="accent_3"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554FB50-D362-4F6E-9007-2C8BF5C368EB}" type="pres">
      <dgm:prSet presAssocID="{E20CF5ED-AACF-420C-A6E2-B64607BBCB6A}" presName="accentRepeatNode" presStyleLbl="solidFgAcc1" presStyleIdx="2" presStyleCnt="3" custScaleX="113829" custScaleY="113829"/>
      <dgm:spPr>
        <a:blipFill rotWithShape="0">
          <a:blip xmlns:r="http://schemas.openxmlformats.org/officeDocument/2006/relationships" r:embed="rId3"/>
          <a:stretch>
            <a:fillRect/>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04BF9B5F-A978-413F-A3C2-2778B60ADCCA}" type="presOf" srcId="{ED74EFF0-EB2C-4D10-870B-300D44AFD837}" destId="{B4A96198-D85C-403B-BCAD-C79C0C52DBF0}" srcOrd="0" destOrd="0" presId="urn:microsoft.com/office/officeart/2008/layout/VerticalCurvedList"/>
    <dgm:cxn modelId="{EF9DA8A0-8CEA-4585-84AE-BB97429CB4D2}" type="presOf" srcId="{9698F612-835A-4880-B640-A0F7B0BCEEF6}" destId="{4DE25C6A-E15B-4CB9-AADF-1E1D0BE52B8E}" srcOrd="0" destOrd="0" presId="urn:microsoft.com/office/officeart/2008/layout/VerticalCurvedList"/>
    <dgm:cxn modelId="{7000544F-D375-427A-A300-F1CFE283F000}" type="presOf" srcId="{E20CF5ED-AACF-420C-A6E2-B64607BBCB6A}" destId="{6BC5DF38-2874-423D-BCC9-E54A101457B4}" srcOrd="0" destOrd="0" presId="urn:microsoft.com/office/officeart/2008/layout/VerticalCurvedList"/>
    <dgm:cxn modelId="{9062A9A8-E1D1-449F-A62B-16F1C73011DA}" srcId="{9698F612-835A-4880-B640-A0F7B0BCEEF6}" destId="{B5C6E686-D56C-4966-910C-DFE20264AFFB}" srcOrd="0" destOrd="0" parTransId="{C472ECA6-AC89-4A68-9FBF-BD7D649653C3}" sibTransId="{ED74EFF0-EB2C-4D10-870B-300D44AFD837}"/>
    <dgm:cxn modelId="{3111C20C-9822-4F54-8FE4-2BB66ED798D3}" srcId="{9698F612-835A-4880-B640-A0F7B0BCEEF6}" destId="{E20CF5ED-AACF-420C-A6E2-B64607BBCB6A}" srcOrd="2" destOrd="0" parTransId="{6C444ADD-6B8B-4CFE-B8A9-8E1E6DEF7DBF}" sibTransId="{36B9EB6D-03E1-4D7D-BFA8-5F73B7D03FF9}"/>
    <dgm:cxn modelId="{492A57EE-03B3-4D8F-8ADA-D6A9BE67CA31}" srcId="{9698F612-835A-4880-B640-A0F7B0BCEEF6}" destId="{0D24EF3D-9610-4B50-8940-658557A36582}" srcOrd="1" destOrd="0" parTransId="{25D42959-4C9C-4D8C-8FFA-022BFFAA1F25}" sibTransId="{87DB6C92-A927-4CE2-ADEE-1E2923AD27C3}"/>
    <dgm:cxn modelId="{C86AD4DB-9111-4382-8437-846E4CBDD7CD}" type="presOf" srcId="{B5C6E686-D56C-4966-910C-DFE20264AFFB}" destId="{F739AFBD-E30C-414B-9BF3-7333724AAC06}" srcOrd="0" destOrd="0" presId="urn:microsoft.com/office/officeart/2008/layout/VerticalCurvedList"/>
    <dgm:cxn modelId="{7889F3FA-C805-43EB-8BBC-C56E1E340BC6}" type="presOf" srcId="{0D24EF3D-9610-4B50-8940-658557A36582}" destId="{7715414E-95BF-4748-83BF-39F2856287C8}" srcOrd="0" destOrd="0" presId="urn:microsoft.com/office/officeart/2008/layout/VerticalCurvedList"/>
    <dgm:cxn modelId="{8473C383-336E-4F2B-8DA7-11EACBA5173D}" type="presParOf" srcId="{4DE25C6A-E15B-4CB9-AADF-1E1D0BE52B8E}" destId="{F9A688C1-8372-4C05-B8CF-78EB613AA186}" srcOrd="0" destOrd="0" presId="urn:microsoft.com/office/officeart/2008/layout/VerticalCurvedList"/>
    <dgm:cxn modelId="{A83D9F33-9836-4055-A71B-6497FFF2E3BA}" type="presParOf" srcId="{F9A688C1-8372-4C05-B8CF-78EB613AA186}" destId="{4C080F23-EB41-4A71-A194-F2D6DEF78A5D}" srcOrd="0" destOrd="0" presId="urn:microsoft.com/office/officeart/2008/layout/VerticalCurvedList"/>
    <dgm:cxn modelId="{9706A9AB-6721-4D8A-BF37-0E9093572F42}" type="presParOf" srcId="{4C080F23-EB41-4A71-A194-F2D6DEF78A5D}" destId="{E446E0EF-F47B-4801-9D9A-B0D82F0BFDF9}" srcOrd="0" destOrd="0" presId="urn:microsoft.com/office/officeart/2008/layout/VerticalCurvedList"/>
    <dgm:cxn modelId="{FFD7FC4B-1099-4C46-A481-05FDF3CA3315}" type="presParOf" srcId="{4C080F23-EB41-4A71-A194-F2D6DEF78A5D}" destId="{B4A96198-D85C-403B-BCAD-C79C0C52DBF0}" srcOrd="1" destOrd="0" presId="urn:microsoft.com/office/officeart/2008/layout/VerticalCurvedList"/>
    <dgm:cxn modelId="{4F40867B-25BF-4DFE-AAE7-01992000BD9E}" type="presParOf" srcId="{4C080F23-EB41-4A71-A194-F2D6DEF78A5D}" destId="{8FD37B93-170B-4263-98AA-C17B1B7AFBC9}" srcOrd="2" destOrd="0" presId="urn:microsoft.com/office/officeart/2008/layout/VerticalCurvedList"/>
    <dgm:cxn modelId="{BF608359-29FD-4BC7-A17E-33A9E4390B23}" type="presParOf" srcId="{4C080F23-EB41-4A71-A194-F2D6DEF78A5D}" destId="{63ADA110-0130-4CD7-9F03-0213ACCF6A58}" srcOrd="3" destOrd="0" presId="urn:microsoft.com/office/officeart/2008/layout/VerticalCurvedList"/>
    <dgm:cxn modelId="{136EA18D-9334-4B8B-B179-AF2E3D0B8DED}" type="presParOf" srcId="{F9A688C1-8372-4C05-B8CF-78EB613AA186}" destId="{F739AFBD-E30C-414B-9BF3-7333724AAC06}" srcOrd="1" destOrd="0" presId="urn:microsoft.com/office/officeart/2008/layout/VerticalCurvedList"/>
    <dgm:cxn modelId="{2E35CF10-0B55-47D3-B32F-1D2BF02EDF6E}" type="presParOf" srcId="{F9A688C1-8372-4C05-B8CF-78EB613AA186}" destId="{7BB5C975-00E8-43A6-83F9-59C92AF10547}" srcOrd="2" destOrd="0" presId="urn:microsoft.com/office/officeart/2008/layout/VerticalCurvedList"/>
    <dgm:cxn modelId="{F56E3D6A-33A0-4332-A95E-636279AE8DF6}" type="presParOf" srcId="{7BB5C975-00E8-43A6-83F9-59C92AF10547}" destId="{1312B412-D152-455C-8710-462144AA451F}" srcOrd="0" destOrd="0" presId="urn:microsoft.com/office/officeart/2008/layout/VerticalCurvedList"/>
    <dgm:cxn modelId="{C8003143-7DFA-42C9-A197-9E24B8485410}" type="presParOf" srcId="{F9A688C1-8372-4C05-B8CF-78EB613AA186}" destId="{7715414E-95BF-4748-83BF-39F2856287C8}" srcOrd="3" destOrd="0" presId="urn:microsoft.com/office/officeart/2008/layout/VerticalCurvedList"/>
    <dgm:cxn modelId="{EA1FE7DF-19D2-4EB7-B24E-BA4C4C9702C1}" type="presParOf" srcId="{F9A688C1-8372-4C05-B8CF-78EB613AA186}" destId="{DFBF31CD-0D2A-4CEE-80A7-620543A86513}" srcOrd="4" destOrd="0" presId="urn:microsoft.com/office/officeart/2008/layout/VerticalCurvedList"/>
    <dgm:cxn modelId="{9C42D82F-849A-461E-B912-6E54F320DAD3}" type="presParOf" srcId="{DFBF31CD-0D2A-4CEE-80A7-620543A86513}" destId="{384ED942-5081-46D5-BF48-8E07856ED7FB}" srcOrd="0" destOrd="0" presId="urn:microsoft.com/office/officeart/2008/layout/VerticalCurvedList"/>
    <dgm:cxn modelId="{6F08A832-0E58-40A4-8479-4CF04A4FBC9D}" type="presParOf" srcId="{F9A688C1-8372-4C05-B8CF-78EB613AA186}" destId="{6BC5DF38-2874-423D-BCC9-E54A101457B4}" srcOrd="5" destOrd="0" presId="urn:microsoft.com/office/officeart/2008/layout/VerticalCurvedList"/>
    <dgm:cxn modelId="{ED576F3A-870A-4C54-AC4A-14BA0F8E4031}" type="presParOf" srcId="{F9A688C1-8372-4C05-B8CF-78EB613AA186}" destId="{EC115D9C-2F88-4B5D-9361-660E4BD74884}" srcOrd="6" destOrd="0" presId="urn:microsoft.com/office/officeart/2008/layout/VerticalCurvedList"/>
    <dgm:cxn modelId="{30D95D56-FF6D-4BDF-A7AC-C2D92C4B3797}" type="presParOf" srcId="{EC115D9C-2F88-4B5D-9361-660E4BD74884}" destId="{D554FB50-D362-4F6E-9007-2C8BF5C368EB}" srcOrd="0" destOrd="0" presId="urn:microsoft.com/office/officeart/2008/layout/VerticalCurv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EC5E5E-8A77-4CAB-8770-F8C8945BD874}">
      <dsp:nvSpPr>
        <dsp:cNvPr id="0" name=""/>
        <dsp:cNvSpPr/>
      </dsp:nvSpPr>
      <dsp:spPr>
        <a:xfrm>
          <a:off x="72012" y="140269"/>
          <a:ext cx="2295166" cy="3884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ru-RU" sz="2200" kern="1200" dirty="0" smtClean="0"/>
            <a:t>ТК ТС</a:t>
          </a:r>
          <a:endParaRPr lang="ru-RU" sz="2200" kern="1200" dirty="0"/>
        </a:p>
      </dsp:txBody>
      <dsp:txXfrm>
        <a:off x="83390" y="151647"/>
        <a:ext cx="2272410" cy="365705"/>
      </dsp:txXfrm>
    </dsp:sp>
    <dsp:sp modelId="{BA644DE9-BF34-43BF-B6E9-EAEFDFE75E18}">
      <dsp:nvSpPr>
        <dsp:cNvPr id="0" name=""/>
        <dsp:cNvSpPr/>
      </dsp:nvSpPr>
      <dsp:spPr>
        <a:xfrm>
          <a:off x="2592280" y="140269"/>
          <a:ext cx="2086735" cy="3884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ru-RU" sz="2200" kern="1200" dirty="0" smtClean="0"/>
            <a:t>Проект ТК ЕАЭС</a:t>
          </a:r>
          <a:endParaRPr lang="ru-RU" sz="2200" kern="1200" dirty="0"/>
        </a:p>
      </dsp:txBody>
      <dsp:txXfrm>
        <a:off x="2603658" y="151647"/>
        <a:ext cx="2063979" cy="365705"/>
      </dsp:txXfrm>
    </dsp:sp>
    <dsp:sp modelId="{D955F9A1-186A-46CF-A9AA-94532C23CC86}">
      <dsp:nvSpPr>
        <dsp:cNvPr id="0" name=""/>
        <dsp:cNvSpPr/>
      </dsp:nvSpPr>
      <dsp:spPr>
        <a:xfrm>
          <a:off x="2800954" y="528731"/>
          <a:ext cx="263407" cy="1723657"/>
        </a:xfrm>
        <a:custGeom>
          <a:avLst/>
          <a:gdLst/>
          <a:ahLst/>
          <a:cxnLst/>
          <a:rect l="0" t="0" r="0" b="0"/>
          <a:pathLst>
            <a:path>
              <a:moveTo>
                <a:pt x="0" y="0"/>
              </a:moveTo>
              <a:lnTo>
                <a:pt x="0" y="1723657"/>
              </a:lnTo>
              <a:lnTo>
                <a:pt x="263407" y="1723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C70A9A-C3CA-4E1B-9292-1F479668B77F}">
      <dsp:nvSpPr>
        <dsp:cNvPr id="0" name=""/>
        <dsp:cNvSpPr/>
      </dsp:nvSpPr>
      <dsp:spPr>
        <a:xfrm>
          <a:off x="3064362" y="558327"/>
          <a:ext cx="4589247" cy="33881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anose="02020603050405020304" pitchFamily="18" charset="0"/>
              <a:cs typeface="Times New Roman" panose="02020603050405020304" pitchFamily="18" charset="0"/>
            </a:rPr>
            <a:t>Пункт 3 статьи 179</a:t>
          </a:r>
        </a:p>
        <a:p>
          <a:pPr lvl="0" indent="396000" algn="just" defTabSz="622300">
            <a:lnSpc>
              <a:spcPct val="100000"/>
            </a:lnSpc>
            <a:spcBef>
              <a:spcPct val="0"/>
            </a:spcBef>
            <a:spcAft>
              <a:spcPts val="0"/>
            </a:spcAft>
          </a:pPr>
          <a:r>
            <a:rPr lang="ru-RU" sz="1400" kern="1200" dirty="0" smtClean="0">
              <a:solidFill>
                <a:schemeClr val="tx1"/>
              </a:solidFill>
              <a:latin typeface="Times New Roman" panose="02020603050405020304" pitchFamily="18" charset="0"/>
              <a:cs typeface="Times New Roman" panose="02020603050405020304" pitchFamily="18" charset="0"/>
            </a:rPr>
            <a:t>«</a:t>
          </a:r>
          <a:r>
            <a:rPr lang="ru-RU" sz="1400" b="1" kern="1200" dirty="0" smtClean="0">
              <a:solidFill>
                <a:schemeClr val="tx1"/>
              </a:solidFill>
              <a:latin typeface="Times New Roman" panose="02020603050405020304" pitchFamily="18" charset="0"/>
              <a:cs typeface="Times New Roman" panose="02020603050405020304" pitchFamily="18" charset="0"/>
            </a:rPr>
            <a:t>Таможенное декларирование товаров производится в электронной форме</a:t>
          </a:r>
          <a:r>
            <a:rPr lang="ru-RU" sz="1400" kern="1200" dirty="0" smtClean="0">
              <a:solidFill>
                <a:schemeClr val="tx1"/>
              </a:solidFill>
              <a:latin typeface="Times New Roman" panose="02020603050405020304" pitchFamily="18" charset="0"/>
              <a:cs typeface="Times New Roman" panose="02020603050405020304" pitchFamily="18" charset="0"/>
            </a:rPr>
            <a:t>.</a:t>
          </a:r>
        </a:p>
        <a:p>
          <a:pPr lvl="0" indent="396000" algn="just" defTabSz="622300">
            <a:lnSpc>
              <a:spcPct val="100000"/>
            </a:lnSpc>
            <a:spcBef>
              <a:spcPct val="0"/>
            </a:spcBef>
            <a:spcAft>
              <a:spcPts val="0"/>
            </a:spcAft>
          </a:pPr>
          <a:r>
            <a:rPr lang="ru-RU" sz="1400" kern="1200" dirty="0" smtClean="0">
              <a:solidFill>
                <a:schemeClr val="tx1"/>
              </a:solidFill>
              <a:latin typeface="Times New Roman" panose="02020603050405020304" pitchFamily="18" charset="0"/>
              <a:cs typeface="Times New Roman" panose="02020603050405020304" pitchFamily="18" charset="0"/>
            </a:rPr>
            <a:t>Таможенное декларирование может производиться </a:t>
          </a:r>
          <a:r>
            <a:rPr lang="ru-RU" sz="1400" b="1" kern="1200" dirty="0" smtClean="0">
              <a:solidFill>
                <a:schemeClr val="tx1"/>
              </a:solidFill>
              <a:latin typeface="Times New Roman" panose="02020603050405020304" pitchFamily="18" charset="0"/>
              <a:cs typeface="Times New Roman" panose="02020603050405020304" pitchFamily="18" charset="0"/>
            </a:rPr>
            <a:t>в письменной форме</a:t>
          </a:r>
          <a:r>
            <a:rPr lang="ru-RU" sz="1400" kern="1200" dirty="0" smtClean="0">
              <a:solidFill>
                <a:schemeClr val="tx1"/>
              </a:solidFill>
              <a:latin typeface="Times New Roman" panose="02020603050405020304" pitchFamily="18" charset="0"/>
              <a:cs typeface="Times New Roman" panose="02020603050405020304" pitchFamily="18" charset="0"/>
            </a:rPr>
            <a:t>:</a:t>
          </a:r>
        </a:p>
        <a:p>
          <a:pPr lvl="0" indent="396000" algn="just" defTabSz="622300">
            <a:lnSpc>
              <a:spcPct val="100000"/>
            </a:lnSpc>
            <a:spcBef>
              <a:spcPct val="0"/>
            </a:spcBef>
            <a:spcAft>
              <a:spcPts val="0"/>
            </a:spcAft>
          </a:pPr>
          <a:r>
            <a:rPr lang="ru-RU" sz="1400" kern="1200" dirty="0" smtClean="0">
              <a:solidFill>
                <a:schemeClr val="tx1"/>
              </a:solidFill>
              <a:latin typeface="Times New Roman" panose="02020603050405020304" pitchFamily="18" charset="0"/>
              <a:cs typeface="Times New Roman" panose="02020603050405020304" pitchFamily="18" charset="0"/>
            </a:rPr>
            <a:t>при помещении товаров под таможенную процедуру </a:t>
          </a:r>
          <a:r>
            <a:rPr lang="ru-RU" sz="1400" b="1" kern="1200" dirty="0" smtClean="0">
              <a:solidFill>
                <a:schemeClr val="tx1"/>
              </a:solidFill>
              <a:latin typeface="Times New Roman" panose="02020603050405020304" pitchFamily="18" charset="0"/>
              <a:cs typeface="Times New Roman" panose="02020603050405020304" pitchFamily="18" charset="0"/>
            </a:rPr>
            <a:t>таможенного транзита</a:t>
          </a:r>
          <a:r>
            <a:rPr lang="ru-RU" sz="1400" kern="1200" dirty="0" smtClean="0">
              <a:solidFill>
                <a:schemeClr val="tx1"/>
              </a:solidFill>
              <a:latin typeface="Times New Roman" panose="02020603050405020304" pitchFamily="18" charset="0"/>
              <a:cs typeface="Times New Roman" panose="02020603050405020304" pitchFamily="18" charset="0"/>
            </a:rPr>
            <a:t>; в отношении товаров </a:t>
          </a:r>
          <a:r>
            <a:rPr lang="ru-RU" sz="1400" b="1" kern="1200" dirty="0" smtClean="0">
              <a:solidFill>
                <a:schemeClr val="tx1"/>
              </a:solidFill>
              <a:latin typeface="Times New Roman" panose="02020603050405020304" pitchFamily="18" charset="0"/>
              <a:cs typeface="Times New Roman" panose="02020603050405020304" pitchFamily="18" charset="0"/>
            </a:rPr>
            <a:t>для личного пользования</a:t>
          </a:r>
          <a:r>
            <a:rPr lang="ru-RU" sz="1400" kern="1200" dirty="0" smtClean="0">
              <a:solidFill>
                <a:schemeClr val="tx1"/>
              </a:solidFill>
              <a:latin typeface="Times New Roman" panose="02020603050405020304" pitchFamily="18" charset="0"/>
              <a:cs typeface="Times New Roman" panose="02020603050405020304" pitchFamily="18" charset="0"/>
            </a:rPr>
            <a:t>; в отношении </a:t>
          </a:r>
          <a:r>
            <a:rPr lang="ru-RU" sz="1400" b="1" kern="1200" dirty="0" smtClean="0">
              <a:solidFill>
                <a:schemeClr val="tx1"/>
              </a:solidFill>
              <a:latin typeface="Times New Roman" panose="02020603050405020304" pitchFamily="18" charset="0"/>
              <a:cs typeface="Times New Roman" panose="02020603050405020304" pitchFamily="18" charset="0"/>
            </a:rPr>
            <a:t>транспортных средств международной перевозки</a:t>
          </a:r>
          <a:r>
            <a:rPr lang="ru-RU" sz="1400" kern="1200" dirty="0" smtClean="0">
              <a:solidFill>
                <a:schemeClr val="tx1"/>
              </a:solidFill>
              <a:latin typeface="Times New Roman" panose="02020603050405020304" pitchFamily="18" charset="0"/>
              <a:cs typeface="Times New Roman" panose="02020603050405020304" pitchFamily="18" charset="0"/>
            </a:rPr>
            <a:t>; при использовании в качестве таможенной декларации </a:t>
          </a:r>
          <a:r>
            <a:rPr lang="ru-RU" sz="1400" b="1" kern="1200" dirty="0" smtClean="0">
              <a:solidFill>
                <a:schemeClr val="tx1"/>
              </a:solidFill>
              <a:latin typeface="Times New Roman" panose="02020603050405020304" pitchFamily="18" charset="0"/>
              <a:cs typeface="Times New Roman" panose="02020603050405020304" pitchFamily="18" charset="0"/>
            </a:rPr>
            <a:t>транспортных (перевозочных), коммерческих и (или) иных документов</a:t>
          </a:r>
          <a:r>
            <a:rPr lang="ru-RU" sz="1400" kern="1200" dirty="0" smtClean="0">
              <a:solidFill>
                <a:schemeClr val="tx1"/>
              </a:solidFill>
              <a:latin typeface="Times New Roman" panose="02020603050405020304" pitchFamily="18" charset="0"/>
              <a:cs typeface="Times New Roman" panose="02020603050405020304" pitchFamily="18" charset="0"/>
            </a:rPr>
            <a:t>, в том числе предусмотренных международными договорами; </a:t>
          </a:r>
          <a:r>
            <a:rPr lang="ru-RU" sz="1400" b="1" kern="1200" dirty="0" smtClean="0">
              <a:solidFill>
                <a:schemeClr val="tx1"/>
              </a:solidFill>
              <a:latin typeface="Times New Roman" panose="02020603050405020304" pitchFamily="18" charset="0"/>
              <a:cs typeface="Times New Roman" panose="02020603050405020304" pitchFamily="18" charset="0"/>
            </a:rPr>
            <a:t>в иных случаях, устанавливаемых Комиссией</a:t>
          </a:r>
          <a:r>
            <a:rPr lang="ru-RU" sz="1400" kern="1200" dirty="0" smtClean="0">
              <a:solidFill>
                <a:schemeClr val="tx1"/>
              </a:solidFill>
              <a:latin typeface="Times New Roman" panose="02020603050405020304" pitchFamily="18" charset="0"/>
              <a:cs typeface="Times New Roman" panose="02020603050405020304" pitchFamily="18" charset="0"/>
            </a:rPr>
            <a:t>, а если это предусмотрено настоящим Кодексом - </a:t>
          </a:r>
          <a:r>
            <a:rPr lang="ru-RU" sz="1400" b="1" kern="1200" dirty="0" smtClean="0">
              <a:solidFill>
                <a:schemeClr val="tx1"/>
              </a:solidFill>
              <a:latin typeface="Times New Roman" panose="02020603050405020304" pitchFamily="18" charset="0"/>
              <a:cs typeface="Times New Roman" panose="02020603050405020304" pitchFamily="18" charset="0"/>
            </a:rPr>
            <a:t>законодательством государств-членов».</a:t>
          </a:r>
          <a:endParaRPr lang="ru-RU" sz="1400" b="1" kern="1200" dirty="0"/>
        </a:p>
      </dsp:txBody>
      <dsp:txXfrm>
        <a:off x="3163597" y="657562"/>
        <a:ext cx="4390777" cy="31896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AEA8D9-473D-413C-AAD6-F24625C699BB}">
      <dsp:nvSpPr>
        <dsp:cNvPr id="0" name=""/>
        <dsp:cNvSpPr/>
      </dsp:nvSpPr>
      <dsp:spPr>
        <a:xfrm rot="5400000">
          <a:off x="-753778" y="1788865"/>
          <a:ext cx="5065479" cy="355792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lang="ru-RU" sz="2600" kern="1200" dirty="0" smtClean="0"/>
            <a:t>В Таможенном кодексе Таможенного союза всего </a:t>
          </a:r>
          <a:r>
            <a:rPr lang="ru-RU" sz="2600" b="1" kern="1200" dirty="0" smtClean="0">
              <a:solidFill>
                <a:schemeClr val="tx1"/>
              </a:solidFill>
            </a:rPr>
            <a:t>7 базовых условий</a:t>
          </a:r>
          <a:endParaRPr lang="ru-RU" sz="2600" b="1" kern="1200" dirty="0">
            <a:solidFill>
              <a:schemeClr val="tx1"/>
            </a:solidFill>
          </a:endParaRPr>
        </a:p>
      </dsp:txBody>
      <dsp:txXfrm rot="-5400000">
        <a:off x="1" y="2814049"/>
        <a:ext cx="3557923" cy="1507556"/>
      </dsp:txXfrm>
    </dsp:sp>
    <dsp:sp modelId="{C8FD69A6-B888-41C9-A6A0-CD3F6CE61EB0}">
      <dsp:nvSpPr>
        <dsp:cNvPr id="0" name=""/>
        <dsp:cNvSpPr/>
      </dsp:nvSpPr>
      <dsp:spPr>
        <a:xfrm rot="5400000">
          <a:off x="3925151" y="-16733"/>
          <a:ext cx="4602428" cy="533688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just" defTabSz="755650" rtl="0">
            <a:lnSpc>
              <a:spcPct val="90000"/>
            </a:lnSpc>
            <a:spcBef>
              <a:spcPct val="0"/>
            </a:spcBef>
            <a:spcAft>
              <a:spcPct val="15000"/>
            </a:spcAft>
            <a:buChar char="••"/>
          </a:pPr>
          <a:r>
            <a:rPr lang="ru-RU" sz="1700" kern="1200" dirty="0" smtClean="0">
              <a:latin typeface="Times New Roman" panose="02020603050405020304" pitchFamily="18" charset="0"/>
              <a:cs typeface="Times New Roman" panose="02020603050405020304" pitchFamily="18" charset="0"/>
            </a:rPr>
            <a:t>обеспечение уплаты таможенных пошлин, налогов</a:t>
          </a:r>
          <a:endParaRPr lang="ru-RU" sz="1700" kern="1200" dirty="0">
            <a:latin typeface="Times New Roman" panose="02020603050405020304" pitchFamily="18" charset="0"/>
            <a:cs typeface="Times New Roman" panose="02020603050405020304" pitchFamily="18" charset="0"/>
          </a:endParaRPr>
        </a:p>
        <a:p>
          <a:pPr marL="171450" lvl="1" indent="-171450" algn="just" defTabSz="755650" rtl="0">
            <a:lnSpc>
              <a:spcPct val="90000"/>
            </a:lnSpc>
            <a:spcBef>
              <a:spcPct val="0"/>
            </a:spcBef>
            <a:spcAft>
              <a:spcPct val="15000"/>
            </a:spcAft>
            <a:buChar char="••"/>
          </a:pPr>
          <a:r>
            <a:rPr lang="ru-RU" sz="1700" kern="1200" dirty="0" smtClean="0">
              <a:latin typeface="Times New Roman" panose="02020603050405020304" pitchFamily="18" charset="0"/>
              <a:cs typeface="Times New Roman" panose="02020603050405020304" pitchFamily="18" charset="0"/>
            </a:rPr>
            <a:t>осуществление внешнеторговой деятельности в течение срока, определенного национальным законодательством</a:t>
          </a:r>
          <a:endParaRPr lang="ru-RU" sz="1700" kern="1200" dirty="0">
            <a:latin typeface="Times New Roman" panose="02020603050405020304" pitchFamily="18" charset="0"/>
            <a:cs typeface="Times New Roman" panose="02020603050405020304" pitchFamily="18" charset="0"/>
          </a:endParaRPr>
        </a:p>
        <a:p>
          <a:pPr marL="171450" lvl="1" indent="-171450" algn="just" defTabSz="755650" rtl="0">
            <a:lnSpc>
              <a:spcPct val="90000"/>
            </a:lnSpc>
            <a:spcBef>
              <a:spcPct val="0"/>
            </a:spcBef>
            <a:spcAft>
              <a:spcPct val="15000"/>
            </a:spcAft>
            <a:buChar char="••"/>
          </a:pPr>
          <a:r>
            <a:rPr lang="ru-RU" sz="1700" kern="1200" dirty="0" smtClean="0">
              <a:latin typeface="Times New Roman" panose="02020603050405020304" pitchFamily="18" charset="0"/>
              <a:cs typeface="Times New Roman" panose="02020603050405020304" pitchFamily="18" charset="0"/>
            </a:rPr>
            <a:t>отсутствие неисполненной обязанности по уплате таможенных платежей, процентов, пеней</a:t>
          </a:r>
          <a:endParaRPr lang="ru-RU" sz="1700" kern="1200" dirty="0">
            <a:latin typeface="Times New Roman" panose="02020603050405020304" pitchFamily="18" charset="0"/>
            <a:cs typeface="Times New Roman" panose="02020603050405020304" pitchFamily="18" charset="0"/>
          </a:endParaRPr>
        </a:p>
        <a:p>
          <a:pPr marL="171450" lvl="1" indent="-171450" algn="just" defTabSz="755650" rtl="0">
            <a:lnSpc>
              <a:spcPct val="90000"/>
            </a:lnSpc>
            <a:spcBef>
              <a:spcPct val="0"/>
            </a:spcBef>
            <a:spcAft>
              <a:spcPct val="15000"/>
            </a:spcAft>
            <a:buChar char="••"/>
          </a:pPr>
          <a:r>
            <a:rPr lang="ru-RU" sz="1700" kern="1200" dirty="0" smtClean="0">
              <a:latin typeface="Times New Roman" panose="02020603050405020304" pitchFamily="18" charset="0"/>
              <a:cs typeface="Times New Roman" panose="02020603050405020304" pitchFamily="18" charset="0"/>
            </a:rPr>
            <a:t>отсутствие задолженности в соответствии с налоговым законодательством </a:t>
          </a:r>
          <a:endParaRPr lang="ru-RU" sz="1700" kern="1200" dirty="0">
            <a:latin typeface="Times New Roman" panose="02020603050405020304" pitchFamily="18" charset="0"/>
            <a:cs typeface="Times New Roman" panose="02020603050405020304" pitchFamily="18" charset="0"/>
          </a:endParaRPr>
        </a:p>
        <a:p>
          <a:pPr marL="171450" lvl="1" indent="-171450" algn="just" defTabSz="755650" rtl="0">
            <a:lnSpc>
              <a:spcPct val="90000"/>
            </a:lnSpc>
            <a:spcBef>
              <a:spcPct val="0"/>
            </a:spcBef>
            <a:spcAft>
              <a:spcPct val="15000"/>
            </a:spcAft>
            <a:buChar char="••"/>
          </a:pPr>
          <a:r>
            <a:rPr lang="ru-RU" sz="1700" kern="1200" dirty="0" smtClean="0">
              <a:latin typeface="Times New Roman" panose="02020603050405020304" pitchFamily="18" charset="0"/>
              <a:cs typeface="Times New Roman" panose="02020603050405020304" pitchFamily="18" charset="0"/>
            </a:rPr>
            <a:t>отсутствие фактов привлечения в течение 1 (одного) года до обращения в таможенный орган к административной ответственности за правонарушения в сфере таможенного дела</a:t>
          </a:r>
          <a:endParaRPr lang="ru-RU" sz="1700" kern="1200" dirty="0">
            <a:latin typeface="Times New Roman" panose="02020603050405020304" pitchFamily="18" charset="0"/>
            <a:cs typeface="Times New Roman" panose="02020603050405020304" pitchFamily="18" charset="0"/>
          </a:endParaRPr>
        </a:p>
        <a:p>
          <a:pPr marL="171450" lvl="1" indent="-171450" algn="just" defTabSz="755650" rtl="0">
            <a:lnSpc>
              <a:spcPct val="90000"/>
            </a:lnSpc>
            <a:spcBef>
              <a:spcPct val="0"/>
            </a:spcBef>
            <a:spcAft>
              <a:spcPct val="15000"/>
            </a:spcAft>
            <a:buChar char="••"/>
          </a:pPr>
          <a:r>
            <a:rPr lang="ru-RU" sz="1700" kern="1200" dirty="0" smtClean="0">
              <a:latin typeface="Times New Roman" panose="02020603050405020304" pitchFamily="18" charset="0"/>
              <a:cs typeface="Times New Roman" panose="02020603050405020304" pitchFamily="18" charset="0"/>
            </a:rPr>
            <a:t>наличие системы учета, соответствующей требованиям, определяемым национальным законодательством</a:t>
          </a:r>
          <a:endParaRPr lang="ru-RU" sz="1700" kern="1200" dirty="0">
            <a:latin typeface="Times New Roman" panose="02020603050405020304" pitchFamily="18" charset="0"/>
            <a:cs typeface="Times New Roman" panose="02020603050405020304" pitchFamily="18" charset="0"/>
          </a:endParaRPr>
        </a:p>
        <a:p>
          <a:pPr marL="171450" lvl="1" indent="-171450" algn="just" defTabSz="755650" rtl="0">
            <a:lnSpc>
              <a:spcPct val="90000"/>
            </a:lnSpc>
            <a:spcBef>
              <a:spcPct val="0"/>
            </a:spcBef>
            <a:spcAft>
              <a:spcPct val="15000"/>
            </a:spcAft>
            <a:buChar char="••"/>
          </a:pPr>
          <a:r>
            <a:rPr lang="ru-RU" sz="1700" kern="1200" dirty="0" smtClean="0">
              <a:latin typeface="Times New Roman" panose="02020603050405020304" pitchFamily="18" charset="0"/>
              <a:cs typeface="Times New Roman" panose="02020603050405020304" pitchFamily="18" charset="0"/>
            </a:rPr>
            <a:t>иные требования и условия, которые установлены таможенным законодательством Таможенного союза и (или) законодательством государств-членов Таможенного союза</a:t>
          </a:r>
          <a:endParaRPr lang="ru-RU" sz="1700" kern="1200" dirty="0">
            <a:latin typeface="Times New Roman" panose="02020603050405020304" pitchFamily="18" charset="0"/>
            <a:cs typeface="Times New Roman" panose="02020603050405020304" pitchFamily="18" charset="0"/>
          </a:endParaRPr>
        </a:p>
      </dsp:txBody>
      <dsp:txXfrm rot="-5400000">
        <a:off x="3557923" y="575167"/>
        <a:ext cx="5112212" cy="41530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A96198-D85C-403B-BCAD-C79C0C52DBF0}">
      <dsp:nvSpPr>
        <dsp:cNvPr id="0" name=""/>
        <dsp:cNvSpPr/>
      </dsp:nvSpPr>
      <dsp:spPr>
        <a:xfrm>
          <a:off x="-6792772" y="-1047053"/>
          <a:ext cx="8150234" cy="8150234"/>
        </a:xfrm>
        <a:prstGeom prst="blockArc">
          <a:avLst>
            <a:gd name="adj1" fmla="val 18900000"/>
            <a:gd name="adj2" fmla="val 2700000"/>
            <a:gd name="adj3" fmla="val 265"/>
          </a:avLst>
        </a:prstGeom>
        <a:no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0">
          <a:scrgbClr r="0" g="0" b="0"/>
        </a:fillRef>
        <a:effectRef idx="0">
          <a:scrgbClr r="0" g="0" b="0"/>
        </a:effectRef>
        <a:fontRef idx="minor"/>
      </dsp:style>
    </dsp:sp>
    <dsp:sp modelId="{F739AFBD-E30C-414B-9BF3-7333724AAC06}">
      <dsp:nvSpPr>
        <dsp:cNvPr id="0" name=""/>
        <dsp:cNvSpPr/>
      </dsp:nvSpPr>
      <dsp:spPr>
        <a:xfrm>
          <a:off x="892934" y="428470"/>
          <a:ext cx="7294010" cy="1565508"/>
        </a:xfrm>
        <a:prstGeom prst="rect">
          <a:avLst/>
        </a:prstGeom>
        <a:gradFill rotWithShape="0">
          <a:gsLst>
            <a:gs pos="100000">
              <a:schemeClr val="bg2">
                <a:lumMod val="90000"/>
              </a:schemeClr>
            </a:gs>
            <a:gs pos="0">
              <a:schemeClr val="accent2">
                <a:hueOff val="0"/>
                <a:satOff val="0"/>
                <a:lumOff val="0"/>
                <a:alphaOff val="0"/>
                <a:tint val="50000"/>
                <a:shade val="100000"/>
                <a:satMod val="350000"/>
              </a:schemeClr>
            </a:gs>
          </a:gsLst>
          <a:lin ang="5400000" scaled="0"/>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2">
          <a:scrgbClr r="0" g="0" b="0"/>
        </a:effectRef>
        <a:fontRef idx="minor">
          <a:schemeClr val="lt1"/>
        </a:fontRef>
      </dsp:style>
      <dsp:txBody>
        <a:bodyPr spcFirstLastPara="0" vert="horz" wrap="square" lIns="961410"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b="1" kern="1200" dirty="0" smtClean="0">
              <a:solidFill>
                <a:schemeClr val="tx1">
                  <a:lumMod val="95000"/>
                  <a:lumOff val="5000"/>
                </a:schemeClr>
              </a:solidFill>
              <a:latin typeface="Times New Roman" panose="02020603050405020304" pitchFamily="18" charset="0"/>
              <a:cs typeface="Times New Roman" panose="02020603050405020304" pitchFamily="18" charset="0"/>
            </a:rPr>
            <a:t>Установление возможности использования автомобильных транспортных средств международной перевозки во «внутренних» перевозках</a:t>
          </a:r>
          <a:endParaRPr lang="ru-RU" sz="1800" b="1" kern="12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892934" y="428470"/>
        <a:ext cx="7294010" cy="1565508"/>
      </dsp:txXfrm>
    </dsp:sp>
    <dsp:sp modelId="{1312B412-D152-455C-8710-462144AA451F}">
      <dsp:nvSpPr>
        <dsp:cNvPr id="0" name=""/>
        <dsp:cNvSpPr/>
      </dsp:nvSpPr>
      <dsp:spPr>
        <a:xfrm>
          <a:off x="0" y="406176"/>
          <a:ext cx="1723407" cy="1723407"/>
        </a:xfrm>
        <a:prstGeom prst="ellipse">
          <a:avLst/>
        </a:prstGeom>
        <a:blipFill rotWithShape="0">
          <a:blip xmlns:r="http://schemas.openxmlformats.org/officeDocument/2006/relationships" r:embed="rId1"/>
          <a:stretch>
            <a:fillRect/>
          </a:stretch>
        </a:blip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0">
          <a:scrgbClr r="0" g="0" b="0"/>
        </a:effectRef>
        <a:fontRef idx="minor"/>
      </dsp:style>
    </dsp:sp>
    <dsp:sp modelId="{7715414E-95BF-4748-83BF-39F2856287C8}">
      <dsp:nvSpPr>
        <dsp:cNvPr id="0" name=""/>
        <dsp:cNvSpPr/>
      </dsp:nvSpPr>
      <dsp:spPr>
        <a:xfrm>
          <a:off x="1333214" y="2179412"/>
          <a:ext cx="6853729" cy="1697302"/>
        </a:xfrm>
        <a:prstGeom prst="rect">
          <a:avLst/>
        </a:prstGeom>
        <a:solidFill>
          <a:schemeClr val="tx2">
            <a:lumMod val="40000"/>
            <a:lumOff val="60000"/>
          </a:schemeClr>
        </a:soli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2">
          <a:scrgbClr r="0" g="0" b="0"/>
        </a:effectRef>
        <a:fontRef idx="minor">
          <a:schemeClr val="lt1"/>
        </a:fontRef>
      </dsp:style>
      <dsp:txBody>
        <a:bodyPr spcFirstLastPara="0" vert="horz" wrap="square" lIns="961410"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b="1" kern="1200" dirty="0" smtClean="0">
              <a:solidFill>
                <a:schemeClr val="tx1">
                  <a:lumMod val="95000"/>
                  <a:lumOff val="5000"/>
                </a:schemeClr>
              </a:solidFill>
              <a:latin typeface="Times New Roman" panose="02020603050405020304" pitchFamily="18" charset="0"/>
              <a:cs typeface="Times New Roman" panose="02020603050405020304" pitchFamily="18" charset="0"/>
            </a:rPr>
            <a:t>Изменение сроков подачи таможенной декларации для помещения электрической энергии под таможенные процедуры выпуска для внутреннего потребления и экспорта </a:t>
          </a:r>
          <a:endParaRPr lang="ru-RU" sz="1800" b="1" kern="12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1333214" y="2179412"/>
        <a:ext cx="6853729" cy="1697302"/>
      </dsp:txXfrm>
    </dsp:sp>
    <dsp:sp modelId="{384ED942-5081-46D5-BF48-8E07856ED7FB}">
      <dsp:nvSpPr>
        <dsp:cNvPr id="0" name=""/>
        <dsp:cNvSpPr/>
      </dsp:nvSpPr>
      <dsp:spPr>
        <a:xfrm>
          <a:off x="514343" y="2206375"/>
          <a:ext cx="1723407" cy="1723407"/>
        </a:xfrm>
        <a:prstGeom prst="ellipse">
          <a:avLst/>
        </a:prstGeom>
        <a:blipFill rotWithShape="0">
          <a:blip xmlns:r="http://schemas.openxmlformats.org/officeDocument/2006/relationships" r:embed="rId2"/>
          <a:stretch>
            <a:fillRect/>
          </a:stretch>
        </a:blip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0">
          <a:scrgbClr r="0" g="0" b="0"/>
        </a:effectRef>
        <a:fontRef idx="minor"/>
      </dsp:style>
    </dsp:sp>
    <dsp:sp modelId="{6BC5DF38-2874-423D-BCC9-E54A101457B4}">
      <dsp:nvSpPr>
        <dsp:cNvPr id="0" name=""/>
        <dsp:cNvSpPr/>
      </dsp:nvSpPr>
      <dsp:spPr>
        <a:xfrm>
          <a:off x="892934" y="4009943"/>
          <a:ext cx="7294010" cy="1669916"/>
        </a:xfrm>
        <a:prstGeom prst="rect">
          <a:avLst/>
        </a:prstGeom>
        <a:gradFill rotWithShape="0">
          <a:gsLst>
            <a:gs pos="2000">
              <a:schemeClr val="accent1">
                <a:lumMod val="60000"/>
                <a:lumOff val="40000"/>
              </a:schemeClr>
            </a:gs>
            <a:gs pos="2000">
              <a:schemeClr val="accent4">
                <a:hueOff val="0"/>
                <a:satOff val="0"/>
                <a:lumOff val="0"/>
                <a:alphaOff val="0"/>
                <a:tint val="50000"/>
                <a:shade val="100000"/>
                <a:satMod val="350000"/>
              </a:schemeClr>
            </a:gs>
          </a:gsLst>
          <a:lin ang="5400000" scaled="0"/>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2">
          <a:scrgbClr r="0" g="0" b="0"/>
        </a:effectRef>
        <a:fontRef idx="minor">
          <a:schemeClr val="lt1"/>
        </a:fontRef>
      </dsp:style>
      <dsp:txBody>
        <a:bodyPr spcFirstLastPara="0" vert="horz" wrap="square" lIns="961410" tIns="45720" rIns="45720" bIns="45720" numCol="1" spcCol="1270" anchor="ctr" anchorCtr="0">
          <a:noAutofit/>
        </a:bodyPr>
        <a:lstStyle/>
        <a:p>
          <a:pPr marL="0" lvl="0" indent="0" algn="ctr" defTabSz="800100">
            <a:lnSpc>
              <a:spcPct val="90000"/>
            </a:lnSpc>
            <a:spcBef>
              <a:spcPct val="0"/>
            </a:spcBef>
            <a:spcAft>
              <a:spcPct val="35000"/>
            </a:spcAft>
            <a:buFont typeface="Wingdings" pitchFamily="2" charset="2"/>
            <a:buNone/>
          </a:pPr>
          <a:r>
            <a:rPr lang="ru-RU" sz="1800" b="1" kern="1200" dirty="0" smtClean="0">
              <a:solidFill>
                <a:schemeClr val="tx1">
                  <a:lumMod val="95000"/>
                  <a:lumOff val="5000"/>
                </a:schemeClr>
              </a:solidFill>
              <a:latin typeface="Times New Roman" panose="02020603050405020304" pitchFamily="18" charset="0"/>
              <a:cs typeface="Times New Roman" panose="02020603050405020304" pitchFamily="18" charset="0"/>
            </a:rPr>
            <a:t>Упрощение процедурных вопросов временного хранения товаров физического лица, имеющего намерение переселиться на постоянное место жительства, быть признанным беженцем, вынужденным переселенцем</a:t>
          </a:r>
          <a:endParaRPr lang="ru-RU" sz="1800" b="1" kern="12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892934" y="4009943"/>
        <a:ext cx="7294010" cy="1669916"/>
      </dsp:txXfrm>
    </dsp:sp>
    <dsp:sp modelId="{D554FB50-D362-4F6E-9007-2C8BF5C368EB}">
      <dsp:nvSpPr>
        <dsp:cNvPr id="0" name=""/>
        <dsp:cNvSpPr/>
      </dsp:nvSpPr>
      <dsp:spPr>
        <a:xfrm>
          <a:off x="31230" y="3983197"/>
          <a:ext cx="1723407" cy="1723407"/>
        </a:xfrm>
        <a:prstGeom prst="ellipse">
          <a:avLst/>
        </a:prstGeom>
        <a:blipFill rotWithShape="0">
          <a:blip xmlns:r="http://schemas.openxmlformats.org/officeDocument/2006/relationships" r:embed="rId3"/>
          <a:stretch>
            <a:fillRect/>
          </a:stretch>
        </a:blip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50529" cy="497524"/>
          </a:xfrm>
          <a:prstGeom prst="rect">
            <a:avLst/>
          </a:prstGeom>
        </p:spPr>
        <p:txBody>
          <a:bodyPr vert="horz" lIns="91559" tIns="45779" rIns="91559" bIns="45779" rtlCol="0"/>
          <a:lstStyle>
            <a:lvl1pPr algn="l">
              <a:defRPr sz="1200"/>
            </a:lvl1pPr>
          </a:lstStyle>
          <a:p>
            <a:endParaRPr lang="ru-RU"/>
          </a:p>
        </p:txBody>
      </p:sp>
      <p:sp>
        <p:nvSpPr>
          <p:cNvPr id="3" name="Дата 2"/>
          <p:cNvSpPr>
            <a:spLocks noGrp="1"/>
          </p:cNvSpPr>
          <p:nvPr>
            <p:ph type="dt" sz="quarter" idx="1"/>
          </p:nvPr>
        </p:nvSpPr>
        <p:spPr>
          <a:xfrm>
            <a:off x="3855082" y="0"/>
            <a:ext cx="2950529" cy="497524"/>
          </a:xfrm>
          <a:prstGeom prst="rect">
            <a:avLst/>
          </a:prstGeom>
        </p:spPr>
        <p:txBody>
          <a:bodyPr vert="horz" lIns="91559" tIns="45779" rIns="91559" bIns="45779" rtlCol="0"/>
          <a:lstStyle>
            <a:lvl1pPr algn="r">
              <a:defRPr sz="1200"/>
            </a:lvl1pPr>
          </a:lstStyle>
          <a:p>
            <a:fld id="{267C2D99-9DDA-4A71-B9C6-187592379931}" type="datetimeFigureOut">
              <a:rPr lang="ru-RU" smtClean="0"/>
              <a:t>18.08.2014</a:t>
            </a:fld>
            <a:endParaRPr lang="ru-RU"/>
          </a:p>
        </p:txBody>
      </p:sp>
      <p:sp>
        <p:nvSpPr>
          <p:cNvPr id="4" name="Нижний колонтитул 3"/>
          <p:cNvSpPr>
            <a:spLocks noGrp="1"/>
          </p:cNvSpPr>
          <p:nvPr>
            <p:ph type="ftr" sz="quarter" idx="2"/>
          </p:nvPr>
        </p:nvSpPr>
        <p:spPr>
          <a:xfrm>
            <a:off x="0" y="9440226"/>
            <a:ext cx="2950529" cy="497523"/>
          </a:xfrm>
          <a:prstGeom prst="rect">
            <a:avLst/>
          </a:prstGeom>
        </p:spPr>
        <p:txBody>
          <a:bodyPr vert="horz" lIns="91559" tIns="45779" rIns="91559" bIns="45779" rtlCol="0" anchor="b"/>
          <a:lstStyle>
            <a:lvl1pPr algn="l">
              <a:defRPr sz="1200"/>
            </a:lvl1pPr>
          </a:lstStyle>
          <a:p>
            <a:endParaRPr lang="ru-RU"/>
          </a:p>
        </p:txBody>
      </p:sp>
      <p:sp>
        <p:nvSpPr>
          <p:cNvPr id="5" name="Номер слайда 4"/>
          <p:cNvSpPr>
            <a:spLocks noGrp="1"/>
          </p:cNvSpPr>
          <p:nvPr>
            <p:ph type="sldNum" sz="quarter" idx="3"/>
          </p:nvPr>
        </p:nvSpPr>
        <p:spPr>
          <a:xfrm>
            <a:off x="3855082" y="9440226"/>
            <a:ext cx="2950529" cy="497523"/>
          </a:xfrm>
          <a:prstGeom prst="rect">
            <a:avLst/>
          </a:prstGeom>
        </p:spPr>
        <p:txBody>
          <a:bodyPr vert="horz" lIns="91559" tIns="45779" rIns="91559" bIns="45779" rtlCol="0" anchor="b"/>
          <a:lstStyle>
            <a:lvl1pPr algn="r">
              <a:defRPr sz="1200"/>
            </a:lvl1pPr>
          </a:lstStyle>
          <a:p>
            <a:fld id="{36BACB61-5146-460F-8059-802F39397B63}" type="slidenum">
              <a:rPr lang="ru-RU" smtClean="0"/>
              <a:t>‹#›</a:t>
            </a:fld>
            <a:endParaRPr lang="ru-RU"/>
          </a:p>
        </p:txBody>
      </p:sp>
    </p:spTree>
    <p:extLst>
      <p:ext uri="{BB962C8B-B14F-4D97-AF65-F5344CB8AC3E}">
        <p14:creationId xmlns:p14="http://schemas.microsoft.com/office/powerpoint/2010/main" val="36771848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50529" cy="497524"/>
          </a:xfrm>
          <a:prstGeom prst="rect">
            <a:avLst/>
          </a:prstGeom>
        </p:spPr>
        <p:txBody>
          <a:bodyPr vert="horz" lIns="91559" tIns="45779" rIns="91559" bIns="45779" rtlCol="0"/>
          <a:lstStyle>
            <a:lvl1pPr algn="l">
              <a:defRPr sz="1200"/>
            </a:lvl1pPr>
          </a:lstStyle>
          <a:p>
            <a:endParaRPr lang="ru-RU"/>
          </a:p>
        </p:txBody>
      </p:sp>
      <p:sp>
        <p:nvSpPr>
          <p:cNvPr id="3" name="Дата 2"/>
          <p:cNvSpPr>
            <a:spLocks noGrp="1"/>
          </p:cNvSpPr>
          <p:nvPr>
            <p:ph type="dt" idx="1"/>
          </p:nvPr>
        </p:nvSpPr>
        <p:spPr>
          <a:xfrm>
            <a:off x="3855082" y="0"/>
            <a:ext cx="2950529" cy="497524"/>
          </a:xfrm>
          <a:prstGeom prst="rect">
            <a:avLst/>
          </a:prstGeom>
        </p:spPr>
        <p:txBody>
          <a:bodyPr vert="horz" lIns="91559" tIns="45779" rIns="91559" bIns="45779" rtlCol="0"/>
          <a:lstStyle>
            <a:lvl1pPr algn="r">
              <a:defRPr sz="1200"/>
            </a:lvl1pPr>
          </a:lstStyle>
          <a:p>
            <a:fld id="{5F8261DD-C920-443A-9F7F-AA6249ECEA2D}" type="datetimeFigureOut">
              <a:rPr lang="ru-RU" smtClean="0"/>
              <a:t>18.08.2014</a:t>
            </a:fld>
            <a:endParaRPr lang="ru-RU"/>
          </a:p>
        </p:txBody>
      </p:sp>
      <p:sp>
        <p:nvSpPr>
          <p:cNvPr id="4" name="Образ слайда 3"/>
          <p:cNvSpPr>
            <a:spLocks noGrp="1" noRot="1" noChangeAspect="1"/>
          </p:cNvSpPr>
          <p:nvPr>
            <p:ph type="sldImg" idx="2"/>
          </p:nvPr>
        </p:nvSpPr>
        <p:spPr>
          <a:xfrm>
            <a:off x="919163" y="746125"/>
            <a:ext cx="4968875" cy="3727450"/>
          </a:xfrm>
          <a:prstGeom prst="rect">
            <a:avLst/>
          </a:prstGeom>
          <a:noFill/>
          <a:ln w="12700">
            <a:solidFill>
              <a:prstClr val="black"/>
            </a:solidFill>
          </a:ln>
        </p:spPr>
        <p:txBody>
          <a:bodyPr vert="horz" lIns="91559" tIns="45779" rIns="91559" bIns="45779" rtlCol="0" anchor="ctr"/>
          <a:lstStyle/>
          <a:p>
            <a:endParaRPr lang="ru-RU"/>
          </a:p>
        </p:txBody>
      </p:sp>
      <p:sp>
        <p:nvSpPr>
          <p:cNvPr id="5" name="Заметки 4"/>
          <p:cNvSpPr>
            <a:spLocks noGrp="1"/>
          </p:cNvSpPr>
          <p:nvPr>
            <p:ph type="body" sz="quarter" idx="3"/>
          </p:nvPr>
        </p:nvSpPr>
        <p:spPr>
          <a:xfrm>
            <a:off x="680403" y="4720908"/>
            <a:ext cx="5446396" cy="4472940"/>
          </a:xfrm>
          <a:prstGeom prst="rect">
            <a:avLst/>
          </a:prstGeom>
        </p:spPr>
        <p:txBody>
          <a:bodyPr vert="horz" lIns="91559" tIns="45779" rIns="91559" bIns="45779"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0226"/>
            <a:ext cx="2950529" cy="497523"/>
          </a:xfrm>
          <a:prstGeom prst="rect">
            <a:avLst/>
          </a:prstGeom>
        </p:spPr>
        <p:txBody>
          <a:bodyPr vert="horz" lIns="91559" tIns="45779" rIns="91559" bIns="45779" rtlCol="0" anchor="b"/>
          <a:lstStyle>
            <a:lvl1pPr algn="l">
              <a:defRPr sz="1200"/>
            </a:lvl1pPr>
          </a:lstStyle>
          <a:p>
            <a:endParaRPr lang="ru-RU"/>
          </a:p>
        </p:txBody>
      </p:sp>
      <p:sp>
        <p:nvSpPr>
          <p:cNvPr id="7" name="Номер слайда 6"/>
          <p:cNvSpPr>
            <a:spLocks noGrp="1"/>
          </p:cNvSpPr>
          <p:nvPr>
            <p:ph type="sldNum" sz="quarter" idx="5"/>
          </p:nvPr>
        </p:nvSpPr>
        <p:spPr>
          <a:xfrm>
            <a:off x="3855082" y="9440226"/>
            <a:ext cx="2950529" cy="497523"/>
          </a:xfrm>
          <a:prstGeom prst="rect">
            <a:avLst/>
          </a:prstGeom>
        </p:spPr>
        <p:txBody>
          <a:bodyPr vert="horz" lIns="91559" tIns="45779" rIns="91559" bIns="45779" rtlCol="0" anchor="b"/>
          <a:lstStyle>
            <a:lvl1pPr algn="r">
              <a:defRPr sz="1200"/>
            </a:lvl1pPr>
          </a:lstStyle>
          <a:p>
            <a:fld id="{81AE63BB-387D-40C8-A7BA-B0FD4EF156C1}" type="slidenum">
              <a:rPr lang="ru-RU" smtClean="0"/>
              <a:t>‹#›</a:t>
            </a:fld>
            <a:endParaRPr lang="ru-RU"/>
          </a:p>
        </p:txBody>
      </p:sp>
    </p:spTree>
    <p:extLst>
      <p:ext uri="{BB962C8B-B14F-4D97-AF65-F5344CB8AC3E}">
        <p14:creationId xmlns:p14="http://schemas.microsoft.com/office/powerpoint/2010/main" val="2362948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1AE63BB-387D-40C8-A7BA-B0FD4EF156C1}" type="slidenum">
              <a:rPr lang="ru-RU" smtClean="0"/>
              <a:t>1</a:t>
            </a:fld>
            <a:endParaRPr lang="ru-RU"/>
          </a:p>
        </p:txBody>
      </p:sp>
    </p:spTree>
    <p:extLst>
      <p:ext uri="{BB962C8B-B14F-4D97-AF65-F5344CB8AC3E}">
        <p14:creationId xmlns:p14="http://schemas.microsoft.com/office/powerpoint/2010/main" val="2275176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E3D644D-57E7-4394-9416-EC18FE7D6966}" type="slidenum">
              <a:rPr lang="ru-RU" smtClean="0"/>
              <a:pPr/>
              <a:t>14</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1AE63BB-387D-40C8-A7BA-B0FD4EF156C1}" type="slidenum">
              <a:rPr lang="ru-RU" smtClean="0"/>
              <a:t>27</a:t>
            </a:fld>
            <a:endParaRPr lang="ru-RU"/>
          </a:p>
        </p:txBody>
      </p:sp>
    </p:spTree>
    <p:extLst>
      <p:ext uri="{BB962C8B-B14F-4D97-AF65-F5344CB8AC3E}">
        <p14:creationId xmlns:p14="http://schemas.microsoft.com/office/powerpoint/2010/main" val="2007279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1AE63BB-387D-40C8-A7BA-B0FD4EF156C1}" type="slidenum">
              <a:rPr lang="ru-RU" smtClean="0"/>
              <a:t>31</a:t>
            </a:fld>
            <a:endParaRPr lang="ru-RU"/>
          </a:p>
        </p:txBody>
      </p:sp>
    </p:spTree>
    <p:extLst>
      <p:ext uri="{BB962C8B-B14F-4D97-AF65-F5344CB8AC3E}">
        <p14:creationId xmlns:p14="http://schemas.microsoft.com/office/powerpoint/2010/main" val="2275176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565A6EA-BCDF-44CA-AC78-E2B7F5D0AF25}" type="datetimeFigureOut">
              <a:rPr lang="ru-RU" smtClean="0"/>
              <a:t>18.08.2014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4059504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65A6EA-BCDF-44CA-AC78-E2B7F5D0AF25}" type="datetimeFigureOut">
              <a:rPr lang="ru-RU" smtClean="0"/>
              <a:t>18.08.2014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4199319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65A6EA-BCDF-44CA-AC78-E2B7F5D0AF25}" type="datetimeFigureOut">
              <a:rPr lang="ru-RU" smtClean="0"/>
              <a:t>18.08.2014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37812162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extLst>
      <p:ext uri="{BB962C8B-B14F-4D97-AF65-F5344CB8AC3E}">
        <p14:creationId xmlns:p14="http://schemas.microsoft.com/office/powerpoint/2010/main" val="107211038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211070121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202657482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ru-RU">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7490649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ru-RU">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10" name="Title 9"/>
          <p:cNvSpPr>
            <a:spLocks noGrp="1"/>
          </p:cNvSpPr>
          <p:nvPr>
            <p:ph type="title"/>
          </p:nvPr>
        </p:nvSpPr>
        <p:spPr/>
        <p:txBody>
          <a:bodyPr/>
          <a:lstStyle/>
          <a:p>
            <a:r>
              <a:rPr lang="ru-RU" smtClean="0"/>
              <a:t>Образец заголовка</a:t>
            </a:r>
            <a:endParaRPr lang="en-US" dirty="0"/>
          </a:p>
        </p:txBody>
      </p:sp>
    </p:spTree>
    <p:extLst>
      <p:ext uri="{BB962C8B-B14F-4D97-AF65-F5344CB8AC3E}">
        <p14:creationId xmlns:p14="http://schemas.microsoft.com/office/powerpoint/2010/main" val="38633271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ru-RU">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137057927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ru-RU">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101614491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ru-RU">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125966408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65A6EA-BCDF-44CA-AC78-E2B7F5D0AF25}" type="datetimeFigureOut">
              <a:rPr lang="ru-RU" smtClean="0"/>
              <a:t>18.08.2014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1006962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ru-RU">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extLst>
      <p:ext uri="{BB962C8B-B14F-4D97-AF65-F5344CB8AC3E}">
        <p14:creationId xmlns:p14="http://schemas.microsoft.com/office/powerpoint/2010/main" val="322225880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177411269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ru-RU">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887446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565A6EA-BCDF-44CA-AC78-E2B7F5D0AF25}" type="datetimeFigureOut">
              <a:rPr lang="ru-RU" smtClean="0"/>
              <a:t>18.08.2014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881055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565A6EA-BCDF-44CA-AC78-E2B7F5D0AF25}" type="datetimeFigureOut">
              <a:rPr lang="ru-RU" smtClean="0"/>
              <a:t>18.08.2014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2899807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565A6EA-BCDF-44CA-AC78-E2B7F5D0AF25}" type="datetimeFigureOut">
              <a:rPr lang="ru-RU" smtClean="0"/>
              <a:t>18.08.2014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3483767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565A6EA-BCDF-44CA-AC78-E2B7F5D0AF25}" type="datetimeFigureOut">
              <a:rPr lang="ru-RU" smtClean="0"/>
              <a:t>18.08.2014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4114489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565A6EA-BCDF-44CA-AC78-E2B7F5D0AF25}" type="datetimeFigureOut">
              <a:rPr lang="ru-RU" smtClean="0"/>
              <a:t>18.08.2014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1523320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565A6EA-BCDF-44CA-AC78-E2B7F5D0AF25}" type="datetimeFigureOut">
              <a:rPr lang="ru-RU" smtClean="0"/>
              <a:t>18.08.2014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687288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565A6EA-BCDF-44CA-AC78-E2B7F5D0AF25}" type="datetimeFigureOut">
              <a:rPr lang="ru-RU" smtClean="0"/>
              <a:t>18.08.2014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E4D0C17-737E-4649-8EFA-F06FC68B3FF7}" type="slidenum">
              <a:rPr lang="ru-RU" smtClean="0"/>
              <a:t>‹#›</a:t>
            </a:fld>
            <a:endParaRPr lang="ru-RU"/>
          </a:p>
        </p:txBody>
      </p:sp>
    </p:spTree>
    <p:extLst>
      <p:ext uri="{BB962C8B-B14F-4D97-AF65-F5344CB8AC3E}">
        <p14:creationId xmlns:p14="http://schemas.microsoft.com/office/powerpoint/2010/main" val="3332194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65A6EA-BCDF-44CA-AC78-E2B7F5D0AF25}" type="datetimeFigureOut">
              <a:rPr lang="ru-RU" smtClean="0"/>
              <a:t>18.08.2014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4D0C17-737E-4649-8EFA-F06FC68B3FF7}" type="slidenum">
              <a:rPr lang="ru-RU" smtClean="0"/>
              <a:t>‹#›</a:t>
            </a:fld>
            <a:endParaRPr lang="ru-RU"/>
          </a:p>
        </p:txBody>
      </p:sp>
    </p:spTree>
    <p:extLst>
      <p:ext uri="{BB962C8B-B14F-4D97-AF65-F5344CB8AC3E}">
        <p14:creationId xmlns:p14="http://schemas.microsoft.com/office/powerpoint/2010/main" val="362194090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D565A6EA-BCDF-44CA-AC78-E2B7F5D0AF25}" type="datetimeFigureOut">
              <a:rPr lang="ru-RU" smtClean="0">
                <a:solidFill>
                  <a:prstClr val="black">
                    <a:lumMod val="50000"/>
                    <a:lumOff val="50000"/>
                  </a:prstClr>
                </a:solidFill>
              </a:rPr>
              <a:pPr/>
              <a:t>18.08.2014</a:t>
            </a:fld>
            <a:endParaRPr lang="ru-RU">
              <a:solidFill>
                <a:prstClr val="black">
                  <a:lumMod val="50000"/>
                  <a:lumOff val="50000"/>
                </a:prstClr>
              </a:solidFill>
            </a:endParaRP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solidFill>
                <a:prstClr val="black">
                  <a:lumMod val="50000"/>
                  <a:lumOff val="50000"/>
                </a:prstClr>
              </a:solidFill>
            </a:endParaRP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E4D0C17-737E-4649-8EFA-F06FC68B3FF7}" type="slidenum">
              <a:rPr lang="ru-RU" smtClean="0">
                <a:solidFill>
                  <a:prstClr val="black">
                    <a:lumMod val="50000"/>
                    <a:lumOff val="50000"/>
                  </a:prstClr>
                </a:solidFill>
              </a:rPr>
              <a:pPr/>
              <a:t>‹#›</a:t>
            </a:fld>
            <a:endParaRPr lang="ru-RU">
              <a:solidFill>
                <a:prstClr val="black">
                  <a:lumMod val="50000"/>
                  <a:lumOff val="50000"/>
                </a:prstClr>
              </a:solidFill>
            </a:endParaRPr>
          </a:p>
        </p:txBody>
      </p:sp>
    </p:spTree>
    <p:extLst>
      <p:ext uri="{BB962C8B-B14F-4D97-AF65-F5344CB8AC3E}">
        <p14:creationId xmlns:p14="http://schemas.microsoft.com/office/powerpoint/2010/main" val="12179513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3"/>
          <p:cNvSpPr>
            <a:spLocks noGrp="1"/>
          </p:cNvSpPr>
          <p:nvPr>
            <p:ph type="ctrTitle"/>
          </p:nvPr>
        </p:nvSpPr>
        <p:spPr>
          <a:xfrm>
            <a:off x="351352" y="2779186"/>
            <a:ext cx="8599879" cy="3314109"/>
          </a:xfrm>
          <a:effectLst/>
        </p:spPr>
        <p:txBody>
          <a:bodyPr>
            <a:noAutofit/>
            <a:scene3d>
              <a:camera prst="orthographicFront"/>
              <a:lightRig rig="soft" dir="t"/>
            </a:scene3d>
            <a:sp3d prstMaterial="softEdge"/>
          </a:bodyPr>
          <a:lstStyle/>
          <a:p>
            <a:r>
              <a:rPr lang="ru-RU"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
            </a:r>
            <a:br>
              <a:rPr lang="en-US" sz="2400" b="1"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О ходе подготовки проекта Таможенного кодекса Евразийского экономического союза и направлениях совершенствования таможенного законодательства</a:t>
            </a:r>
            <a:r>
              <a:rPr lang="ru-RU" sz="2400" dirty="0"/>
              <a:t/>
            </a:r>
            <a:br>
              <a:rPr lang="ru-RU" sz="2400" dirty="0"/>
            </a:b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endParaRPr lang="ru-RU" sz="1800" b="1" dirty="0">
              <a:solidFill>
                <a:srgbClr val="002060"/>
              </a:solidFill>
              <a:latin typeface="Times New Roman" panose="02020603050405020304" pitchFamily="18" charset="0"/>
              <a:ea typeface="+mn-ea"/>
              <a:cs typeface="Times New Roman" panose="02020603050405020304" pitchFamily="18" charset="0"/>
            </a:endParaRPr>
          </a:p>
        </p:txBody>
      </p:sp>
      <p:sp>
        <p:nvSpPr>
          <p:cNvPr id="4" name="Скругленный прямоугольник 3"/>
          <p:cNvSpPr/>
          <p:nvPr/>
        </p:nvSpPr>
        <p:spPr>
          <a:xfrm>
            <a:off x="351353" y="3114967"/>
            <a:ext cx="8653095" cy="19694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5" name="Скругленный прямоугольник 4"/>
          <p:cNvSpPr/>
          <p:nvPr/>
        </p:nvSpPr>
        <p:spPr>
          <a:xfrm>
            <a:off x="351353" y="3333929"/>
            <a:ext cx="8698644" cy="195484"/>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0" y="1205880"/>
            <a:ext cx="9144000" cy="1143000"/>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600" b="1"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Евразийская экономическая комиссия </a:t>
            </a:r>
          </a:p>
          <a:p>
            <a:r>
              <a:rPr lang="ru-RU" sz="1600" b="1" dirty="0">
                <a:latin typeface="Times New Roman" panose="02020603050405020304" pitchFamily="18" charset="0"/>
                <a:cs typeface="Times New Roman" panose="02020603050405020304" pitchFamily="18" charset="0"/>
              </a:rPr>
              <a:t>Департамент таможенного законодательства и правоприменительной </a:t>
            </a:r>
            <a:r>
              <a:rPr lang="ru-RU" sz="1600" b="1" dirty="0" smtClean="0">
                <a:latin typeface="Times New Roman" panose="02020603050405020304" pitchFamily="18" charset="0"/>
                <a:cs typeface="Times New Roman" panose="02020603050405020304" pitchFamily="18" charset="0"/>
              </a:rPr>
              <a:t>практики</a:t>
            </a:r>
            <a:endParaRPr lang="ru-RU" sz="1600" b="1" dirty="0">
              <a:latin typeface="Times New Roman" panose="02020603050405020304" pitchFamily="18" charset="0"/>
              <a:cs typeface="Times New Roman" panose="02020603050405020304" pitchFamily="18" charset="0"/>
            </a:endParaRPr>
          </a:p>
          <a:p>
            <a:endParaRPr lang="ru-RU" sz="1600" b="1"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p:txBody>
      </p:sp>
      <p:sp>
        <p:nvSpPr>
          <p:cNvPr id="12" name="Прямоугольник 11"/>
          <p:cNvSpPr/>
          <p:nvPr/>
        </p:nvSpPr>
        <p:spPr>
          <a:xfrm>
            <a:off x="2987824" y="44624"/>
            <a:ext cx="2880320" cy="1569660"/>
          </a:xfrm>
          <a:prstGeom prst="rect">
            <a:avLst/>
          </a:prstGeom>
        </p:spPr>
        <p:txBody>
          <a:bodyPr wrap="square">
            <a:spAutoFit/>
          </a:bodyPr>
          <a:lstStyle/>
          <a:p>
            <a:pPr algn="ctr"/>
            <a:r>
              <a:rPr lang="ru-RU" sz="9600" b="1" dirty="0" err="1" smtClean="0">
                <a:solidFill>
                  <a:srgbClr val="A29161"/>
                </a:solidFill>
                <a:latin typeface="Times New Roman" pitchFamily="18" charset="0"/>
                <a:cs typeface="Times New Roman" pitchFamily="18" charset="0"/>
              </a:rPr>
              <a:t>еэк</a:t>
            </a:r>
            <a:endParaRPr lang="ru-RU" sz="9600" b="1" dirty="0">
              <a:solidFill>
                <a:srgbClr val="A29161"/>
              </a:solidFill>
              <a:latin typeface="Times New Roman" pitchFamily="18" charset="0"/>
              <a:cs typeface="Times New Roman" pitchFamily="18" charset="0"/>
            </a:endParaRPr>
          </a:p>
        </p:txBody>
      </p:sp>
      <p:sp>
        <p:nvSpPr>
          <p:cNvPr id="2" name="TextBox 1"/>
          <p:cNvSpPr txBox="1"/>
          <p:nvPr/>
        </p:nvSpPr>
        <p:spPr>
          <a:xfrm>
            <a:off x="827584" y="2132856"/>
            <a:ext cx="7416824" cy="707886"/>
          </a:xfrm>
          <a:prstGeom prst="rect">
            <a:avLst/>
          </a:prstGeom>
          <a:noFill/>
        </p:spPr>
        <p:txBody>
          <a:bodyPr wrap="square" rtlCol="0">
            <a:spAutoFit/>
          </a:bodyPr>
          <a:lstStyle/>
          <a:p>
            <a:pPr algn="ctr"/>
            <a:r>
              <a:rPr lang="ru-RU" sz="2000" b="1" dirty="0" err="1" smtClean="0">
                <a:latin typeface="Times New Roman" panose="02020603050405020304" pitchFamily="18" charset="0"/>
                <a:cs typeface="Times New Roman" panose="02020603050405020304" pitchFamily="18" charset="0"/>
              </a:rPr>
              <a:t>Искоскова</a:t>
            </a:r>
            <a:r>
              <a:rPr lang="ru-RU" sz="2000" b="1" dirty="0" smtClean="0">
                <a:latin typeface="Times New Roman" panose="02020603050405020304" pitchFamily="18" charset="0"/>
                <a:cs typeface="Times New Roman" panose="02020603050405020304" pitchFamily="18" charset="0"/>
              </a:rPr>
              <a:t>  Марина Вячеславовна </a:t>
            </a:r>
          </a:p>
          <a:p>
            <a:pPr algn="ctr"/>
            <a:r>
              <a:rPr lang="ru-RU" sz="2000" b="1" dirty="0" smtClean="0">
                <a:latin typeface="Times New Roman" panose="02020603050405020304" pitchFamily="18" charset="0"/>
                <a:cs typeface="Times New Roman" panose="02020603050405020304" pitchFamily="18" charset="0"/>
              </a:rPr>
              <a:t>начальник отдела таможенного законодательства</a:t>
            </a: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88731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81184"/>
            <a:ext cx="9144000" cy="523220"/>
          </a:xfrm>
          <a:prstGeom prst="rect">
            <a:avLst/>
          </a:prstGeom>
          <a:ln>
            <a:solidFill>
              <a:schemeClr val="tx2">
                <a:lumMod val="20000"/>
                <a:lumOff val="8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ru-RU" sz="1400" b="1" dirty="0" smtClean="0">
                <a:solidFill>
                  <a:schemeClr val="tx1"/>
                </a:solidFill>
                <a:latin typeface="Times New Roman" panose="02020603050405020304" pitchFamily="18" charset="0"/>
                <a:cs typeface="Times New Roman" panose="02020603050405020304" pitchFamily="18" charset="0"/>
              </a:rPr>
              <a:t>ПРИОРИТЕТ ЭЛЕКТРОННОГО ТАМОЖЕННОГО ДЕКЛАРИРОВАНИЯ И ПРИМЕНЕНИЕ ПИСЬМЕННОГО ДЕКЛАРИРОВАНИЯ ТОЛЬКО В ОПРЕДЕЛЕННЫХ СЛУЧАЯХ</a:t>
            </a:r>
            <a:endParaRPr lang="ru-RU" sz="14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2" name="Схема 1"/>
          <p:cNvGraphicFramePr/>
          <p:nvPr>
            <p:extLst>
              <p:ext uri="{D42A27DB-BD31-4B8C-83A1-F6EECF244321}">
                <p14:modId xmlns:p14="http://schemas.microsoft.com/office/powerpoint/2010/main" val="2116645156"/>
              </p:ext>
            </p:extLst>
          </p:nvPr>
        </p:nvGraphicFramePr>
        <p:xfrm>
          <a:off x="539552" y="620688"/>
          <a:ext cx="7704856"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Прямая соединительная линия 4"/>
          <p:cNvCxnSpPr/>
          <p:nvPr/>
        </p:nvCxnSpPr>
        <p:spPr>
          <a:xfrm>
            <a:off x="3410744" y="2924944"/>
            <a:ext cx="0" cy="194421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3430562" y="4876353"/>
            <a:ext cx="216024"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Скругленный прямоугольник 9"/>
          <p:cNvSpPr/>
          <p:nvPr/>
        </p:nvSpPr>
        <p:spPr>
          <a:xfrm>
            <a:off x="3621829" y="4567140"/>
            <a:ext cx="5270651" cy="22462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3621828" y="4567140"/>
            <a:ext cx="5324935" cy="2523768"/>
          </a:xfrm>
          <a:prstGeom prst="rect">
            <a:avLst/>
          </a:prstGeom>
          <a:noFill/>
        </p:spPr>
        <p:txBody>
          <a:bodyPr wrap="square" rtlCol="0">
            <a:spAutoFit/>
          </a:bodyPr>
          <a:lstStyle/>
          <a:p>
            <a:pPr algn="ctr"/>
            <a:r>
              <a:rPr lang="ru-RU" sz="1400" b="1" dirty="0" smtClean="0">
                <a:latin typeface="Times New Roman" panose="02020603050405020304" pitchFamily="18" charset="0"/>
                <a:cs typeface="Times New Roman" panose="02020603050405020304" pitchFamily="18" charset="0"/>
              </a:rPr>
              <a:t>Пункт </a:t>
            </a:r>
            <a:r>
              <a:rPr lang="ru-RU" sz="1400" b="1" dirty="0">
                <a:latin typeface="Times New Roman" panose="02020603050405020304" pitchFamily="18" charset="0"/>
                <a:cs typeface="Times New Roman" panose="02020603050405020304" pitchFamily="18" charset="0"/>
              </a:rPr>
              <a:t>4 статьи 179 </a:t>
            </a:r>
            <a:endParaRPr lang="ru-RU" sz="1400" b="1" dirty="0" smtClean="0">
              <a:latin typeface="Times New Roman" panose="02020603050405020304" pitchFamily="18" charset="0"/>
              <a:cs typeface="Times New Roman" panose="02020603050405020304" pitchFamily="18" charset="0"/>
            </a:endParaRPr>
          </a:p>
          <a:p>
            <a:pPr indent="450000" algn="just"/>
            <a:r>
              <a:rPr lang="ru-RU" sz="1400" dirty="0" smtClean="0">
                <a:latin typeface="Times New Roman" panose="02020603050405020304" pitchFamily="18" charset="0"/>
                <a:cs typeface="Times New Roman" panose="02020603050405020304" pitchFamily="18" charset="0"/>
              </a:rPr>
              <a:t>«</a:t>
            </a:r>
            <a:r>
              <a:rPr lang="ru-RU" sz="1400" dirty="0">
                <a:latin typeface="Times New Roman" panose="02020603050405020304" pitchFamily="18" charset="0"/>
                <a:cs typeface="Times New Roman" panose="02020603050405020304" pitchFamily="18" charset="0"/>
              </a:rPr>
              <a:t>Вне зависимости от положений пункта 3 настоящей статьи </a:t>
            </a:r>
            <a:r>
              <a:rPr lang="ru-RU" sz="1400" b="1" dirty="0">
                <a:latin typeface="Times New Roman" panose="02020603050405020304" pitchFamily="18" charset="0"/>
                <a:cs typeface="Times New Roman" panose="02020603050405020304" pitchFamily="18" charset="0"/>
              </a:rPr>
              <a:t>таможенное декларирование может быть произведено в письменной форме</a:t>
            </a:r>
            <a:r>
              <a:rPr lang="ru-RU" sz="1400" dirty="0">
                <a:latin typeface="Times New Roman" panose="02020603050405020304" pitchFamily="18" charset="0"/>
                <a:cs typeface="Times New Roman" panose="02020603050405020304" pitchFamily="18" charset="0"/>
              </a:rPr>
              <a:t>, если у таможенного органа </a:t>
            </a:r>
            <a:r>
              <a:rPr lang="ru-RU" sz="1400" b="1" dirty="0">
                <a:latin typeface="Times New Roman" panose="02020603050405020304" pitchFamily="18" charset="0"/>
                <a:cs typeface="Times New Roman" panose="02020603050405020304" pitchFamily="18" charset="0"/>
              </a:rPr>
              <a:t>отсутствует возможность обеспечить</a:t>
            </a:r>
            <a:r>
              <a:rPr lang="ru-RU" sz="1400" dirty="0">
                <a:latin typeface="Times New Roman" panose="02020603050405020304" pitchFamily="18" charset="0"/>
                <a:cs typeface="Times New Roman" panose="02020603050405020304" pitchFamily="18" charset="0"/>
              </a:rPr>
              <a:t> реализацию декларантом таможенного декларирования в электронной форме </a:t>
            </a:r>
            <a:r>
              <a:rPr lang="ru-RU" sz="1400" b="1" dirty="0">
                <a:latin typeface="Times New Roman" panose="02020603050405020304" pitchFamily="18" charset="0"/>
                <a:cs typeface="Times New Roman" panose="02020603050405020304" pitchFamily="18" charset="0"/>
              </a:rPr>
              <a:t>в связи с неисправностью информационных систем</a:t>
            </a:r>
            <a:r>
              <a:rPr lang="ru-RU" sz="1400" dirty="0">
                <a:latin typeface="Times New Roman" panose="02020603050405020304" pitchFamily="18" charset="0"/>
                <a:cs typeface="Times New Roman" panose="02020603050405020304" pitchFamily="18" charset="0"/>
              </a:rPr>
              <a:t>, используемых таможенными органами, вызванной техническими сбоями, нарушениями работы средств связи (телекоммуникационных сетей и сети Интернет), отключением электроэнергии». </a:t>
            </a:r>
          </a:p>
          <a:p>
            <a:endParaRPr lang="ru-RU" dirty="0"/>
          </a:p>
        </p:txBody>
      </p:sp>
      <p:sp>
        <p:nvSpPr>
          <p:cNvPr id="8" name="Овал 7"/>
          <p:cNvSpPr/>
          <p:nvPr/>
        </p:nvSpPr>
        <p:spPr>
          <a:xfrm>
            <a:off x="8646546" y="0"/>
            <a:ext cx="491867" cy="4766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9</a:t>
            </a:r>
            <a:endParaRPr lang="ru-RU" dirty="0">
              <a:solidFill>
                <a:schemeClr val="tx1"/>
              </a:solidFill>
            </a:endParaRPr>
          </a:p>
        </p:txBody>
      </p:sp>
      <p:cxnSp>
        <p:nvCxnSpPr>
          <p:cNvPr id="12" name="Прямая соединительная линия 11"/>
          <p:cNvCxnSpPr/>
          <p:nvPr/>
        </p:nvCxnSpPr>
        <p:spPr>
          <a:xfrm>
            <a:off x="632570" y="1133128"/>
            <a:ext cx="0" cy="85571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Скругленный прямоугольник 3"/>
          <p:cNvSpPr/>
          <p:nvPr/>
        </p:nvSpPr>
        <p:spPr>
          <a:xfrm>
            <a:off x="827584" y="1268760"/>
            <a:ext cx="2319536" cy="19442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842864" y="1292238"/>
            <a:ext cx="2304256" cy="2169825"/>
          </a:xfrm>
          <a:prstGeom prst="rect">
            <a:avLst/>
          </a:prstGeom>
          <a:noFill/>
        </p:spPr>
        <p:txBody>
          <a:bodyPr wrap="square" rtlCol="0">
            <a:spAutoFit/>
          </a:bodyPr>
          <a:lstStyle/>
          <a:p>
            <a:pPr algn="ctr"/>
            <a:r>
              <a:rPr lang="ru-RU" sz="1500" b="1" dirty="0">
                <a:latin typeface="Times New Roman" panose="02020603050405020304" pitchFamily="18" charset="0"/>
                <a:cs typeface="Times New Roman" panose="02020603050405020304" pitchFamily="18" charset="0"/>
              </a:rPr>
              <a:t>Пункт 3 статьи 179</a:t>
            </a:r>
            <a:endParaRPr lang="ru-RU" sz="1500" dirty="0">
              <a:latin typeface="Times New Roman" panose="02020603050405020304" pitchFamily="18" charset="0"/>
              <a:cs typeface="Times New Roman" panose="02020603050405020304" pitchFamily="18" charset="0"/>
            </a:endParaRPr>
          </a:p>
          <a:p>
            <a:pPr algn="just"/>
            <a:r>
              <a:rPr lang="ru-RU" sz="1500" dirty="0" smtClean="0">
                <a:latin typeface="Times New Roman" panose="02020603050405020304" pitchFamily="18" charset="0"/>
                <a:cs typeface="Times New Roman" panose="02020603050405020304" pitchFamily="18" charset="0"/>
              </a:rPr>
              <a:t>     «</a:t>
            </a:r>
            <a:r>
              <a:rPr lang="ru-RU" sz="1500" dirty="0">
                <a:latin typeface="Times New Roman" panose="02020603050405020304" pitchFamily="18" charset="0"/>
                <a:cs typeface="Times New Roman" panose="02020603050405020304" pitchFamily="18" charset="0"/>
              </a:rPr>
              <a:t>Таможенное декларирование товаров производится в </a:t>
            </a:r>
            <a:r>
              <a:rPr lang="ru-RU" sz="1500" b="1" dirty="0">
                <a:latin typeface="Times New Roman" panose="02020603050405020304" pitchFamily="18" charset="0"/>
                <a:cs typeface="Times New Roman" panose="02020603050405020304" pitchFamily="18" charset="0"/>
              </a:rPr>
              <a:t>письменной и (или) в электронной формах </a:t>
            </a:r>
            <a:r>
              <a:rPr lang="ru-RU" sz="1500" dirty="0">
                <a:latin typeface="Times New Roman" panose="02020603050405020304" pitchFamily="18" charset="0"/>
                <a:cs typeface="Times New Roman" panose="02020603050405020304" pitchFamily="18" charset="0"/>
              </a:rPr>
              <a:t>с использованием таможенной декларации».</a:t>
            </a:r>
          </a:p>
          <a:p>
            <a:pPr algn="ctr"/>
            <a:endParaRPr lang="ru-RU" sz="1500" dirty="0"/>
          </a:p>
        </p:txBody>
      </p:sp>
      <p:cxnSp>
        <p:nvCxnSpPr>
          <p:cNvPr id="14" name="Прямая соединительная линия 13"/>
          <p:cNvCxnSpPr/>
          <p:nvPr/>
        </p:nvCxnSpPr>
        <p:spPr>
          <a:xfrm>
            <a:off x="626840" y="1988840"/>
            <a:ext cx="216024"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pic>
        <p:nvPicPr>
          <p:cNvPr id="16" name="Рисунок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4293096"/>
            <a:ext cx="3347864" cy="2564904"/>
          </a:xfrm>
          <a:prstGeom prst="rect">
            <a:avLst/>
          </a:prstGeom>
        </p:spPr>
      </p:pic>
    </p:spTree>
    <p:extLst>
      <p:ext uri="{BB962C8B-B14F-4D97-AF65-F5344CB8AC3E}">
        <p14:creationId xmlns:p14="http://schemas.microsoft.com/office/powerpoint/2010/main" val="20275833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81184"/>
            <a:ext cx="9144000" cy="369332"/>
          </a:xfrm>
          <a:prstGeom prst="rect">
            <a:avLst/>
          </a:prstGeom>
          <a:ln>
            <a:solidFill>
              <a:schemeClr val="tx2">
                <a:lumMod val="20000"/>
                <a:lumOff val="8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ru-RU" b="1" dirty="0" smtClean="0">
                <a:solidFill>
                  <a:schemeClr val="tx1"/>
                </a:solidFill>
                <a:latin typeface="Times New Roman" panose="02020603050405020304" pitchFamily="18" charset="0"/>
                <a:cs typeface="Times New Roman" panose="02020603050405020304" pitchFamily="18" charset="0"/>
              </a:rPr>
              <a:t>ОПТИМИЗАЦИЯ НОРМЫ ПО СРОКУ ВРЕМЕННОГО ХРАНЕНИЯ</a:t>
            </a:r>
            <a:endParaRPr lang="ru-RU" b="1" dirty="0">
              <a:solidFill>
                <a:schemeClr val="tx1"/>
              </a:solidFill>
              <a:latin typeface="Times New Roman" panose="02020603050405020304" pitchFamily="18" charset="0"/>
              <a:cs typeface="Times New Roman" panose="02020603050405020304" pitchFamily="18" charset="0"/>
            </a:endParaRPr>
          </a:p>
        </p:txBody>
      </p:sp>
      <p:cxnSp>
        <p:nvCxnSpPr>
          <p:cNvPr id="5" name="Прямая соединительная линия 4"/>
          <p:cNvCxnSpPr/>
          <p:nvPr/>
        </p:nvCxnSpPr>
        <p:spPr>
          <a:xfrm>
            <a:off x="447626" y="899617"/>
            <a:ext cx="0" cy="201622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458081" y="2915841"/>
            <a:ext cx="76126"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Скругленный прямоугольник 9"/>
          <p:cNvSpPr/>
          <p:nvPr/>
        </p:nvSpPr>
        <p:spPr>
          <a:xfrm>
            <a:off x="4637298" y="1052736"/>
            <a:ext cx="4388507" cy="22462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4692936" y="3391838"/>
            <a:ext cx="4217665" cy="3570208"/>
          </a:xfrm>
          <a:prstGeom prst="rect">
            <a:avLst/>
          </a:prstGeom>
          <a:noFill/>
        </p:spPr>
        <p:txBody>
          <a:bodyPr wrap="square" rtlCol="0">
            <a:spAutoFit/>
          </a:bodyPr>
          <a:lstStyle/>
          <a:p>
            <a:pPr algn="just"/>
            <a:r>
              <a:rPr lang="ru-RU" sz="1500" dirty="0" smtClean="0">
                <a:latin typeface="Times New Roman" panose="02020603050405020304" pitchFamily="18" charset="0"/>
                <a:cs typeface="Times New Roman" panose="02020603050405020304" pitchFamily="18" charset="0"/>
              </a:rPr>
              <a:t>«2</a:t>
            </a:r>
            <a:r>
              <a:rPr lang="ru-RU" sz="1500" dirty="0">
                <a:latin typeface="Times New Roman" panose="02020603050405020304" pitchFamily="18" charset="0"/>
                <a:cs typeface="Times New Roman" panose="02020603050405020304" pitchFamily="18" charset="0"/>
              </a:rPr>
              <a:t>. В отношении </a:t>
            </a:r>
            <a:r>
              <a:rPr lang="ru-RU" sz="1500" b="1" dirty="0">
                <a:latin typeface="Times New Roman" panose="02020603050405020304" pitchFamily="18" charset="0"/>
                <a:cs typeface="Times New Roman" panose="02020603050405020304" pitchFamily="18" charset="0"/>
              </a:rPr>
              <a:t>международных почтовых отправлений,</a:t>
            </a:r>
            <a:r>
              <a:rPr lang="ru-RU" sz="1500" dirty="0">
                <a:latin typeface="Times New Roman" panose="02020603050405020304" pitchFamily="18" charset="0"/>
                <a:cs typeface="Times New Roman" panose="02020603050405020304" pitchFamily="18" charset="0"/>
              </a:rPr>
              <a:t> хранящихся в местах (учреждениях) международного почтового обмена, а также </a:t>
            </a:r>
            <a:r>
              <a:rPr lang="ru-RU" sz="1500" b="1" dirty="0">
                <a:latin typeface="Times New Roman" panose="02020603050405020304" pitchFamily="18" charset="0"/>
                <a:cs typeface="Times New Roman" panose="02020603050405020304" pitchFamily="18" charset="0"/>
              </a:rPr>
              <a:t>не полученного или не востребованного пассажиром багажа</a:t>
            </a:r>
            <a:r>
              <a:rPr lang="ru-RU" sz="1500" dirty="0">
                <a:latin typeface="Times New Roman" panose="02020603050405020304" pitchFamily="18" charset="0"/>
                <a:cs typeface="Times New Roman" panose="02020603050405020304" pitchFamily="18" charset="0"/>
              </a:rPr>
              <a:t>, перемещаемого через таможенную границу Союза воздушным транспортом, срок </a:t>
            </a:r>
            <a:r>
              <a:rPr lang="ru-RU" sz="1500" dirty="0" smtClean="0">
                <a:latin typeface="Times New Roman" panose="02020603050405020304" pitchFamily="18" charset="0"/>
                <a:cs typeface="Times New Roman" panose="02020603050405020304" pitchFamily="18" charset="0"/>
              </a:rPr>
              <a:t>временного </a:t>
            </a:r>
            <a:r>
              <a:rPr lang="ru-RU" sz="1500" dirty="0">
                <a:latin typeface="Times New Roman" panose="02020603050405020304" pitchFamily="18" charset="0"/>
                <a:cs typeface="Times New Roman" panose="02020603050405020304" pitchFamily="18" charset="0"/>
              </a:rPr>
              <a:t>хранения составляет </a:t>
            </a:r>
            <a:r>
              <a:rPr lang="ru-RU" sz="1500" b="1" dirty="0">
                <a:latin typeface="Times New Roman" panose="02020603050405020304" pitchFamily="18" charset="0"/>
                <a:cs typeface="Times New Roman" panose="02020603050405020304" pitchFamily="18" charset="0"/>
              </a:rPr>
              <a:t>6 </a:t>
            </a:r>
            <a:r>
              <a:rPr lang="ru-RU" sz="1500" b="1" dirty="0" smtClean="0">
                <a:latin typeface="Times New Roman" panose="02020603050405020304" pitchFamily="18" charset="0"/>
                <a:cs typeface="Times New Roman" panose="02020603050405020304" pitchFamily="18" charset="0"/>
              </a:rPr>
              <a:t>месяцев</a:t>
            </a:r>
            <a:r>
              <a:rPr lang="ru-RU" sz="1500" b="1" dirty="0">
                <a:latin typeface="Times New Roman" panose="02020603050405020304" pitchFamily="18" charset="0"/>
                <a:cs typeface="Times New Roman" panose="02020603050405020304" pitchFamily="18" charset="0"/>
              </a:rPr>
              <a:t>. </a:t>
            </a:r>
          </a:p>
          <a:p>
            <a:pPr algn="just"/>
            <a:r>
              <a:rPr lang="ru-RU" sz="1500" dirty="0" smtClean="0">
                <a:latin typeface="Times New Roman" panose="02020603050405020304" pitchFamily="18" charset="0"/>
                <a:cs typeface="Times New Roman" panose="02020603050405020304" pitchFamily="18" charset="0"/>
              </a:rPr>
              <a:t>      3</a:t>
            </a:r>
            <a:r>
              <a:rPr lang="ru-RU" sz="1500" dirty="0">
                <a:latin typeface="Times New Roman" panose="02020603050405020304" pitchFamily="18" charset="0"/>
                <a:cs typeface="Times New Roman" panose="02020603050405020304" pitchFamily="18" charset="0"/>
              </a:rPr>
              <a:t>. В отношении </a:t>
            </a:r>
            <a:r>
              <a:rPr lang="ru-RU" sz="1500" b="1" dirty="0">
                <a:latin typeface="Times New Roman" panose="02020603050405020304" pitchFamily="18" charset="0"/>
                <a:cs typeface="Times New Roman" panose="02020603050405020304" pitchFamily="18" charset="0"/>
              </a:rPr>
              <a:t>товаров для личного пользования</a:t>
            </a:r>
            <a:r>
              <a:rPr lang="ru-RU" sz="1500" dirty="0">
                <a:latin typeface="Times New Roman" panose="02020603050405020304" pitchFamily="18" charset="0"/>
                <a:cs typeface="Times New Roman" panose="02020603050405020304" pitchFamily="18" charset="0"/>
              </a:rPr>
              <a:t>, перемещаемых через таможенную границу Союза отдельными категориями физических лиц, </a:t>
            </a:r>
            <a:r>
              <a:rPr lang="ru-RU" sz="1500" b="1" dirty="0">
                <a:latin typeface="Times New Roman" panose="02020603050405020304" pitchFamily="18" charset="0"/>
                <a:cs typeface="Times New Roman" panose="02020603050405020304" pitchFamily="18" charset="0"/>
              </a:rPr>
              <a:t>Комиссией </a:t>
            </a:r>
            <a:r>
              <a:rPr lang="ru-RU" sz="1500" dirty="0">
                <a:latin typeface="Times New Roman" panose="02020603050405020304" pitchFamily="18" charset="0"/>
                <a:cs typeface="Times New Roman" panose="02020603050405020304" pitchFamily="18" charset="0"/>
              </a:rPr>
              <a:t>может быть установлен </a:t>
            </a:r>
            <a:r>
              <a:rPr lang="ru-RU" sz="1500" b="1" dirty="0">
                <a:latin typeface="Times New Roman" panose="02020603050405020304" pitchFamily="18" charset="0"/>
                <a:cs typeface="Times New Roman" panose="02020603050405020304" pitchFamily="18" charset="0"/>
              </a:rPr>
              <a:t>иной срок </a:t>
            </a:r>
            <a:r>
              <a:rPr lang="ru-RU" sz="1500" dirty="0">
                <a:latin typeface="Times New Roman" panose="02020603050405020304" pitchFamily="18" charset="0"/>
                <a:cs typeface="Times New Roman" panose="02020603050405020304" pitchFamily="18" charset="0"/>
              </a:rPr>
              <a:t>временного хранения </a:t>
            </a:r>
            <a:endParaRPr lang="ru-RU" sz="1500" dirty="0" smtClean="0">
              <a:latin typeface="Times New Roman" panose="02020603050405020304" pitchFamily="18" charset="0"/>
              <a:cs typeface="Times New Roman" panose="02020603050405020304" pitchFamily="18" charset="0"/>
            </a:endParaRPr>
          </a:p>
          <a:p>
            <a:pPr algn="just"/>
            <a:r>
              <a:rPr lang="ru-RU" sz="1500" dirty="0">
                <a:latin typeface="Times New Roman" panose="02020603050405020304" pitchFamily="18" charset="0"/>
                <a:cs typeface="Times New Roman" panose="02020603050405020304" pitchFamily="18" charset="0"/>
              </a:rPr>
              <a:t> </a:t>
            </a:r>
            <a:r>
              <a:rPr lang="ru-RU" sz="1500" dirty="0" smtClean="0">
                <a:latin typeface="Times New Roman" panose="02020603050405020304" pitchFamily="18" charset="0"/>
                <a:cs typeface="Times New Roman" panose="02020603050405020304" pitchFamily="18" charset="0"/>
              </a:rPr>
              <a:t>       товаров».</a:t>
            </a:r>
            <a:endParaRPr lang="ru-RU" sz="1500" dirty="0">
              <a:latin typeface="Times New Roman" panose="02020603050405020304" pitchFamily="18" charset="0"/>
              <a:cs typeface="Times New Roman" panose="02020603050405020304" pitchFamily="18" charset="0"/>
            </a:endParaRPr>
          </a:p>
          <a:p>
            <a:endParaRPr lang="ru-RU" sz="16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03704" y="1019622"/>
            <a:ext cx="3288244" cy="3754874"/>
          </a:xfrm>
          <a:prstGeom prst="rect">
            <a:avLst/>
          </a:prstGeom>
          <a:noFill/>
        </p:spPr>
        <p:txBody>
          <a:bodyPr wrap="square" rtlCol="0">
            <a:spAutoFit/>
          </a:bodyPr>
          <a:lstStyle/>
          <a:p>
            <a:pPr algn="ctr"/>
            <a:r>
              <a:rPr lang="ru-RU" sz="1400" b="1" dirty="0">
                <a:latin typeface="Times New Roman" panose="02020603050405020304" pitchFamily="18" charset="0"/>
                <a:cs typeface="Times New Roman" panose="02020603050405020304" pitchFamily="18" charset="0"/>
              </a:rPr>
              <a:t>Пункты 1 и 2 статьи </a:t>
            </a:r>
            <a:r>
              <a:rPr lang="ru-RU" sz="1400" b="1" dirty="0" smtClean="0">
                <a:latin typeface="Times New Roman" panose="02020603050405020304" pitchFamily="18" charset="0"/>
                <a:cs typeface="Times New Roman" panose="02020603050405020304" pitchFamily="18" charset="0"/>
              </a:rPr>
              <a:t>170</a:t>
            </a:r>
            <a:endParaRPr lang="ru-RU" sz="1400" b="1" dirty="0">
              <a:latin typeface="Times New Roman" panose="02020603050405020304" pitchFamily="18" charset="0"/>
              <a:cs typeface="Times New Roman" panose="02020603050405020304" pitchFamily="18" charset="0"/>
            </a:endParaRPr>
          </a:p>
          <a:p>
            <a:pPr algn="just"/>
            <a:r>
              <a:rPr lang="ru-RU" sz="1400" dirty="0" smtClean="0">
                <a:latin typeface="Times New Roman" panose="02020603050405020304" pitchFamily="18" charset="0"/>
                <a:cs typeface="Times New Roman" panose="02020603050405020304" pitchFamily="18" charset="0"/>
              </a:rPr>
              <a:t>«1</a:t>
            </a:r>
            <a:r>
              <a:rPr lang="ru-RU" sz="1400" dirty="0">
                <a:latin typeface="Times New Roman" panose="02020603050405020304" pitchFamily="18" charset="0"/>
                <a:cs typeface="Times New Roman" panose="02020603050405020304" pitchFamily="18" charset="0"/>
              </a:rPr>
              <a:t>. Срок временного хранения товаров </a:t>
            </a:r>
            <a:r>
              <a:rPr lang="ru-RU" sz="1400" dirty="0" smtClean="0">
                <a:latin typeface="Times New Roman" panose="02020603050405020304" pitchFamily="18" charset="0"/>
                <a:cs typeface="Times New Roman" panose="02020603050405020304" pitchFamily="18" charset="0"/>
              </a:rPr>
              <a:t>составляет </a:t>
            </a:r>
            <a:r>
              <a:rPr lang="ru-RU" sz="1400" b="1" dirty="0" smtClean="0">
                <a:latin typeface="Times New Roman" panose="02020603050405020304" pitchFamily="18" charset="0"/>
                <a:cs typeface="Times New Roman" panose="02020603050405020304" pitchFamily="18" charset="0"/>
              </a:rPr>
              <a:t>2 месяца</a:t>
            </a:r>
            <a:r>
              <a:rPr lang="ru-RU" sz="1400" dirty="0">
                <a:latin typeface="Times New Roman" panose="02020603050405020304" pitchFamily="18" charset="0"/>
                <a:cs typeface="Times New Roman" panose="02020603050405020304" pitchFamily="18" charset="0"/>
              </a:rPr>
              <a:t>.</a:t>
            </a:r>
          </a:p>
          <a:p>
            <a:pPr algn="just"/>
            <a:r>
              <a:rPr lang="ru-RU" sz="1400" dirty="0">
                <a:latin typeface="Times New Roman" panose="02020603050405020304" pitchFamily="18" charset="0"/>
                <a:cs typeface="Times New Roman" panose="02020603050405020304" pitchFamily="18" charset="0"/>
              </a:rPr>
              <a:t>2. По письменному обращению лица, обладающего полномочиями в отношении товаров, или его представителя таможенный орган </a:t>
            </a:r>
            <a:r>
              <a:rPr lang="ru-RU" sz="1400" b="1" dirty="0">
                <a:latin typeface="Times New Roman" panose="02020603050405020304" pitchFamily="18" charset="0"/>
                <a:cs typeface="Times New Roman" panose="02020603050405020304" pitchFamily="18" charset="0"/>
              </a:rPr>
              <a:t>продлевает указанный срок.</a:t>
            </a:r>
          </a:p>
          <a:p>
            <a:pPr algn="just"/>
            <a:r>
              <a:rPr lang="ru-RU" sz="1400" b="1" dirty="0">
                <a:latin typeface="Times New Roman" panose="02020603050405020304" pitchFamily="18" charset="0"/>
                <a:cs typeface="Times New Roman" panose="02020603050405020304" pitchFamily="18" charset="0"/>
              </a:rPr>
              <a:t>Предельный срок </a:t>
            </a:r>
            <a:r>
              <a:rPr lang="ru-RU" sz="1400" dirty="0">
                <a:latin typeface="Times New Roman" panose="02020603050405020304" pitchFamily="18" charset="0"/>
                <a:cs typeface="Times New Roman" panose="02020603050405020304" pitchFamily="18" charset="0"/>
              </a:rPr>
              <a:t>временного хранения товаров не может превышать </a:t>
            </a:r>
            <a:r>
              <a:rPr lang="ru-RU" sz="1400" b="1" dirty="0">
                <a:latin typeface="Times New Roman" panose="02020603050405020304" pitchFamily="18" charset="0"/>
                <a:cs typeface="Times New Roman" panose="02020603050405020304" pitchFamily="18" charset="0"/>
              </a:rPr>
              <a:t>4 </a:t>
            </a:r>
            <a:r>
              <a:rPr lang="ru-RU" sz="1400" b="1" dirty="0" smtClean="0">
                <a:latin typeface="Times New Roman" panose="02020603050405020304" pitchFamily="18" charset="0"/>
                <a:cs typeface="Times New Roman" panose="02020603050405020304" pitchFamily="18" charset="0"/>
              </a:rPr>
              <a:t>месяца</a:t>
            </a:r>
            <a:r>
              <a:rPr lang="ru-RU" sz="1400" dirty="0">
                <a:latin typeface="Times New Roman" panose="02020603050405020304" pitchFamily="18" charset="0"/>
                <a:cs typeface="Times New Roman" panose="02020603050405020304" pitchFamily="18" charset="0"/>
              </a:rPr>
              <a:t>, а в отношении международных почтовых отправлений, хранящихся в местах (учреждениях) международного почтового обмена, а также не полученного или не востребованного пассажиром багажа, перемещаемого воздушным транспортом, - </a:t>
            </a:r>
            <a:r>
              <a:rPr lang="ru-RU" sz="1400" b="1" dirty="0" smtClean="0">
                <a:latin typeface="Times New Roman" panose="02020603050405020304" pitchFamily="18" charset="0"/>
                <a:cs typeface="Times New Roman" panose="02020603050405020304" pitchFamily="18" charset="0"/>
              </a:rPr>
              <a:t>6 месяцев».</a:t>
            </a:r>
            <a:endParaRPr lang="ru-RU" sz="1400" b="1" dirty="0">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547626" y="1019622"/>
            <a:ext cx="3397459" cy="375487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47626" y="611585"/>
            <a:ext cx="180020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ТК ТС</a:t>
            </a:r>
            <a:endParaRPr lang="ru-RU" dirty="0"/>
          </a:p>
        </p:txBody>
      </p:sp>
      <p:sp>
        <p:nvSpPr>
          <p:cNvPr id="13" name="Прямоугольник 12"/>
          <p:cNvSpPr/>
          <p:nvPr/>
        </p:nvSpPr>
        <p:spPr>
          <a:xfrm>
            <a:off x="4380135" y="611585"/>
            <a:ext cx="180020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Проект ТК ЕАЭС</a:t>
            </a:r>
            <a:endParaRPr lang="ru-RU" dirty="0"/>
          </a:p>
        </p:txBody>
      </p:sp>
      <p:cxnSp>
        <p:nvCxnSpPr>
          <p:cNvPr id="15" name="Прямая соединительная линия 14"/>
          <p:cNvCxnSpPr/>
          <p:nvPr/>
        </p:nvCxnSpPr>
        <p:spPr>
          <a:xfrm>
            <a:off x="4380135" y="899617"/>
            <a:ext cx="0" cy="3753519"/>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flipH="1">
            <a:off x="4380136" y="1919636"/>
            <a:ext cx="257162"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663567" y="1052736"/>
            <a:ext cx="4247034" cy="2339102"/>
          </a:xfrm>
          <a:prstGeom prst="rect">
            <a:avLst/>
          </a:prstGeom>
          <a:noFill/>
        </p:spPr>
        <p:txBody>
          <a:bodyPr wrap="square" rtlCol="0">
            <a:spAutoFit/>
          </a:bodyPr>
          <a:lstStyle/>
          <a:p>
            <a:pPr algn="ctr"/>
            <a:r>
              <a:rPr lang="ru-RU" sz="1600" dirty="0" smtClean="0">
                <a:latin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cs typeface="Times New Roman" panose="02020603050405020304" pitchFamily="18" charset="0"/>
              </a:rPr>
              <a:t>С</a:t>
            </a:r>
            <a:r>
              <a:rPr lang="ru-RU" sz="1600" b="1" dirty="0" smtClean="0">
                <a:latin typeface="Times New Roman" panose="02020603050405020304" pitchFamily="18" charset="0"/>
                <a:cs typeface="Times New Roman" panose="02020603050405020304" pitchFamily="18" charset="0"/>
              </a:rPr>
              <a:t>татья 170</a:t>
            </a:r>
            <a:endParaRPr lang="ru-RU" sz="1600" dirty="0" smtClean="0">
              <a:latin typeface="Times New Roman" panose="02020603050405020304" pitchFamily="18" charset="0"/>
              <a:cs typeface="Times New Roman" panose="02020603050405020304" pitchFamily="18" charset="0"/>
            </a:endParaRPr>
          </a:p>
          <a:p>
            <a:pPr algn="just"/>
            <a:r>
              <a:rPr lang="ru-RU" sz="1600" dirty="0" smtClean="0">
                <a:latin typeface="Times New Roman" panose="02020603050405020304" pitchFamily="18" charset="0"/>
                <a:cs typeface="Times New Roman" panose="02020603050405020304" pitchFamily="18" charset="0"/>
              </a:rPr>
              <a:t> «1. Срок временного хранения товаров исчисляется со дня, следующего за днем регистрации таможенным органом документов, представленных для помещения товаров на временное хранение,  и составляет </a:t>
            </a:r>
            <a:r>
              <a:rPr lang="ru-RU" sz="1600" b="1" dirty="0" smtClean="0">
                <a:latin typeface="Times New Roman" panose="02020603050405020304" pitchFamily="18" charset="0"/>
                <a:cs typeface="Times New Roman" panose="02020603050405020304" pitchFamily="18" charset="0"/>
              </a:rPr>
              <a:t>4 месяца</a:t>
            </a:r>
            <a:r>
              <a:rPr lang="ru-RU" sz="1600" dirty="0" smtClean="0">
                <a:latin typeface="Times New Roman" panose="02020603050405020304" pitchFamily="18" charset="0"/>
                <a:cs typeface="Times New Roman" panose="02020603050405020304" pitchFamily="18" charset="0"/>
              </a:rPr>
              <a:t>, за исключением случаев, указанных в пунктах 2 и 3  настоящей статьи».</a:t>
            </a:r>
          </a:p>
          <a:p>
            <a:endParaRPr lang="ru-RU" dirty="0"/>
          </a:p>
        </p:txBody>
      </p:sp>
      <p:sp>
        <p:nvSpPr>
          <p:cNvPr id="22" name="Скругленный прямоугольник 21"/>
          <p:cNvSpPr/>
          <p:nvPr/>
        </p:nvSpPr>
        <p:spPr>
          <a:xfrm>
            <a:off x="4637299" y="3391838"/>
            <a:ext cx="4388508" cy="3205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6" name="Прямая соединительная линия 25"/>
          <p:cNvCxnSpPr/>
          <p:nvPr/>
        </p:nvCxnSpPr>
        <p:spPr>
          <a:xfrm flipH="1">
            <a:off x="4403955" y="4658247"/>
            <a:ext cx="257162"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Овал 16"/>
          <p:cNvSpPr/>
          <p:nvPr/>
        </p:nvSpPr>
        <p:spPr>
          <a:xfrm>
            <a:off x="8532441" y="18468"/>
            <a:ext cx="611560" cy="5302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10</a:t>
            </a:r>
            <a:endParaRPr lang="ru-RU" dirty="0">
              <a:solidFill>
                <a:schemeClr val="tx1"/>
              </a:solidFill>
            </a:endParaRPr>
          </a:p>
        </p:txBody>
      </p:sp>
      <p:pic>
        <p:nvPicPr>
          <p:cNvPr id="2052" name="Picture 4" descr="Предприниматель нарушил сроки временного хранения - TKS.R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869161"/>
            <a:ext cx="4067944" cy="198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90450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63" y="26810"/>
            <a:ext cx="9145463" cy="584775"/>
          </a:xfrm>
          <a:prstGeom prst="rect">
            <a:avLst/>
          </a:prstGeom>
          <a:ln>
            <a:solidFill>
              <a:schemeClr val="tx2">
                <a:lumMod val="20000"/>
                <a:lumOff val="8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ru-RU" sz="1600" b="1" dirty="0" smtClean="0">
                <a:solidFill>
                  <a:schemeClr val="tx1"/>
                </a:solidFill>
                <a:latin typeface="Times New Roman" panose="02020603050405020304" pitchFamily="18" charset="0"/>
                <a:cs typeface="Times New Roman" panose="02020603050405020304" pitchFamily="18" charset="0"/>
              </a:rPr>
              <a:t>АВТОМАТИЧЕСКАЯ РЕГИСТРАЦИЯ ДЕКЛАРАЦИИ И </a:t>
            </a:r>
          </a:p>
          <a:p>
            <a:pPr algn="ctr"/>
            <a:r>
              <a:rPr lang="ru-RU" sz="1600" b="1" dirty="0" smtClean="0">
                <a:solidFill>
                  <a:schemeClr val="tx1"/>
                </a:solidFill>
                <a:latin typeface="Times New Roman" panose="02020603050405020304" pitchFamily="18" charset="0"/>
                <a:cs typeface="Times New Roman" panose="02020603050405020304" pitchFamily="18" charset="0"/>
              </a:rPr>
              <a:t>АВТОМАТИЧЕСКИЙ ВЫПУСК ТОВАРОВ</a:t>
            </a:r>
            <a:endParaRPr lang="ru-RU" sz="1600" b="1" dirty="0">
              <a:solidFill>
                <a:schemeClr val="tx1"/>
              </a:solidFill>
              <a:latin typeface="Times New Roman" panose="02020603050405020304" pitchFamily="18" charset="0"/>
              <a:cs typeface="Times New Roman" panose="02020603050405020304" pitchFamily="18" charset="0"/>
            </a:endParaRPr>
          </a:p>
        </p:txBody>
      </p:sp>
      <p:cxnSp>
        <p:nvCxnSpPr>
          <p:cNvPr id="5" name="Прямая соединительная линия 4"/>
          <p:cNvCxnSpPr/>
          <p:nvPr/>
        </p:nvCxnSpPr>
        <p:spPr>
          <a:xfrm flipH="1">
            <a:off x="430387" y="755601"/>
            <a:ext cx="27694" cy="3537495"/>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468450" y="2782541"/>
            <a:ext cx="76126"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Скругленный прямоугольник 9"/>
          <p:cNvSpPr/>
          <p:nvPr/>
        </p:nvSpPr>
        <p:spPr>
          <a:xfrm>
            <a:off x="4396502" y="887451"/>
            <a:ext cx="4629304" cy="27575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4405275" y="3733980"/>
            <a:ext cx="4620530" cy="1631216"/>
          </a:xfrm>
          <a:prstGeom prst="rect">
            <a:avLst/>
          </a:prstGeom>
          <a:noFill/>
        </p:spPr>
        <p:txBody>
          <a:bodyPr wrap="square" rtlCol="0">
            <a:spAutoFit/>
          </a:bodyPr>
          <a:lstStyle/>
          <a:p>
            <a:pPr algn="ctr"/>
            <a:r>
              <a:rPr lang="ru-RU" sz="1500" dirty="0" smtClean="0">
                <a:latin typeface="Times New Roman" panose="02020603050405020304" pitchFamily="18" charset="0"/>
                <a:cs typeface="Times New Roman" panose="02020603050405020304" pitchFamily="18" charset="0"/>
              </a:rPr>
              <a:t>    </a:t>
            </a:r>
            <a:r>
              <a:rPr lang="ru-RU" sz="1500" b="1" dirty="0" smtClean="0">
                <a:latin typeface="Times New Roman" panose="02020603050405020304" pitchFamily="18" charset="0"/>
                <a:cs typeface="Times New Roman" panose="02020603050405020304" pitchFamily="18" charset="0"/>
              </a:rPr>
              <a:t>Статья 195</a:t>
            </a:r>
          </a:p>
          <a:p>
            <a:pPr algn="just"/>
            <a:r>
              <a:rPr lang="ru-RU" sz="1500" dirty="0" smtClean="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2</a:t>
            </a:r>
            <a:r>
              <a:rPr lang="ru-RU" sz="1400" dirty="0">
                <a:latin typeface="Times New Roman" panose="02020603050405020304" pitchFamily="18" charset="0"/>
                <a:cs typeface="Times New Roman" panose="02020603050405020304" pitchFamily="18" charset="0"/>
              </a:rPr>
              <a:t>. Выпуск товаров производится с использованием информационной системы таможенного </a:t>
            </a:r>
            <a:r>
              <a:rPr lang="ru-RU" sz="1400" dirty="0" smtClean="0">
                <a:latin typeface="Times New Roman" panose="02020603050405020304" pitchFamily="18" charset="0"/>
                <a:cs typeface="Times New Roman" panose="02020603050405020304" pitchFamily="18" charset="0"/>
              </a:rPr>
              <a:t>органа….».</a:t>
            </a:r>
          </a:p>
          <a:p>
            <a:pPr algn="ctr"/>
            <a:r>
              <a:rPr lang="ru-RU" sz="1400" b="1" dirty="0" smtClean="0">
                <a:latin typeface="Times New Roman" panose="02020603050405020304" pitchFamily="18" charset="0"/>
                <a:cs typeface="Times New Roman" panose="02020603050405020304" pitchFamily="18" charset="0"/>
              </a:rPr>
              <a:t>Статья 201</a:t>
            </a:r>
          </a:p>
          <a:p>
            <a:pPr algn="just"/>
            <a:r>
              <a:rPr lang="ru-RU" sz="1400" dirty="0" smtClean="0">
                <a:latin typeface="Times New Roman" panose="02020603050405020304" pitchFamily="18" charset="0"/>
                <a:cs typeface="Times New Roman" panose="02020603050405020304" pitchFamily="18" charset="0"/>
              </a:rPr>
              <a:t>   «3</a:t>
            </a:r>
            <a:r>
              <a:rPr lang="ru-RU" sz="1400" dirty="0">
                <a:latin typeface="Times New Roman" panose="02020603050405020304" pitchFamily="18" charset="0"/>
                <a:cs typeface="Times New Roman" panose="02020603050405020304" pitchFamily="18" charset="0"/>
              </a:rPr>
              <a:t>. Отказ в выпуске товаров производится с использованием информационной системы таможенного </a:t>
            </a:r>
            <a:r>
              <a:rPr lang="ru-RU" sz="1400" dirty="0" smtClean="0">
                <a:latin typeface="Times New Roman" panose="02020603050405020304" pitchFamily="18" charset="0"/>
                <a:cs typeface="Times New Roman" panose="02020603050405020304" pitchFamily="18" charset="0"/>
              </a:rPr>
              <a:t>органа….».</a:t>
            </a:r>
            <a:endParaRPr lang="ru-RU" sz="1400" dirty="0">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562062" y="889820"/>
            <a:ext cx="3433874" cy="23231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8081" y="611585"/>
            <a:ext cx="180020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ТК ТС</a:t>
            </a:r>
            <a:endParaRPr lang="ru-RU" dirty="0"/>
          </a:p>
        </p:txBody>
      </p:sp>
      <p:sp>
        <p:nvSpPr>
          <p:cNvPr id="13" name="Прямоугольник 12"/>
          <p:cNvSpPr/>
          <p:nvPr/>
        </p:nvSpPr>
        <p:spPr>
          <a:xfrm>
            <a:off x="4148112" y="599419"/>
            <a:ext cx="180020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Проект ТК ЕАЭС</a:t>
            </a:r>
            <a:endParaRPr lang="ru-RU" dirty="0"/>
          </a:p>
        </p:txBody>
      </p:sp>
      <p:cxnSp>
        <p:nvCxnSpPr>
          <p:cNvPr id="15" name="Прямая соединительная линия 14"/>
          <p:cNvCxnSpPr/>
          <p:nvPr/>
        </p:nvCxnSpPr>
        <p:spPr>
          <a:xfrm flipH="1">
            <a:off x="4139952" y="887451"/>
            <a:ext cx="8160" cy="4989821"/>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flipH="1">
            <a:off x="4148112" y="1096519"/>
            <a:ext cx="257162"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Скругленный прямоугольник 21"/>
          <p:cNvSpPr/>
          <p:nvPr/>
        </p:nvSpPr>
        <p:spPr>
          <a:xfrm>
            <a:off x="4393822" y="3779269"/>
            <a:ext cx="4631983" cy="1585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6" name="Прямая соединительная линия 25"/>
          <p:cNvCxnSpPr/>
          <p:nvPr/>
        </p:nvCxnSpPr>
        <p:spPr>
          <a:xfrm flipH="1">
            <a:off x="4139340" y="4149080"/>
            <a:ext cx="257162"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Скругленный прямоугольник 16"/>
          <p:cNvSpPr/>
          <p:nvPr/>
        </p:nvSpPr>
        <p:spPr>
          <a:xfrm>
            <a:off x="580181" y="3235077"/>
            <a:ext cx="3433874" cy="13371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615801" y="887451"/>
            <a:ext cx="3452143" cy="2600712"/>
          </a:xfrm>
          <a:prstGeom prst="rect">
            <a:avLst/>
          </a:prstGeom>
          <a:noFill/>
        </p:spPr>
        <p:txBody>
          <a:bodyPr wrap="square" rtlCol="0">
            <a:spAutoFit/>
          </a:bodyPr>
          <a:lstStyle/>
          <a:p>
            <a:pPr algn="ctr"/>
            <a:r>
              <a:rPr lang="ru-RU" sz="1450" b="1" dirty="0">
                <a:latin typeface="Times New Roman" panose="02020603050405020304" pitchFamily="18" charset="0"/>
                <a:cs typeface="Times New Roman" panose="02020603050405020304" pitchFamily="18" charset="0"/>
              </a:rPr>
              <a:t>Пункт 3 статьи 173 </a:t>
            </a:r>
            <a:endParaRPr lang="ru-RU" sz="1450" b="1" dirty="0" smtClean="0">
              <a:latin typeface="Times New Roman" panose="02020603050405020304" pitchFamily="18" charset="0"/>
              <a:cs typeface="Times New Roman" panose="02020603050405020304" pitchFamily="18" charset="0"/>
            </a:endParaRPr>
          </a:p>
          <a:p>
            <a:pPr algn="just"/>
            <a:r>
              <a:rPr lang="ru-RU" sz="1450" dirty="0" smtClean="0">
                <a:latin typeface="Times New Roman" panose="02020603050405020304" pitchFamily="18" charset="0"/>
                <a:cs typeface="Times New Roman" panose="02020603050405020304" pitchFamily="18" charset="0"/>
              </a:rPr>
              <a:t>    «От </a:t>
            </a:r>
            <a:r>
              <a:rPr lang="ru-RU" sz="1450" dirty="0">
                <a:latin typeface="Times New Roman" panose="02020603050405020304" pitchFamily="18" charset="0"/>
                <a:cs typeface="Times New Roman" panose="02020603050405020304" pitchFamily="18" charset="0"/>
              </a:rPr>
              <a:t>имени таможенных органов таможенные операции, связанные с помещением товаров под таможенную процедуру, совершаются должностными лицами таможенных органов, уполномоченных на совершение таких таможенных операций в соответствии со своими должностными (функциональными) </a:t>
            </a:r>
            <a:r>
              <a:rPr lang="ru-RU" sz="1450" dirty="0" smtClean="0">
                <a:latin typeface="Times New Roman" panose="02020603050405020304" pitchFamily="18" charset="0"/>
                <a:cs typeface="Times New Roman" panose="02020603050405020304" pitchFamily="18" charset="0"/>
              </a:rPr>
              <a:t>обязанностями».</a:t>
            </a:r>
            <a:endParaRPr lang="ru-RU" sz="1450" dirty="0">
              <a:latin typeface="Times New Roman" panose="02020603050405020304" pitchFamily="18" charset="0"/>
              <a:cs typeface="Times New Roman" panose="02020603050405020304" pitchFamily="18" charset="0"/>
            </a:endParaRPr>
          </a:p>
          <a:p>
            <a:endParaRPr lang="ru-RU" dirty="0"/>
          </a:p>
        </p:txBody>
      </p:sp>
      <p:sp>
        <p:nvSpPr>
          <p:cNvPr id="12" name="TextBox 11"/>
          <p:cNvSpPr txBox="1"/>
          <p:nvPr/>
        </p:nvSpPr>
        <p:spPr>
          <a:xfrm>
            <a:off x="580181" y="3235077"/>
            <a:ext cx="3397635" cy="1477328"/>
          </a:xfrm>
          <a:prstGeom prst="rect">
            <a:avLst/>
          </a:prstGeom>
          <a:noFill/>
        </p:spPr>
        <p:txBody>
          <a:bodyPr wrap="square" rtlCol="0">
            <a:spAutoFit/>
          </a:bodyPr>
          <a:lstStyle/>
          <a:p>
            <a:pPr algn="ctr"/>
            <a:r>
              <a:rPr lang="ru-RU" sz="1450" b="1" dirty="0" smtClean="0">
                <a:latin typeface="Times New Roman" panose="02020603050405020304" pitchFamily="18" charset="0"/>
                <a:cs typeface="Times New Roman" panose="02020603050405020304" pitchFamily="18" charset="0"/>
              </a:rPr>
              <a:t>Пункт 5 статьи 190</a:t>
            </a:r>
          </a:p>
          <a:p>
            <a:pPr algn="just"/>
            <a:r>
              <a:rPr lang="ru-RU" sz="1450" dirty="0" smtClean="0">
                <a:latin typeface="Times New Roman" panose="02020603050405020304" pitchFamily="18" charset="0"/>
                <a:cs typeface="Times New Roman" panose="02020603050405020304" pitchFamily="18" charset="0"/>
              </a:rPr>
              <a:t>   «Отказ в регистрации таможенной декларации оформляется должностным лицом таможенного органа в письменной форме с указанием причин отказа».</a:t>
            </a:r>
            <a:endParaRPr lang="ru-RU" sz="1450" dirty="0">
              <a:latin typeface="Times New Roman" panose="02020603050405020304" pitchFamily="18" charset="0"/>
              <a:cs typeface="Times New Roman" panose="02020603050405020304" pitchFamily="18" charset="0"/>
            </a:endParaRPr>
          </a:p>
        </p:txBody>
      </p:sp>
      <p:cxnSp>
        <p:nvCxnSpPr>
          <p:cNvPr id="25" name="Прямая соединительная линия 24"/>
          <p:cNvCxnSpPr/>
          <p:nvPr/>
        </p:nvCxnSpPr>
        <p:spPr>
          <a:xfrm>
            <a:off x="444234" y="4321807"/>
            <a:ext cx="117828"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532536" y="887451"/>
            <a:ext cx="4414926" cy="2977738"/>
          </a:xfrm>
          <a:prstGeom prst="rect">
            <a:avLst/>
          </a:prstGeom>
          <a:noFill/>
        </p:spPr>
        <p:txBody>
          <a:bodyPr wrap="square" rtlCol="0">
            <a:spAutoFit/>
          </a:bodyPr>
          <a:lstStyle/>
          <a:p>
            <a:pPr algn="ctr"/>
            <a:r>
              <a:rPr lang="ru-RU" sz="1600" b="1" dirty="0" smtClean="0">
                <a:latin typeface="Times New Roman" panose="02020603050405020304" pitchFamily="18" charset="0"/>
                <a:cs typeface="Times New Roman" panose="02020603050405020304" pitchFamily="18" charset="0"/>
              </a:rPr>
              <a:t>Статья 173</a:t>
            </a:r>
          </a:p>
          <a:p>
            <a:pPr algn="just"/>
            <a:r>
              <a:rPr lang="ru-RU" sz="1600" dirty="0" smtClean="0">
                <a:latin typeface="Times New Roman" panose="02020603050405020304" pitchFamily="18" charset="0"/>
                <a:cs typeface="Times New Roman" panose="02020603050405020304" pitchFamily="18" charset="0"/>
              </a:rPr>
              <a:t>    </a:t>
            </a:r>
            <a:r>
              <a:rPr lang="ru-RU" sz="1550" dirty="0" smtClean="0">
                <a:latin typeface="Times New Roman" panose="02020603050405020304" pitchFamily="18" charset="0"/>
                <a:cs typeface="Times New Roman" panose="02020603050405020304" pitchFamily="18" charset="0"/>
              </a:rPr>
              <a:t>«2</a:t>
            </a:r>
            <a:r>
              <a:rPr lang="ru-RU" sz="1550" dirty="0">
                <a:latin typeface="Times New Roman" panose="02020603050405020304" pitchFamily="18" charset="0"/>
                <a:cs typeface="Times New Roman" panose="02020603050405020304" pitchFamily="18" charset="0"/>
              </a:rPr>
              <a:t>. </a:t>
            </a:r>
            <a:r>
              <a:rPr lang="ru-RU" sz="1550" dirty="0" smtClean="0">
                <a:latin typeface="Times New Roman" panose="02020603050405020304" pitchFamily="18" charset="0"/>
                <a:cs typeface="Times New Roman" panose="02020603050405020304" pitchFamily="18" charset="0"/>
              </a:rPr>
              <a:t>От </a:t>
            </a:r>
            <a:r>
              <a:rPr lang="ru-RU" sz="1550" dirty="0">
                <a:latin typeface="Times New Roman" panose="02020603050405020304" pitchFamily="18" charset="0"/>
                <a:cs typeface="Times New Roman" panose="02020603050405020304" pitchFamily="18" charset="0"/>
              </a:rPr>
              <a:t>имени таможенных органов таможенные операции совершаются должностными лицами таможенных органов, уполномоченными на совершение таких таможенных операций в соответствии со своими должностными (функциональными) обязанностями.</a:t>
            </a:r>
          </a:p>
          <a:p>
            <a:pPr algn="just"/>
            <a:r>
              <a:rPr lang="ru-RU" sz="1550" dirty="0" smtClean="0">
                <a:latin typeface="Times New Roman" panose="02020603050405020304" pitchFamily="18" charset="0"/>
                <a:cs typeface="Times New Roman" panose="02020603050405020304" pitchFamily="18" charset="0"/>
              </a:rPr>
              <a:t>     3</a:t>
            </a:r>
            <a:r>
              <a:rPr lang="ru-RU" sz="1550" dirty="0">
                <a:latin typeface="Times New Roman" panose="02020603050405020304" pitchFamily="18" charset="0"/>
                <a:cs typeface="Times New Roman" panose="02020603050405020304" pitchFamily="18" charset="0"/>
              </a:rPr>
              <a:t>. </a:t>
            </a:r>
            <a:r>
              <a:rPr lang="ru-RU" sz="1550" u="sng" dirty="0">
                <a:latin typeface="Times New Roman" panose="02020603050405020304" pitchFamily="18" charset="0"/>
                <a:cs typeface="Times New Roman" panose="02020603050405020304" pitchFamily="18" charset="0"/>
              </a:rPr>
              <a:t>Таможенные операции могут совершаться информационной системой таможенных органов без участия должностных лиц таможенных </a:t>
            </a:r>
            <a:r>
              <a:rPr lang="ru-RU" sz="1550" u="sng" dirty="0" smtClean="0">
                <a:latin typeface="Times New Roman" panose="02020603050405020304" pitchFamily="18" charset="0"/>
                <a:cs typeface="Times New Roman" panose="02020603050405020304" pitchFamily="18" charset="0"/>
              </a:rPr>
              <a:t>органов».</a:t>
            </a:r>
            <a:endParaRPr lang="ru-RU" sz="1550" u="sng" dirty="0">
              <a:latin typeface="Times New Roman" panose="02020603050405020304" pitchFamily="18" charset="0"/>
              <a:cs typeface="Times New Roman" panose="02020603050405020304" pitchFamily="18" charset="0"/>
            </a:endParaRPr>
          </a:p>
          <a:p>
            <a:endParaRPr lang="ru-RU" sz="1600" dirty="0"/>
          </a:p>
        </p:txBody>
      </p:sp>
      <p:cxnSp>
        <p:nvCxnSpPr>
          <p:cNvPr id="29" name="Прямая соединительная линия 28"/>
          <p:cNvCxnSpPr/>
          <p:nvPr/>
        </p:nvCxnSpPr>
        <p:spPr>
          <a:xfrm flipH="1">
            <a:off x="4139340" y="5877272"/>
            <a:ext cx="257162"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30" name="Скругленный прямоугольник 29"/>
          <p:cNvSpPr/>
          <p:nvPr/>
        </p:nvSpPr>
        <p:spPr>
          <a:xfrm>
            <a:off x="4423724" y="5473470"/>
            <a:ext cx="4631983" cy="13845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TextBox 30"/>
          <p:cNvSpPr txBox="1"/>
          <p:nvPr/>
        </p:nvSpPr>
        <p:spPr>
          <a:xfrm>
            <a:off x="4423725" y="5365197"/>
            <a:ext cx="4602080" cy="1815882"/>
          </a:xfrm>
          <a:prstGeom prst="rect">
            <a:avLst/>
          </a:prstGeom>
          <a:noFill/>
        </p:spPr>
        <p:txBody>
          <a:bodyPr wrap="square" rtlCol="0">
            <a:spAutoFit/>
          </a:bodyPr>
          <a:lstStyle/>
          <a:p>
            <a:pPr algn="ctr"/>
            <a:r>
              <a:rPr lang="ru-RU" sz="1600" b="1" dirty="0" smtClean="0">
                <a:latin typeface="Times New Roman" panose="02020603050405020304" pitchFamily="18" charset="0"/>
                <a:cs typeface="Times New Roman" panose="02020603050405020304" pitchFamily="18" charset="0"/>
              </a:rPr>
              <a:t>Статья 95</a:t>
            </a:r>
          </a:p>
          <a:p>
            <a:pPr algn="just"/>
            <a:r>
              <a:rPr lang="ru-RU" sz="1600" dirty="0" smtClean="0">
                <a:latin typeface="Times New Roman" panose="02020603050405020304" pitchFamily="18" charset="0"/>
                <a:cs typeface="Times New Roman" panose="02020603050405020304" pitchFamily="18" charset="0"/>
              </a:rPr>
              <a:t>    2.</a:t>
            </a:r>
            <a:r>
              <a:rPr lang="ru-RU" sz="1600"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«…Таможенный </a:t>
            </a:r>
            <a:r>
              <a:rPr lang="ru-RU" sz="1600" dirty="0">
                <a:latin typeface="Times New Roman" panose="02020603050405020304" pitchFamily="18" charset="0"/>
                <a:cs typeface="Times New Roman" panose="02020603050405020304" pitchFamily="18" charset="0"/>
              </a:rPr>
              <a:t>контроль в форме проверки таможенных, иных документов и (или) сведений может проводиться информационной системой таможенных органов без участия должностных лиц таможенных </a:t>
            </a:r>
            <a:r>
              <a:rPr lang="ru-RU" sz="1600" dirty="0" smtClean="0">
                <a:latin typeface="Times New Roman" panose="02020603050405020304" pitchFamily="18" charset="0"/>
                <a:cs typeface="Times New Roman" panose="02020603050405020304" pitchFamily="18" charset="0"/>
              </a:rPr>
              <a:t>органов».</a:t>
            </a:r>
            <a:endParaRPr lang="ru-RU" sz="1600" dirty="0">
              <a:latin typeface="Times New Roman" panose="02020603050405020304" pitchFamily="18" charset="0"/>
              <a:cs typeface="Times New Roman" panose="02020603050405020304" pitchFamily="18" charset="0"/>
            </a:endParaRPr>
          </a:p>
          <a:p>
            <a:endParaRPr lang="ru-RU" sz="1600" dirty="0">
              <a:latin typeface="Times New Roman" panose="02020603050405020304" pitchFamily="18" charset="0"/>
              <a:cs typeface="Times New Roman" panose="02020603050405020304" pitchFamily="18" charset="0"/>
            </a:endParaRPr>
          </a:p>
        </p:txBody>
      </p:sp>
      <p:pic>
        <p:nvPicPr>
          <p:cNvPr id="3074" name="Picture 2" descr="На посту Челябинской таможни проведено оформление двух таможенных деклараций с использованием сети Интернет - TKS.R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37" y="4572233"/>
            <a:ext cx="3162300" cy="2285766"/>
          </a:xfrm>
          <a:prstGeom prst="rect">
            <a:avLst/>
          </a:prstGeom>
          <a:noFill/>
          <a:extLst>
            <a:ext uri="{909E8E84-426E-40DD-AFC4-6F175D3DCCD1}">
              <a14:hiddenFill xmlns:a14="http://schemas.microsoft.com/office/drawing/2010/main">
                <a:solidFill>
                  <a:srgbClr val="FFFFFF"/>
                </a:solidFill>
              </a14:hiddenFill>
            </a:ext>
          </a:extLst>
        </p:spPr>
      </p:pic>
      <p:sp>
        <p:nvSpPr>
          <p:cNvPr id="23" name="Овал 22"/>
          <p:cNvSpPr/>
          <p:nvPr/>
        </p:nvSpPr>
        <p:spPr>
          <a:xfrm>
            <a:off x="8532440" y="26810"/>
            <a:ext cx="611560" cy="4498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11</a:t>
            </a:r>
            <a:endParaRPr lang="ru-RU" dirty="0">
              <a:solidFill>
                <a:schemeClr val="tx1"/>
              </a:solidFill>
            </a:endParaRPr>
          </a:p>
        </p:txBody>
      </p:sp>
    </p:spTree>
    <p:extLst>
      <p:ext uri="{BB962C8B-B14F-4D97-AF65-F5344CB8AC3E}">
        <p14:creationId xmlns:p14="http://schemas.microsoft.com/office/powerpoint/2010/main" val="1281972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15488"/>
            <a:ext cx="9114259" cy="830997"/>
          </a:xfrm>
          <a:prstGeom prst="rect">
            <a:avLst/>
          </a:prstGeom>
          <a:ln>
            <a:solidFill>
              <a:schemeClr val="tx2">
                <a:lumMod val="20000"/>
                <a:lumOff val="8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ru-RU" sz="1600" b="1" dirty="0" smtClean="0">
                <a:solidFill>
                  <a:schemeClr val="tx1"/>
                </a:solidFill>
                <a:latin typeface="Times New Roman" panose="02020603050405020304" pitchFamily="18" charset="0"/>
                <a:cs typeface="Times New Roman" panose="02020603050405020304" pitchFamily="18" charset="0"/>
              </a:rPr>
              <a:t>ВОЗМОЖНОСТЬ ПОДАЧИ ТАМОЖЕННОЙ ДЕКЛАРАЦИИ БЕЗ ПРЕДСТАВЛЕНИЯ ТАМОЖЕННОМУ ОРГАНУ ДОКУМЕНТОВ, НА ОСНОВАНИИ КОТОРЫХ ОНА ЗАПОЛНЕНА</a:t>
            </a:r>
            <a:endParaRPr lang="ru-RU" sz="1600" b="1" dirty="0">
              <a:solidFill>
                <a:schemeClr val="tx1"/>
              </a:solidFill>
              <a:latin typeface="Times New Roman" panose="02020603050405020304" pitchFamily="18" charset="0"/>
              <a:cs typeface="Times New Roman" panose="02020603050405020304" pitchFamily="18" charset="0"/>
            </a:endParaRPr>
          </a:p>
        </p:txBody>
      </p:sp>
      <p:cxnSp>
        <p:nvCxnSpPr>
          <p:cNvPr id="5" name="Прямая соединительная линия 4"/>
          <p:cNvCxnSpPr/>
          <p:nvPr/>
        </p:nvCxnSpPr>
        <p:spPr>
          <a:xfrm>
            <a:off x="458081" y="1157254"/>
            <a:ext cx="0" cy="1625287"/>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468450" y="2782541"/>
            <a:ext cx="117828"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Скругленный прямоугольник 9"/>
          <p:cNvSpPr/>
          <p:nvPr/>
        </p:nvSpPr>
        <p:spPr>
          <a:xfrm>
            <a:off x="3967743" y="1157254"/>
            <a:ext cx="5058061" cy="16252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Скругленный прямоугольник 3"/>
          <p:cNvSpPr/>
          <p:nvPr/>
        </p:nvSpPr>
        <p:spPr>
          <a:xfrm>
            <a:off x="630009" y="1328019"/>
            <a:ext cx="2746994" cy="28930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8081" y="882627"/>
            <a:ext cx="180020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ТК ТС</a:t>
            </a:r>
            <a:endParaRPr lang="ru-RU" dirty="0"/>
          </a:p>
        </p:txBody>
      </p:sp>
      <p:sp>
        <p:nvSpPr>
          <p:cNvPr id="13" name="Прямоугольник 12"/>
          <p:cNvSpPr/>
          <p:nvPr/>
        </p:nvSpPr>
        <p:spPr>
          <a:xfrm>
            <a:off x="3657029" y="846485"/>
            <a:ext cx="180020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Проект ТК ЕАЭС</a:t>
            </a:r>
            <a:endParaRPr lang="ru-RU" dirty="0"/>
          </a:p>
        </p:txBody>
      </p:sp>
      <p:cxnSp>
        <p:nvCxnSpPr>
          <p:cNvPr id="15" name="Прямая соединительная линия 14"/>
          <p:cNvCxnSpPr/>
          <p:nvPr/>
        </p:nvCxnSpPr>
        <p:spPr>
          <a:xfrm flipH="1">
            <a:off x="3667627" y="1157254"/>
            <a:ext cx="8160" cy="4866599"/>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flipH="1">
            <a:off x="3667627" y="1769071"/>
            <a:ext cx="297439"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27299" y="1328018"/>
            <a:ext cx="2552414" cy="3139321"/>
          </a:xfrm>
          <a:prstGeom prst="rect">
            <a:avLst/>
          </a:prstGeom>
          <a:noFill/>
        </p:spPr>
        <p:txBody>
          <a:bodyPr wrap="square" rtlCol="0">
            <a:spAutoFit/>
          </a:bodyPr>
          <a:lstStyle/>
          <a:p>
            <a:pPr algn="ctr"/>
            <a:r>
              <a:rPr lang="ru-RU" sz="1500" b="1" dirty="0">
                <a:latin typeface="Times New Roman" panose="02020603050405020304" pitchFamily="18" charset="0"/>
                <a:cs typeface="Times New Roman" panose="02020603050405020304" pitchFamily="18" charset="0"/>
              </a:rPr>
              <a:t>Пункт 1 статьи </a:t>
            </a:r>
            <a:r>
              <a:rPr lang="ru-RU" sz="1500" b="1" dirty="0" smtClean="0">
                <a:latin typeface="Times New Roman" panose="02020603050405020304" pitchFamily="18" charset="0"/>
                <a:cs typeface="Times New Roman" panose="02020603050405020304" pitchFamily="18" charset="0"/>
              </a:rPr>
              <a:t>183</a:t>
            </a:r>
          </a:p>
          <a:p>
            <a:pPr algn="ctr"/>
            <a:endParaRPr lang="ru-RU" sz="1500" b="1" dirty="0">
              <a:latin typeface="Times New Roman" panose="02020603050405020304" pitchFamily="18" charset="0"/>
              <a:cs typeface="Times New Roman" panose="02020603050405020304" pitchFamily="18" charset="0"/>
            </a:endParaRPr>
          </a:p>
          <a:p>
            <a:pPr algn="just"/>
            <a:r>
              <a:rPr lang="ru-RU" sz="1500" dirty="0" smtClean="0">
                <a:latin typeface="Times New Roman" panose="02020603050405020304" pitchFamily="18" charset="0"/>
                <a:cs typeface="Times New Roman" panose="02020603050405020304" pitchFamily="18" charset="0"/>
              </a:rPr>
              <a:t>   «1. </a:t>
            </a:r>
            <a:r>
              <a:rPr lang="ru-RU" sz="1500" b="1" dirty="0" smtClean="0">
                <a:latin typeface="Times New Roman" panose="02020603050405020304" pitchFamily="18" charset="0"/>
                <a:cs typeface="Times New Roman" panose="02020603050405020304" pitchFamily="18" charset="0"/>
              </a:rPr>
              <a:t>Подача</a:t>
            </a:r>
            <a:r>
              <a:rPr lang="ru-RU" sz="1500" dirty="0" smtClean="0">
                <a:latin typeface="Times New Roman" panose="02020603050405020304" pitchFamily="18" charset="0"/>
                <a:cs typeface="Times New Roman" panose="02020603050405020304" pitchFamily="18" charset="0"/>
              </a:rPr>
              <a:t> </a:t>
            </a:r>
            <a:r>
              <a:rPr lang="ru-RU" sz="1500" dirty="0">
                <a:latin typeface="Times New Roman" panose="02020603050405020304" pitchFamily="18" charset="0"/>
                <a:cs typeface="Times New Roman" panose="02020603050405020304" pitchFamily="18" charset="0"/>
              </a:rPr>
              <a:t>таможенной декларации </a:t>
            </a:r>
            <a:r>
              <a:rPr lang="ru-RU" sz="1500" b="1" dirty="0">
                <a:latin typeface="Times New Roman" panose="02020603050405020304" pitchFamily="18" charset="0"/>
                <a:cs typeface="Times New Roman" panose="02020603050405020304" pitchFamily="18" charset="0"/>
              </a:rPr>
              <a:t>должна сопровождаться представлением </a:t>
            </a:r>
            <a:r>
              <a:rPr lang="ru-RU" sz="1500" dirty="0">
                <a:latin typeface="Times New Roman" panose="02020603050405020304" pitchFamily="18" charset="0"/>
                <a:cs typeface="Times New Roman" panose="02020603050405020304" pitchFamily="18" charset="0"/>
              </a:rPr>
              <a:t>таможенному органу </a:t>
            </a:r>
            <a:r>
              <a:rPr lang="ru-RU" sz="1500" b="1" dirty="0">
                <a:latin typeface="Times New Roman" panose="02020603050405020304" pitchFamily="18" charset="0"/>
                <a:cs typeface="Times New Roman" panose="02020603050405020304" pitchFamily="18" charset="0"/>
              </a:rPr>
              <a:t>документов</a:t>
            </a:r>
            <a:r>
              <a:rPr lang="ru-RU" sz="1500" dirty="0">
                <a:latin typeface="Times New Roman" panose="02020603050405020304" pitchFamily="18" charset="0"/>
                <a:cs typeface="Times New Roman" panose="02020603050405020304" pitchFamily="18" charset="0"/>
              </a:rPr>
              <a:t>, на основании которых заполнена таможенная декларация, если иное не установлено настоящим </a:t>
            </a:r>
            <a:r>
              <a:rPr lang="ru-RU" sz="1500" dirty="0" smtClean="0">
                <a:latin typeface="Times New Roman" panose="02020603050405020304" pitchFamily="18" charset="0"/>
                <a:cs typeface="Times New Roman" panose="02020603050405020304" pitchFamily="18" charset="0"/>
              </a:rPr>
              <a:t>Кодексом».</a:t>
            </a:r>
            <a:endParaRPr lang="ru-RU" sz="1500" dirty="0">
              <a:latin typeface="Times New Roman" panose="02020603050405020304" pitchFamily="18" charset="0"/>
              <a:cs typeface="Times New Roman" panose="02020603050405020304" pitchFamily="18" charset="0"/>
            </a:endParaRPr>
          </a:p>
          <a:p>
            <a:endParaRPr lang="ru-RU" dirty="0"/>
          </a:p>
        </p:txBody>
      </p:sp>
      <p:sp>
        <p:nvSpPr>
          <p:cNvPr id="21" name="TextBox 20"/>
          <p:cNvSpPr txBox="1"/>
          <p:nvPr/>
        </p:nvSpPr>
        <p:spPr>
          <a:xfrm>
            <a:off x="4053521" y="1170659"/>
            <a:ext cx="5060738" cy="2062103"/>
          </a:xfrm>
          <a:prstGeom prst="rect">
            <a:avLst/>
          </a:prstGeom>
          <a:noFill/>
        </p:spPr>
        <p:txBody>
          <a:bodyPr wrap="square" rtlCol="0">
            <a:spAutoFit/>
          </a:bodyPr>
          <a:lstStyle/>
          <a:p>
            <a:pPr algn="ctr"/>
            <a:r>
              <a:rPr lang="ru-RU" sz="1600" b="1" dirty="0" smtClean="0">
                <a:latin typeface="Times New Roman" panose="02020603050405020304" pitchFamily="18" charset="0"/>
                <a:cs typeface="Times New Roman" panose="02020603050405020304" pitchFamily="18" charset="0"/>
              </a:rPr>
              <a:t>Пункт </a:t>
            </a:r>
            <a:r>
              <a:rPr lang="ru-RU" sz="1600" b="1" dirty="0">
                <a:latin typeface="Times New Roman" panose="02020603050405020304" pitchFamily="18" charset="0"/>
                <a:cs typeface="Times New Roman" panose="02020603050405020304" pitchFamily="18" charset="0"/>
              </a:rPr>
              <a:t>4 </a:t>
            </a:r>
            <a:r>
              <a:rPr lang="ru-RU" sz="1600" b="1" dirty="0" smtClean="0">
                <a:latin typeface="Times New Roman" panose="02020603050405020304" pitchFamily="18" charset="0"/>
                <a:cs typeface="Times New Roman" panose="02020603050405020304" pitchFamily="18" charset="0"/>
              </a:rPr>
              <a:t>статьи </a:t>
            </a:r>
            <a:r>
              <a:rPr lang="ru-RU" sz="1600" b="1" dirty="0">
                <a:latin typeface="Times New Roman" panose="02020603050405020304" pitchFamily="18" charset="0"/>
                <a:cs typeface="Times New Roman" panose="02020603050405020304" pitchFamily="18" charset="0"/>
              </a:rPr>
              <a:t>«Подача таможенной декларации»</a:t>
            </a:r>
          </a:p>
          <a:p>
            <a:pPr algn="just"/>
            <a:r>
              <a:rPr lang="ru-RU" sz="1600" dirty="0" smtClean="0">
                <a:latin typeface="Times New Roman" panose="02020603050405020304" pitchFamily="18" charset="0"/>
                <a:cs typeface="Times New Roman" panose="02020603050405020304" pitchFamily="18" charset="0"/>
              </a:rPr>
              <a:t>   «4</a:t>
            </a:r>
            <a:r>
              <a:rPr lang="ru-RU" sz="1600" dirty="0">
                <a:latin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cs typeface="Times New Roman" panose="02020603050405020304" pitchFamily="18" charset="0"/>
              </a:rPr>
              <a:t>Подача</a:t>
            </a:r>
            <a:r>
              <a:rPr lang="ru-RU" sz="1600" dirty="0">
                <a:latin typeface="Times New Roman" panose="02020603050405020304" pitchFamily="18" charset="0"/>
                <a:cs typeface="Times New Roman" panose="02020603050405020304" pitchFamily="18" charset="0"/>
              </a:rPr>
              <a:t> декларации на товары </a:t>
            </a:r>
            <a:r>
              <a:rPr lang="ru-RU" sz="1600" b="1" dirty="0">
                <a:latin typeface="Times New Roman" panose="02020603050405020304" pitchFamily="18" charset="0"/>
                <a:cs typeface="Times New Roman" panose="02020603050405020304" pitchFamily="18" charset="0"/>
              </a:rPr>
              <a:t>не сопровождается представлением </a:t>
            </a:r>
            <a:r>
              <a:rPr lang="ru-RU" sz="1600" dirty="0">
                <a:latin typeface="Times New Roman" panose="02020603050405020304" pitchFamily="18" charset="0"/>
                <a:cs typeface="Times New Roman" panose="02020603050405020304" pitchFamily="18" charset="0"/>
              </a:rPr>
              <a:t>таможенному органу </a:t>
            </a:r>
            <a:r>
              <a:rPr lang="ru-RU" sz="1600" b="1" dirty="0">
                <a:latin typeface="Times New Roman" panose="02020603050405020304" pitchFamily="18" charset="0"/>
                <a:cs typeface="Times New Roman" panose="02020603050405020304" pitchFamily="18" charset="0"/>
              </a:rPr>
              <a:t>документов</a:t>
            </a:r>
            <a:r>
              <a:rPr lang="ru-RU" sz="1600" dirty="0">
                <a:latin typeface="Times New Roman" panose="02020603050405020304" pitchFamily="18" charset="0"/>
                <a:cs typeface="Times New Roman" panose="02020603050405020304" pitchFamily="18" charset="0"/>
              </a:rPr>
              <a:t>, подтверждающих сведения, заявленные в декларации на товары, за исключением случаев, предусмотренных абзацами вторым и третьим настоящего </a:t>
            </a:r>
            <a:r>
              <a:rPr lang="ru-RU" sz="1600" dirty="0" smtClean="0">
                <a:latin typeface="Times New Roman" panose="02020603050405020304" pitchFamily="18" charset="0"/>
                <a:cs typeface="Times New Roman" panose="02020603050405020304" pitchFamily="18" charset="0"/>
              </a:rPr>
              <a:t>пункта».</a:t>
            </a:r>
          </a:p>
          <a:p>
            <a:pPr algn="just"/>
            <a:endParaRPr lang="ru-RU" sz="1600" dirty="0" smtClean="0">
              <a:latin typeface="Times New Roman" panose="02020603050405020304" pitchFamily="18" charset="0"/>
              <a:cs typeface="Times New Roman" panose="02020603050405020304" pitchFamily="18" charset="0"/>
            </a:endParaRPr>
          </a:p>
          <a:p>
            <a:endParaRPr lang="ru-RU" sz="1600" dirty="0"/>
          </a:p>
        </p:txBody>
      </p:sp>
      <p:cxnSp>
        <p:nvCxnSpPr>
          <p:cNvPr id="29" name="Прямая соединительная линия 28"/>
          <p:cNvCxnSpPr/>
          <p:nvPr/>
        </p:nvCxnSpPr>
        <p:spPr>
          <a:xfrm flipH="1">
            <a:off x="3667627" y="3475451"/>
            <a:ext cx="297439"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30" name="Скругленный прямоугольник 29"/>
          <p:cNvSpPr/>
          <p:nvPr/>
        </p:nvSpPr>
        <p:spPr>
          <a:xfrm>
            <a:off x="3965066" y="4725144"/>
            <a:ext cx="5038241" cy="20162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TextBox 30"/>
          <p:cNvSpPr txBox="1"/>
          <p:nvPr/>
        </p:nvSpPr>
        <p:spPr>
          <a:xfrm>
            <a:off x="4012901" y="4671082"/>
            <a:ext cx="4942569" cy="2008242"/>
          </a:xfrm>
          <a:prstGeom prst="rect">
            <a:avLst/>
          </a:prstGeom>
          <a:noFill/>
        </p:spPr>
        <p:txBody>
          <a:bodyPr wrap="square" rtlCol="0">
            <a:spAutoFit/>
          </a:bodyPr>
          <a:lstStyle/>
          <a:p>
            <a:pPr algn="ctr"/>
            <a:r>
              <a:rPr lang="ru-RU" sz="1600" b="1" dirty="0" smtClean="0">
                <a:latin typeface="Times New Roman" panose="02020603050405020304" pitchFamily="18" charset="0"/>
                <a:cs typeface="Times New Roman" panose="02020603050405020304" pitchFamily="18" charset="0"/>
              </a:rPr>
              <a:t>Пункт 3 статьи 183</a:t>
            </a:r>
          </a:p>
          <a:p>
            <a:pPr algn="just"/>
            <a:r>
              <a:rPr lang="ru-RU" sz="1550" dirty="0" smtClean="0">
                <a:latin typeface="Times New Roman" panose="02020603050405020304" pitchFamily="18" charset="0"/>
                <a:cs typeface="Times New Roman" panose="02020603050405020304" pitchFamily="18" charset="0"/>
              </a:rPr>
              <a:t>   «3</a:t>
            </a:r>
            <a:r>
              <a:rPr lang="ru-RU" sz="1550" dirty="0">
                <a:latin typeface="Times New Roman" panose="02020603050405020304" pitchFamily="18" charset="0"/>
                <a:cs typeface="Times New Roman" panose="02020603050405020304" pitchFamily="18" charset="0"/>
              </a:rPr>
              <a:t>. </a:t>
            </a:r>
            <a:r>
              <a:rPr lang="ru-RU" sz="1550" b="1" dirty="0">
                <a:latin typeface="Times New Roman" panose="02020603050405020304" pitchFamily="18" charset="0"/>
                <a:cs typeface="Times New Roman" panose="02020603050405020304" pitchFamily="18" charset="0"/>
              </a:rPr>
              <a:t>Документы</a:t>
            </a:r>
            <a:r>
              <a:rPr lang="ru-RU" sz="1550" dirty="0">
                <a:latin typeface="Times New Roman" panose="02020603050405020304" pitchFamily="18" charset="0"/>
                <a:cs typeface="Times New Roman" panose="02020603050405020304" pitchFamily="18" charset="0"/>
              </a:rPr>
              <a:t>, подтверждающие сведения, заявленные в таможенной декларации, </a:t>
            </a:r>
            <a:r>
              <a:rPr lang="ru-RU" sz="1550" b="1" dirty="0">
                <a:latin typeface="Times New Roman" panose="02020603050405020304" pitchFamily="18" charset="0"/>
                <a:cs typeface="Times New Roman" panose="02020603050405020304" pitchFamily="18" charset="0"/>
              </a:rPr>
              <a:t>должны быть </a:t>
            </a:r>
            <a:r>
              <a:rPr lang="ru-RU" sz="1550" dirty="0">
                <a:latin typeface="Times New Roman" panose="02020603050405020304" pitchFamily="18" charset="0"/>
                <a:cs typeface="Times New Roman" panose="02020603050405020304" pitchFamily="18" charset="0"/>
              </a:rPr>
              <a:t>у декларанта </a:t>
            </a:r>
            <a:r>
              <a:rPr lang="ru-RU" sz="1550" b="1" dirty="0">
                <a:latin typeface="Times New Roman" panose="02020603050405020304" pitchFamily="18" charset="0"/>
                <a:cs typeface="Times New Roman" panose="02020603050405020304" pitchFamily="18" charset="0"/>
              </a:rPr>
              <a:t>на момент подачи </a:t>
            </a:r>
            <a:r>
              <a:rPr lang="ru-RU" sz="1550" dirty="0">
                <a:latin typeface="Times New Roman" panose="02020603050405020304" pitchFamily="18" charset="0"/>
                <a:cs typeface="Times New Roman" panose="02020603050405020304" pitchFamily="18" charset="0"/>
              </a:rPr>
              <a:t>таможенной декларации, за исключением документов, подтверждающих соблюдение запретов и ограничений, которое в соответствии с законодательством государств-членов может быть подтверждено после выпуска </a:t>
            </a:r>
            <a:r>
              <a:rPr lang="ru-RU" sz="1550" dirty="0" smtClean="0">
                <a:latin typeface="Times New Roman" panose="02020603050405020304" pitchFamily="18" charset="0"/>
                <a:cs typeface="Times New Roman" panose="02020603050405020304" pitchFamily="18" charset="0"/>
              </a:rPr>
              <a:t>товаров».</a:t>
            </a:r>
            <a:endParaRPr lang="ru-RU" sz="1550" dirty="0">
              <a:latin typeface="Times New Roman" panose="02020603050405020304" pitchFamily="18" charset="0"/>
              <a:cs typeface="Times New Roman" panose="02020603050405020304" pitchFamily="18" charset="0"/>
            </a:endParaRPr>
          </a:p>
        </p:txBody>
      </p:sp>
      <p:sp>
        <p:nvSpPr>
          <p:cNvPr id="27" name="Скругленный прямоугольник 26"/>
          <p:cNvSpPr/>
          <p:nvPr/>
        </p:nvSpPr>
        <p:spPr>
          <a:xfrm>
            <a:off x="3965066" y="2938530"/>
            <a:ext cx="5058061" cy="16252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TextBox 17"/>
          <p:cNvSpPr txBox="1"/>
          <p:nvPr/>
        </p:nvSpPr>
        <p:spPr>
          <a:xfrm>
            <a:off x="4053520" y="2940440"/>
            <a:ext cx="4949787" cy="1954381"/>
          </a:xfrm>
          <a:prstGeom prst="rect">
            <a:avLst/>
          </a:prstGeom>
          <a:noFill/>
        </p:spPr>
        <p:txBody>
          <a:bodyPr wrap="square" rtlCol="0">
            <a:spAutoFit/>
          </a:bodyPr>
          <a:lstStyle/>
          <a:p>
            <a:pPr algn="ctr"/>
            <a:r>
              <a:rPr lang="ru-RU" sz="1500" b="1" dirty="0" smtClean="0">
                <a:latin typeface="Times New Roman" panose="02020603050405020304" pitchFamily="18" charset="0"/>
                <a:cs typeface="Times New Roman" panose="02020603050405020304" pitchFamily="18" charset="0"/>
              </a:rPr>
              <a:t>Исключения:</a:t>
            </a:r>
          </a:p>
          <a:p>
            <a:pPr algn="just"/>
            <a:r>
              <a:rPr lang="ru-RU" sz="1500" dirty="0" smtClean="0">
                <a:latin typeface="Times New Roman" panose="02020603050405020304" pitchFamily="18" charset="0"/>
                <a:cs typeface="Times New Roman" panose="02020603050405020304" pitchFamily="18" charset="0"/>
              </a:rPr>
              <a:t>     сертификат </a:t>
            </a:r>
            <a:r>
              <a:rPr lang="ru-RU" sz="1500" dirty="0">
                <a:latin typeface="Times New Roman" panose="02020603050405020304" pitchFamily="18" charset="0"/>
                <a:cs typeface="Times New Roman" panose="02020603050405020304" pitchFamily="18" charset="0"/>
              </a:rPr>
              <a:t>происхождения товаров, представление оригинала которого для предоставления тарифных преференций предусмотрено международным </a:t>
            </a:r>
            <a:r>
              <a:rPr lang="ru-RU" sz="1500" dirty="0" smtClean="0">
                <a:latin typeface="Times New Roman" panose="02020603050405020304" pitchFamily="18" charset="0"/>
                <a:cs typeface="Times New Roman" panose="02020603050405020304" pitchFamily="18" charset="0"/>
              </a:rPr>
              <a:t>договором;</a:t>
            </a:r>
          </a:p>
          <a:p>
            <a:pPr algn="just"/>
            <a:r>
              <a:rPr lang="ru-RU" sz="1500" dirty="0">
                <a:latin typeface="Times New Roman" panose="02020603050405020304" pitchFamily="18" charset="0"/>
                <a:cs typeface="Times New Roman" panose="02020603050405020304" pitchFamily="18" charset="0"/>
              </a:rPr>
              <a:t> </a:t>
            </a:r>
            <a:r>
              <a:rPr lang="ru-RU" sz="1500" dirty="0" smtClean="0">
                <a:latin typeface="Times New Roman" panose="02020603050405020304" pitchFamily="18" charset="0"/>
                <a:cs typeface="Times New Roman" panose="02020603050405020304" pitchFamily="18" charset="0"/>
              </a:rPr>
              <a:t>    документы</a:t>
            </a:r>
            <a:r>
              <a:rPr lang="ru-RU" sz="1500" dirty="0">
                <a:latin typeface="Times New Roman" panose="02020603050405020304" pitchFamily="18" charset="0"/>
                <a:cs typeface="Times New Roman" panose="02020603050405020304" pitchFamily="18" charset="0"/>
              </a:rPr>
              <a:t>, подтверждающие полномочия лица, подающего декларацию на товары, при письменной форме декларирования.</a:t>
            </a:r>
          </a:p>
          <a:p>
            <a:endParaRPr lang="ru-RU" sz="1600" dirty="0"/>
          </a:p>
        </p:txBody>
      </p:sp>
      <p:cxnSp>
        <p:nvCxnSpPr>
          <p:cNvPr id="32" name="Прямая соединительная линия 31"/>
          <p:cNvCxnSpPr/>
          <p:nvPr/>
        </p:nvCxnSpPr>
        <p:spPr>
          <a:xfrm flipH="1">
            <a:off x="3675787" y="6032204"/>
            <a:ext cx="297439"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19" name="Овал 18"/>
          <p:cNvSpPr/>
          <p:nvPr/>
        </p:nvSpPr>
        <p:spPr>
          <a:xfrm>
            <a:off x="8676456" y="-6052"/>
            <a:ext cx="484198" cy="3893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solidFill>
              </a:rPr>
              <a:t>12</a:t>
            </a:r>
            <a:endParaRPr lang="ru-RU" sz="1200" dirty="0">
              <a:solidFill>
                <a:schemeClr val="tx1"/>
              </a:solidFill>
            </a:endParaRPr>
          </a:p>
        </p:txBody>
      </p:sp>
      <p:pic>
        <p:nvPicPr>
          <p:cNvPr id="4104" name="Picture 8" descr="Открытие расчетного счет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65104"/>
            <a:ext cx="1882750" cy="2489945"/>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Прямая соединительная линия 23"/>
          <p:cNvCxnSpPr/>
          <p:nvPr/>
        </p:nvCxnSpPr>
        <p:spPr>
          <a:xfrm>
            <a:off x="0" y="4385361"/>
            <a:ext cx="1882750" cy="2453888"/>
          </a:xfrm>
          <a:prstGeom prst="line">
            <a:avLst/>
          </a:prstGeom>
        </p:spPr>
        <p:style>
          <a:lnRef idx="3">
            <a:schemeClr val="accent2"/>
          </a:lnRef>
          <a:fillRef idx="0">
            <a:schemeClr val="accent2"/>
          </a:fillRef>
          <a:effectRef idx="2">
            <a:schemeClr val="accent2"/>
          </a:effectRef>
          <a:fontRef idx="minor">
            <a:schemeClr val="tx1"/>
          </a:fontRef>
        </p:style>
      </p:cxnSp>
      <p:cxnSp>
        <p:nvCxnSpPr>
          <p:cNvPr id="26" name="Прямая соединительная линия 25"/>
          <p:cNvCxnSpPr/>
          <p:nvPr/>
        </p:nvCxnSpPr>
        <p:spPr>
          <a:xfrm flipV="1">
            <a:off x="0" y="4379316"/>
            <a:ext cx="1882750" cy="2478684"/>
          </a:xfrm>
          <a:prstGeom prst="line">
            <a:avLst/>
          </a:prstGeom>
        </p:spPr>
        <p:style>
          <a:lnRef idx="3">
            <a:schemeClr val="accent2"/>
          </a:lnRef>
          <a:fillRef idx="0">
            <a:schemeClr val="accent2"/>
          </a:fillRef>
          <a:effectRef idx="2">
            <a:schemeClr val="accent2"/>
          </a:effectRef>
          <a:fontRef idx="minor">
            <a:schemeClr val="tx1"/>
          </a:fontRef>
        </p:style>
      </p:cxnSp>
      <p:pic>
        <p:nvPicPr>
          <p:cNvPr id="1026" name="Picture 2" descr="Таможенное оформление и международные перевозки грузов ЕС -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3411" y="4365104"/>
            <a:ext cx="1683618" cy="2492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49089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6" name="Скругленный прямоугольник 5"/>
          <p:cNvSpPr/>
          <p:nvPr/>
        </p:nvSpPr>
        <p:spPr>
          <a:xfrm>
            <a:off x="315541" y="332656"/>
            <a:ext cx="8711108" cy="174591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dirty="0" smtClean="0">
                <a:latin typeface="Times New Roman" panose="02020603050405020304" pitchFamily="18" charset="0"/>
                <a:cs typeface="Times New Roman" panose="02020603050405020304" pitchFamily="18" charset="0"/>
              </a:rPr>
              <a:t>Решение Высшего Евразийского экономического совета </a:t>
            </a:r>
          </a:p>
          <a:p>
            <a:pPr algn="ctr"/>
            <a:r>
              <a:rPr lang="ru-RU" sz="2400" dirty="0" smtClean="0">
                <a:latin typeface="Times New Roman" panose="02020603050405020304" pitchFamily="18" charset="0"/>
                <a:cs typeface="Times New Roman" panose="02020603050405020304" pitchFamily="18" charset="0"/>
              </a:rPr>
              <a:t>от 29 мая 2014 года № 68</a:t>
            </a:r>
          </a:p>
          <a:p>
            <a:pPr algn="ctr"/>
            <a:r>
              <a:rPr lang="ru-RU" sz="2400" b="1" dirty="0" smtClean="0">
                <a:latin typeface="Times New Roman" panose="02020603050405020304" pitchFamily="18" charset="0"/>
                <a:cs typeface="Times New Roman" panose="02020603050405020304" pitchFamily="18" charset="0"/>
              </a:rPr>
              <a:t>«Основные направления развития механизма «единого окна» в системе  регулирования </a:t>
            </a:r>
          </a:p>
          <a:p>
            <a:pPr algn="ctr"/>
            <a:r>
              <a:rPr lang="ru-RU" sz="2400" b="1" dirty="0" smtClean="0">
                <a:latin typeface="Times New Roman" panose="02020603050405020304" pitchFamily="18" charset="0"/>
                <a:cs typeface="Times New Roman" panose="02020603050405020304" pitchFamily="18" charset="0"/>
              </a:rPr>
              <a:t>внешнеэкономической деятельности»</a:t>
            </a:r>
            <a:endParaRPr lang="ru-RU" sz="2400" b="1" dirty="0">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571472" y="2428868"/>
            <a:ext cx="8215370" cy="785818"/>
          </a:xfrm>
          <a:prstGeom prst="roundRect">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just"/>
            <a:r>
              <a:rPr lang="ru-RU" sz="2400" dirty="0" smtClean="0"/>
              <a:t>1. Сближение подходов по развитию национальных механизмов «единого  окна»</a:t>
            </a:r>
            <a:endParaRPr lang="ru-RU" sz="2400" dirty="0"/>
          </a:p>
        </p:txBody>
      </p:sp>
      <p:sp>
        <p:nvSpPr>
          <p:cNvPr id="16" name="Скругленный прямоугольник 15"/>
          <p:cNvSpPr/>
          <p:nvPr/>
        </p:nvSpPr>
        <p:spPr>
          <a:xfrm>
            <a:off x="571472" y="3429000"/>
            <a:ext cx="8215370" cy="785818"/>
          </a:xfrm>
          <a:prstGeom prst="roundRect">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just"/>
            <a:r>
              <a:rPr lang="ru-RU" sz="2400" dirty="0" smtClean="0"/>
              <a:t>2. Развитие национальных механизмов «единого окна»</a:t>
            </a:r>
            <a:endParaRPr lang="ru-RU" sz="2400" dirty="0"/>
          </a:p>
        </p:txBody>
      </p:sp>
      <p:sp>
        <p:nvSpPr>
          <p:cNvPr id="17" name="Скругленный прямоугольник 16"/>
          <p:cNvSpPr/>
          <p:nvPr/>
        </p:nvSpPr>
        <p:spPr>
          <a:xfrm>
            <a:off x="571472" y="4429132"/>
            <a:ext cx="8215370" cy="1143008"/>
          </a:xfrm>
          <a:prstGeom prst="roundRect">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just"/>
            <a:r>
              <a:rPr lang="ru-RU" sz="2400" dirty="0" smtClean="0"/>
              <a:t>3. Взаимное признание электронных документов, необходимых для осуществления внешнеэкономической деятельности </a:t>
            </a:r>
            <a:endParaRPr lang="ru-RU" sz="2400" dirty="0"/>
          </a:p>
        </p:txBody>
      </p:sp>
      <p:sp>
        <p:nvSpPr>
          <p:cNvPr id="18" name="Скругленный прямоугольник 17"/>
          <p:cNvSpPr/>
          <p:nvPr/>
        </p:nvSpPr>
        <p:spPr>
          <a:xfrm>
            <a:off x="571472" y="5786454"/>
            <a:ext cx="8215370" cy="785818"/>
          </a:xfrm>
          <a:prstGeom prst="roundRect">
            <a:avLst/>
          </a:prstGeom>
          <a:ln>
            <a:prstDash val="dash"/>
          </a:ln>
        </p:spPr>
        <p:style>
          <a:lnRef idx="2">
            <a:schemeClr val="accent1"/>
          </a:lnRef>
          <a:fillRef idx="1">
            <a:schemeClr val="lt1"/>
          </a:fillRef>
          <a:effectRef idx="0">
            <a:schemeClr val="accent1"/>
          </a:effectRef>
          <a:fontRef idx="minor">
            <a:schemeClr val="dk1"/>
          </a:fontRef>
        </p:style>
        <p:txBody>
          <a:bodyPr rtlCol="0" anchor="ctr"/>
          <a:lstStyle/>
          <a:p>
            <a:pPr algn="just"/>
            <a:r>
              <a:rPr lang="ru-RU" sz="2400" dirty="0" smtClean="0"/>
              <a:t>4. Организация информационного взаимодействия</a:t>
            </a:r>
            <a:endParaRPr lang="ru-RU" sz="2400" dirty="0"/>
          </a:p>
        </p:txBody>
      </p:sp>
      <p:sp>
        <p:nvSpPr>
          <p:cNvPr id="10" name="Овал 9"/>
          <p:cNvSpPr/>
          <p:nvPr/>
        </p:nvSpPr>
        <p:spPr>
          <a:xfrm>
            <a:off x="8603420" y="-8546"/>
            <a:ext cx="566217" cy="526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13</a:t>
            </a:r>
            <a:endParaRPr lang="ru-RU" sz="1400" dirty="0">
              <a:solidFill>
                <a:schemeClr val="tx1"/>
              </a:solidFill>
            </a:endParaRPr>
          </a:p>
        </p:txBody>
      </p:sp>
    </p:spTree>
    <p:extLst>
      <p:ext uri="{BB962C8B-B14F-4D97-AF65-F5344CB8AC3E}">
        <p14:creationId xmlns:p14="http://schemas.microsoft.com/office/powerpoint/2010/main" val="1069606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2" name="Прямоугольник 1"/>
          <p:cNvSpPr/>
          <p:nvPr/>
        </p:nvSpPr>
        <p:spPr>
          <a:xfrm>
            <a:off x="5193102" y="991048"/>
            <a:ext cx="3915071" cy="830997"/>
          </a:xfrm>
          <a:prstGeom prst="rect">
            <a:avLst/>
          </a:prstGeom>
        </p:spPr>
        <p:txBody>
          <a:bodyPr wrap="square">
            <a:spAutoFit/>
          </a:bodyPr>
          <a:lstStyle/>
          <a:p>
            <a:pPr algn="ctr"/>
            <a:r>
              <a:rPr lang="ru-RU" sz="1600" b="1" dirty="0">
                <a:latin typeface="Times New Roman" panose="02020603050405020304" pitchFamily="18" charset="0"/>
                <a:cs typeface="Times New Roman" panose="02020603050405020304" pitchFamily="18" charset="0"/>
              </a:rPr>
              <a:t>Статья 176. Документы и сведения, необходимые</a:t>
            </a:r>
            <a:r>
              <a:rPr lang="ru-RU" sz="1600" dirty="0">
                <a:latin typeface="Times New Roman" panose="02020603050405020304" pitchFamily="18" charset="0"/>
                <a:cs typeface="Times New Roman" panose="02020603050405020304" pitchFamily="18" charset="0"/>
              </a:rPr>
              <a:t> </a:t>
            </a:r>
            <a:r>
              <a:rPr lang="ru-RU" sz="1600" b="1" i="1" dirty="0">
                <a:latin typeface="Times New Roman" panose="02020603050405020304" pitchFamily="18" charset="0"/>
                <a:cs typeface="Times New Roman" panose="02020603050405020304" pitchFamily="18" charset="0"/>
              </a:rPr>
              <a:t>для совершения таможенных операций</a:t>
            </a:r>
            <a:endParaRPr lang="ru-RU" sz="16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71962" y="980729"/>
            <a:ext cx="3915071" cy="830997"/>
          </a:xfrm>
          <a:prstGeom prst="rect">
            <a:avLst/>
          </a:prstGeom>
        </p:spPr>
        <p:txBody>
          <a:bodyPr wrap="square">
            <a:spAutoFit/>
          </a:bodyPr>
          <a:lstStyle/>
          <a:p>
            <a:pPr algn="ctr"/>
            <a:r>
              <a:rPr lang="ru-RU" sz="1600" b="1" dirty="0">
                <a:latin typeface="Times New Roman" panose="02020603050405020304" pitchFamily="18" charset="0"/>
                <a:cs typeface="Times New Roman" panose="02020603050405020304" pitchFamily="18" charset="0"/>
              </a:rPr>
              <a:t>Статья 176. Документы и сведения, </a:t>
            </a:r>
            <a:r>
              <a:rPr lang="ru-RU" sz="1600" b="1" dirty="0" smtClean="0">
                <a:latin typeface="Times New Roman" panose="02020603050405020304" pitchFamily="18" charset="0"/>
                <a:cs typeface="Times New Roman" panose="02020603050405020304" pitchFamily="18" charset="0"/>
              </a:rPr>
              <a:t>необходимые </a:t>
            </a:r>
            <a:r>
              <a:rPr lang="ru-RU" sz="1600" b="1" i="1" dirty="0" smtClean="0">
                <a:latin typeface="Times New Roman" panose="02020603050405020304" pitchFamily="18" charset="0"/>
                <a:cs typeface="Times New Roman" panose="02020603050405020304" pitchFamily="18" charset="0"/>
              </a:rPr>
              <a:t>для</a:t>
            </a:r>
            <a:r>
              <a:rPr lang="ru-RU" sz="1600" i="1" dirty="0" smtClean="0">
                <a:latin typeface="Times New Roman" panose="02020603050405020304" pitchFamily="18" charset="0"/>
                <a:cs typeface="Times New Roman" panose="02020603050405020304" pitchFamily="18" charset="0"/>
              </a:rPr>
              <a:t> </a:t>
            </a:r>
            <a:r>
              <a:rPr lang="ru-RU" sz="1600" b="1" i="1" dirty="0" smtClean="0">
                <a:latin typeface="Times New Roman" panose="02020603050405020304" pitchFamily="18" charset="0"/>
                <a:cs typeface="Times New Roman" panose="02020603050405020304" pitchFamily="18" charset="0"/>
              </a:rPr>
              <a:t>помещения товаров под таможенную процедуру</a:t>
            </a:r>
            <a:endParaRPr lang="ru-RU" sz="16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0192" y="1811726"/>
            <a:ext cx="1844042" cy="1401587"/>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802970"/>
            <a:ext cx="2286000" cy="1298598"/>
          </a:xfrm>
          <a:prstGeom prst="rect">
            <a:avLst/>
          </a:prstGeom>
        </p:spPr>
      </p:pic>
      <p:sp>
        <p:nvSpPr>
          <p:cNvPr id="10" name="Штриховая стрелка вправо 9"/>
          <p:cNvSpPr/>
          <p:nvPr/>
        </p:nvSpPr>
        <p:spPr>
          <a:xfrm>
            <a:off x="4122043" y="1695455"/>
            <a:ext cx="1440160" cy="756814"/>
          </a:xfrm>
          <a:prstGeom prst="stripedRightArrow">
            <a:avLst>
              <a:gd name="adj1" fmla="val 56117"/>
              <a:gd name="adj2" fmla="val 9588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8" name="Прямоугольник 7"/>
          <p:cNvSpPr/>
          <p:nvPr/>
        </p:nvSpPr>
        <p:spPr>
          <a:xfrm>
            <a:off x="92190" y="3109635"/>
            <a:ext cx="9077447" cy="4031873"/>
          </a:xfrm>
          <a:prstGeom prst="rect">
            <a:avLst/>
          </a:prstGeom>
        </p:spPr>
        <p:txBody>
          <a:bodyPr wrap="square">
            <a:spAutoFit/>
          </a:bodyPr>
          <a:lstStyle/>
          <a:p>
            <a:pPr algn="just"/>
            <a:r>
              <a:rPr lang="ru-RU" sz="1600" b="1" u="sng" dirty="0" smtClean="0">
                <a:latin typeface="Times New Roman" panose="02020603050405020304" pitchFamily="18" charset="0"/>
                <a:cs typeface="Times New Roman" panose="02020603050405020304" pitchFamily="18" charset="0"/>
              </a:rPr>
              <a:t>Пункт 2 статьи 176 проекта ТК ЕАЭС:  </a:t>
            </a:r>
            <a:r>
              <a:rPr lang="ru-RU" sz="1600" b="1" dirty="0" smtClean="0">
                <a:latin typeface="Times New Roman" panose="02020603050405020304" pitchFamily="18" charset="0"/>
                <a:cs typeface="Times New Roman" panose="02020603050405020304" pitchFamily="18" charset="0"/>
              </a:rPr>
              <a:t>«Документы</a:t>
            </a:r>
            <a:r>
              <a:rPr lang="ru-RU" sz="1600" dirty="0">
                <a:latin typeface="Times New Roman" panose="02020603050405020304" pitchFamily="18" charset="0"/>
                <a:cs typeface="Times New Roman" panose="02020603050405020304" pitchFamily="18" charset="0"/>
              </a:rPr>
              <a:t>, необходимые для совершения таможенных операций, </a:t>
            </a:r>
            <a:r>
              <a:rPr lang="ru-RU" sz="1600" b="1" dirty="0">
                <a:latin typeface="Times New Roman" panose="02020603050405020304" pitchFamily="18" charset="0"/>
                <a:cs typeface="Times New Roman" panose="02020603050405020304" pitchFamily="18" charset="0"/>
              </a:rPr>
              <a:t>могут не представляться </a:t>
            </a:r>
            <a:r>
              <a:rPr lang="ru-RU" sz="1600" dirty="0">
                <a:latin typeface="Times New Roman" panose="02020603050405020304" pitchFamily="18" charset="0"/>
                <a:cs typeface="Times New Roman" panose="02020603050405020304" pitchFamily="18" charset="0"/>
              </a:rPr>
              <a:t>таможенному органу при их совершении, если </a:t>
            </a:r>
            <a:r>
              <a:rPr lang="ru-RU" sz="1600" b="1" dirty="0">
                <a:latin typeface="Times New Roman" panose="02020603050405020304" pitchFamily="18" charset="0"/>
                <a:cs typeface="Times New Roman" panose="02020603050405020304" pitchFamily="18" charset="0"/>
              </a:rPr>
              <a:t>сведения о таких документах и (или) сведения из них могут быть получены </a:t>
            </a:r>
            <a:r>
              <a:rPr lang="ru-RU" sz="1600" dirty="0">
                <a:latin typeface="Times New Roman" panose="02020603050405020304" pitchFamily="18" charset="0"/>
                <a:cs typeface="Times New Roman" panose="02020603050405020304" pitchFamily="18" charset="0"/>
              </a:rPr>
              <a:t>таможенными органами </a:t>
            </a:r>
            <a:r>
              <a:rPr lang="ru-RU" sz="1600" b="1" dirty="0">
                <a:latin typeface="Times New Roman" panose="02020603050405020304" pitchFamily="18" charset="0"/>
                <a:cs typeface="Times New Roman" panose="02020603050405020304" pitchFamily="18" charset="0"/>
              </a:rPr>
              <a:t>из информационных систем</a:t>
            </a:r>
            <a:r>
              <a:rPr lang="ru-RU" sz="1600" dirty="0">
                <a:latin typeface="Times New Roman" panose="02020603050405020304" pitchFamily="18" charset="0"/>
                <a:cs typeface="Times New Roman" panose="02020603050405020304" pitchFamily="18" charset="0"/>
              </a:rPr>
              <a:t>, используемых таможенными органами, а также из информационных систем государственных органов (организаций) в рамках информационного взаимодействия</a:t>
            </a:r>
            <a:r>
              <a:rPr lang="ru-RU" sz="1600" dirty="0" smtClean="0">
                <a:latin typeface="Times New Roman" panose="02020603050405020304" pitchFamily="18" charset="0"/>
                <a:cs typeface="Times New Roman" panose="02020603050405020304" pitchFamily="18" charset="0"/>
              </a:rPr>
              <a:t>.»</a:t>
            </a:r>
          </a:p>
          <a:p>
            <a:pPr algn="just"/>
            <a:r>
              <a:rPr lang="ru-RU" sz="1600" dirty="0" smtClean="0">
                <a:latin typeface="Times New Roman" panose="02020603050405020304" pitchFamily="18" charset="0"/>
                <a:cs typeface="Times New Roman" panose="02020603050405020304" pitchFamily="18" charset="0"/>
              </a:rPr>
              <a:t>        В </a:t>
            </a:r>
            <a:r>
              <a:rPr lang="ru-RU" sz="1600" dirty="0">
                <a:latin typeface="Times New Roman" panose="02020603050405020304" pitchFamily="18" charset="0"/>
                <a:cs typeface="Times New Roman" panose="02020603050405020304" pitchFamily="18" charset="0"/>
              </a:rPr>
              <a:t>таком случае </a:t>
            </a:r>
            <a:r>
              <a:rPr lang="ru-RU" sz="1600" b="1" dirty="0">
                <a:latin typeface="Times New Roman" panose="02020603050405020304" pitchFamily="18" charset="0"/>
                <a:cs typeface="Times New Roman" panose="02020603050405020304" pitchFamily="18" charset="0"/>
              </a:rPr>
              <a:t>лица</a:t>
            </a:r>
            <a:r>
              <a:rPr lang="ru-RU" sz="1600" dirty="0">
                <a:latin typeface="Times New Roman" panose="02020603050405020304" pitchFamily="18" charset="0"/>
                <a:cs typeface="Times New Roman" panose="02020603050405020304" pitchFamily="18" charset="0"/>
              </a:rPr>
              <a:t>, определенные настоящим Кодексом,  </a:t>
            </a:r>
            <a:r>
              <a:rPr lang="ru-RU" sz="1600" b="1" dirty="0">
                <a:latin typeface="Times New Roman" panose="02020603050405020304" pitchFamily="18" charset="0"/>
                <a:cs typeface="Times New Roman" panose="02020603050405020304" pitchFamily="18" charset="0"/>
              </a:rPr>
              <a:t>представляют</a:t>
            </a:r>
            <a:r>
              <a:rPr lang="ru-RU" sz="1600" dirty="0">
                <a:latin typeface="Times New Roman" panose="02020603050405020304" pitchFamily="18" charset="0"/>
                <a:cs typeface="Times New Roman" panose="02020603050405020304" pitchFamily="18" charset="0"/>
              </a:rPr>
              <a:t> таможенным органам </a:t>
            </a:r>
            <a:r>
              <a:rPr lang="ru-RU" sz="1600" b="1" dirty="0">
                <a:latin typeface="Times New Roman" panose="02020603050405020304" pitchFamily="18" charset="0"/>
                <a:cs typeface="Times New Roman" panose="02020603050405020304" pitchFamily="18" charset="0"/>
              </a:rPr>
              <a:t>сведения о таких документах </a:t>
            </a:r>
            <a:r>
              <a:rPr lang="ru-RU" sz="1600" dirty="0">
                <a:latin typeface="Times New Roman" panose="02020603050405020304" pitchFamily="18" charset="0"/>
                <a:cs typeface="Times New Roman" panose="02020603050405020304" pitchFamily="18" charset="0"/>
              </a:rPr>
              <a:t>в таможенной декларации или иным способом в соответствии с настоящим Кодексом</a:t>
            </a:r>
            <a:r>
              <a:rPr lang="ru-RU" sz="1600" dirty="0" smtClean="0">
                <a:latin typeface="Times New Roman" panose="02020603050405020304" pitchFamily="18" charset="0"/>
                <a:cs typeface="Times New Roman" panose="02020603050405020304" pitchFamily="18" charset="0"/>
              </a:rPr>
              <a:t>.</a:t>
            </a:r>
          </a:p>
          <a:p>
            <a:pPr algn="just"/>
            <a:r>
              <a:rPr lang="ru-RU" sz="1600" dirty="0" smtClean="0">
                <a:latin typeface="Times New Roman" panose="02020603050405020304" pitchFamily="18" charset="0"/>
                <a:cs typeface="Times New Roman" panose="02020603050405020304" pitchFamily="18" charset="0"/>
              </a:rPr>
              <a:t>        В </a:t>
            </a:r>
            <a:r>
              <a:rPr lang="ru-RU" sz="1600" dirty="0">
                <a:latin typeface="Times New Roman" panose="02020603050405020304" pitchFamily="18" charset="0"/>
                <a:cs typeface="Times New Roman" panose="02020603050405020304" pitchFamily="18" charset="0"/>
              </a:rPr>
              <a:t>целях реализации положений настоящего пункта </a:t>
            </a:r>
            <a:r>
              <a:rPr lang="ru-RU" sz="1600" b="1" dirty="0">
                <a:latin typeface="Times New Roman" panose="02020603050405020304" pitchFamily="18" charset="0"/>
                <a:cs typeface="Times New Roman" panose="02020603050405020304" pitchFamily="18" charset="0"/>
              </a:rPr>
              <a:t>информация о возможности получения</a:t>
            </a:r>
            <a:r>
              <a:rPr lang="ru-RU" sz="1600" dirty="0">
                <a:latin typeface="Times New Roman" panose="02020603050405020304" pitchFamily="18" charset="0"/>
                <a:cs typeface="Times New Roman" panose="02020603050405020304" pitchFamily="18" charset="0"/>
              </a:rPr>
              <a:t> таможенными органами </a:t>
            </a:r>
            <a:r>
              <a:rPr lang="ru-RU" sz="1600" b="1" dirty="0">
                <a:latin typeface="Times New Roman" panose="02020603050405020304" pitchFamily="18" charset="0"/>
                <a:cs typeface="Times New Roman" panose="02020603050405020304" pitchFamily="18" charset="0"/>
              </a:rPr>
              <a:t>сведений о документах</a:t>
            </a:r>
            <a:r>
              <a:rPr lang="ru-RU" sz="1600" dirty="0">
                <a:latin typeface="Times New Roman" panose="02020603050405020304" pitchFamily="18" charset="0"/>
                <a:cs typeface="Times New Roman" panose="02020603050405020304" pitchFamily="18" charset="0"/>
              </a:rPr>
              <a:t>, необходимых для совершения таможенных операций, </a:t>
            </a:r>
            <a:r>
              <a:rPr lang="ru-RU" sz="1600" b="1" dirty="0">
                <a:latin typeface="Times New Roman" panose="02020603050405020304" pitchFamily="18" charset="0"/>
                <a:cs typeface="Times New Roman" panose="02020603050405020304" pitchFamily="18" charset="0"/>
              </a:rPr>
              <a:t>и (или) сведений из таких документов из информационных систем</a:t>
            </a:r>
            <a:r>
              <a:rPr lang="ru-RU" sz="1600" dirty="0">
                <a:latin typeface="Times New Roman" panose="02020603050405020304" pitchFamily="18" charset="0"/>
                <a:cs typeface="Times New Roman" panose="02020603050405020304" pitchFamily="18" charset="0"/>
              </a:rPr>
              <a:t>, используемых таможенными органами, а также из </a:t>
            </a:r>
            <a:r>
              <a:rPr lang="ru-RU" sz="1600" b="1" dirty="0">
                <a:latin typeface="Times New Roman" panose="02020603050405020304" pitchFamily="18" charset="0"/>
                <a:cs typeface="Times New Roman" panose="02020603050405020304" pitchFamily="18" charset="0"/>
              </a:rPr>
              <a:t>информационных систем государственных органов (организаций</a:t>
            </a:r>
            <a:r>
              <a:rPr lang="ru-RU" sz="1600" dirty="0">
                <a:latin typeface="Times New Roman" panose="02020603050405020304" pitchFamily="18" charset="0"/>
                <a:cs typeface="Times New Roman" panose="02020603050405020304" pitchFamily="18" charset="0"/>
              </a:rPr>
              <a:t>) в рамках информационного взаимодействия </a:t>
            </a:r>
            <a:r>
              <a:rPr lang="ru-RU" sz="1600" b="1" dirty="0">
                <a:latin typeface="Times New Roman" panose="02020603050405020304" pitchFamily="18" charset="0"/>
                <a:cs typeface="Times New Roman" panose="02020603050405020304" pitchFamily="18" charset="0"/>
              </a:rPr>
              <a:t>доводится до всеобщего сведения </a:t>
            </a:r>
            <a:r>
              <a:rPr lang="ru-RU" sz="1600" dirty="0">
                <a:latin typeface="Times New Roman" panose="02020603050405020304" pitchFamily="18" charset="0"/>
                <a:cs typeface="Times New Roman" panose="02020603050405020304" pitchFamily="18" charset="0"/>
              </a:rPr>
              <a:t>путем размещения на официальных сайтах таможенных органов в сети Интернет  и (или) иным способом распространения </a:t>
            </a:r>
            <a:r>
              <a:rPr lang="ru-RU" sz="1600" dirty="0" smtClean="0">
                <a:latin typeface="Times New Roman" panose="02020603050405020304" pitchFamily="18" charset="0"/>
                <a:cs typeface="Times New Roman" panose="02020603050405020304" pitchFamily="18" charset="0"/>
              </a:rPr>
              <a:t>информации».</a:t>
            </a:r>
            <a:endParaRPr lang="ru-RU" sz="1600" dirty="0">
              <a:latin typeface="Times New Roman" panose="02020603050405020304" pitchFamily="18" charset="0"/>
              <a:cs typeface="Times New Roman" panose="02020603050405020304" pitchFamily="18" charset="0"/>
            </a:endParaRPr>
          </a:p>
          <a:p>
            <a:pPr algn="just"/>
            <a:endParaRPr lang="ru-RU" sz="1600" dirty="0">
              <a:latin typeface="Times New Roman" panose="02020603050405020304" pitchFamily="18" charset="0"/>
              <a:cs typeface="Times New Roman" panose="02020603050405020304" pitchFamily="18" charset="0"/>
            </a:endParaRPr>
          </a:p>
        </p:txBody>
      </p:sp>
      <p:cxnSp>
        <p:nvCxnSpPr>
          <p:cNvPr id="13" name="Прямая соединительная линия 12"/>
          <p:cNvCxnSpPr/>
          <p:nvPr/>
        </p:nvCxnSpPr>
        <p:spPr>
          <a:xfrm>
            <a:off x="971600" y="1811726"/>
            <a:ext cx="1800200" cy="1289842"/>
          </a:xfrm>
          <a:prstGeom prst="line">
            <a:avLst/>
          </a:prstGeom>
        </p:spPr>
        <p:style>
          <a:lnRef idx="3">
            <a:schemeClr val="accent2"/>
          </a:lnRef>
          <a:fillRef idx="0">
            <a:schemeClr val="accent2"/>
          </a:fillRef>
          <a:effectRef idx="2">
            <a:schemeClr val="accent2"/>
          </a:effectRef>
          <a:fontRef idx="minor">
            <a:schemeClr val="tx1"/>
          </a:fontRef>
        </p:style>
      </p:cxnSp>
      <p:cxnSp>
        <p:nvCxnSpPr>
          <p:cNvPr id="14" name="Прямая соединительная линия 13"/>
          <p:cNvCxnSpPr/>
          <p:nvPr/>
        </p:nvCxnSpPr>
        <p:spPr>
          <a:xfrm flipV="1">
            <a:off x="1115616" y="1837865"/>
            <a:ext cx="2157536" cy="1263703"/>
          </a:xfrm>
          <a:prstGeom prst="line">
            <a:avLst/>
          </a:prstGeom>
        </p:spPr>
        <p:style>
          <a:lnRef idx="3">
            <a:schemeClr val="accent2"/>
          </a:lnRef>
          <a:fillRef idx="0">
            <a:schemeClr val="accent2"/>
          </a:fillRef>
          <a:effectRef idx="2">
            <a:schemeClr val="accent2"/>
          </a:effectRef>
          <a:fontRef idx="minor">
            <a:schemeClr val="tx1"/>
          </a:fontRef>
        </p:style>
      </p:cxnSp>
      <p:sp>
        <p:nvSpPr>
          <p:cNvPr id="3" name="Скругленный прямоугольник 2"/>
          <p:cNvSpPr/>
          <p:nvPr/>
        </p:nvSpPr>
        <p:spPr>
          <a:xfrm>
            <a:off x="611560" y="170917"/>
            <a:ext cx="7399202" cy="80981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611560" y="84855"/>
            <a:ext cx="7399202" cy="1077218"/>
          </a:xfrm>
          <a:prstGeom prst="rect">
            <a:avLst/>
          </a:prstGeom>
          <a:noFill/>
        </p:spPr>
        <p:txBody>
          <a:bodyPr wrap="square" rtlCol="0">
            <a:spAutoFit/>
          </a:bodyPr>
          <a:lstStyle/>
          <a:p>
            <a:pPr algn="ctr"/>
            <a:r>
              <a:rPr lang="ru-RU" dirty="0">
                <a:latin typeface="Times New Roman" panose="02020603050405020304" pitchFamily="18" charset="0"/>
                <a:cs typeface="Times New Roman" panose="02020603050405020304" pitchFamily="18" charset="0"/>
              </a:rPr>
              <a:t>	</a:t>
            </a:r>
            <a:r>
              <a:rPr lang="ru-RU" sz="1400" b="1" dirty="0" smtClean="0">
                <a:latin typeface="Times New Roman" panose="02020603050405020304" pitchFamily="18" charset="0"/>
                <a:cs typeface="Times New Roman" panose="02020603050405020304" pitchFamily="18" charset="0"/>
              </a:rPr>
              <a:t>ИСПОЛЬЗОВАНИЕ МЕХАНИЗМА «ЕДИНОГО ОКНА» ПРИ СОВЕРШЕНИИ ТАМОЖЕННЫХ ОПЕРАЦИЙ, В ТОМ ЧИСЛЕ СВЯЗАННЫХ С ПРИБЫТИЕМ, УБЫТИЕМ И ТАМОЖЕННЫМ ДЕКЛАРИРОВАНИЕМ ТОВАРОВ</a:t>
            </a:r>
          </a:p>
          <a:p>
            <a:endParaRPr lang="ru-RU" dirty="0"/>
          </a:p>
        </p:txBody>
      </p:sp>
      <p:sp>
        <p:nvSpPr>
          <p:cNvPr id="15" name="Овал 14"/>
          <p:cNvSpPr/>
          <p:nvPr/>
        </p:nvSpPr>
        <p:spPr>
          <a:xfrm>
            <a:off x="8526279" y="0"/>
            <a:ext cx="566217" cy="4766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14</a:t>
            </a:r>
            <a:endParaRPr lang="ru-RU" sz="1400" dirty="0">
              <a:solidFill>
                <a:schemeClr val="tx1"/>
              </a:solidFill>
            </a:endParaRPr>
          </a:p>
        </p:txBody>
      </p:sp>
    </p:spTree>
    <p:extLst>
      <p:ext uri="{BB962C8B-B14F-4D97-AF65-F5344CB8AC3E}">
        <p14:creationId xmlns:p14="http://schemas.microsoft.com/office/powerpoint/2010/main" val="2720684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3" name="Скругленный прямоугольник 2"/>
          <p:cNvSpPr/>
          <p:nvPr/>
        </p:nvSpPr>
        <p:spPr>
          <a:xfrm>
            <a:off x="467544" y="170917"/>
            <a:ext cx="8208912" cy="80981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467544" y="84855"/>
            <a:ext cx="8208912" cy="1138773"/>
          </a:xfrm>
          <a:prstGeom prst="rect">
            <a:avLst/>
          </a:prstGeom>
          <a:noFill/>
        </p:spPr>
        <p:txBody>
          <a:bodyPr wrap="square" rtlCol="0">
            <a:spAutoFit/>
          </a:bodyPr>
          <a:lstStyle/>
          <a:p>
            <a:pPr algn="ctr"/>
            <a:r>
              <a:rPr lang="ru-RU" dirty="0">
                <a:latin typeface="Times New Roman" panose="02020603050405020304" pitchFamily="18" charset="0"/>
                <a:cs typeface="Times New Roman" panose="02020603050405020304" pitchFamily="18" charset="0"/>
              </a:rPr>
              <a:t>	</a:t>
            </a:r>
            <a:r>
              <a:rPr lang="ru-RU" sz="1600" b="1" dirty="0" smtClean="0">
                <a:latin typeface="Times New Roman" panose="02020603050405020304" pitchFamily="18" charset="0"/>
                <a:cs typeface="Times New Roman" panose="02020603050405020304" pitchFamily="18" charset="0"/>
              </a:rPr>
              <a:t>ИСПОЛЬЗОВАНИЕ МЕХАНИЗМА «ЕДИНОГО ОКНА» ПРИ СОВЕРШЕНИИ ТАМОЖЕННЫХ ОПЕРАЦИЙ, В ТОМ ЧИСЛЕ СВЯЗАННЫХ С ПРИБЫТИЕМ, УБЫТИЕМ И ТАМОЖЕННЫМ ДЕКЛАРИРОВАНИЕМ ТОВАРОВ</a:t>
            </a:r>
          </a:p>
          <a:p>
            <a:endParaRPr lang="ru-RU" dirty="0"/>
          </a:p>
        </p:txBody>
      </p:sp>
      <p:sp>
        <p:nvSpPr>
          <p:cNvPr id="15" name="Скругленный прямоугольник 14"/>
          <p:cNvSpPr/>
          <p:nvPr/>
        </p:nvSpPr>
        <p:spPr>
          <a:xfrm>
            <a:off x="107504" y="1124744"/>
            <a:ext cx="8928992" cy="5616624"/>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dirty="0">
              <a:solidFill>
                <a:schemeClr val="tx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329258" y="1124744"/>
            <a:ext cx="8568952" cy="6617196"/>
          </a:xfrm>
          <a:prstGeom prst="rect">
            <a:avLst/>
          </a:prstGeom>
          <a:noFill/>
        </p:spPr>
        <p:txBody>
          <a:bodyPr wrap="square" rtlCol="0">
            <a:spAutoFit/>
          </a:bodyPr>
          <a:lstStyle/>
          <a:p>
            <a:pPr algn="ctr"/>
            <a:r>
              <a:rPr lang="ru-RU" sz="1400" b="1" dirty="0" smtClean="0">
                <a:latin typeface="Times New Roman" panose="02020603050405020304" pitchFamily="18" charset="0"/>
                <a:cs typeface="Times New Roman" panose="02020603050405020304" pitchFamily="18" charset="0"/>
              </a:rPr>
              <a:t>Пункт 2 статьи 159</a:t>
            </a:r>
          </a:p>
          <a:p>
            <a:pPr algn="just"/>
            <a:r>
              <a:rPr lang="ru-RU" sz="1400" dirty="0" smtClean="0">
                <a:latin typeface="Times New Roman" panose="02020603050405020304" pitchFamily="18" charset="0"/>
                <a:cs typeface="Times New Roman" panose="02020603050405020304" pitchFamily="18" charset="0"/>
              </a:rPr>
              <a:t>«2</a:t>
            </a:r>
            <a:r>
              <a:rPr lang="ru-RU" sz="1400" dirty="0">
                <a:latin typeface="Times New Roman" panose="02020603050405020304" pitchFamily="18" charset="0"/>
                <a:cs typeface="Times New Roman" panose="02020603050405020304" pitchFamily="18" charset="0"/>
              </a:rPr>
              <a:t>. Независимо от вида транспорта, на котором осуществляется перевозка товаров, при уведомлении таможенного органа о прибытии товаров на таможенную территорию Союза </a:t>
            </a:r>
            <a:r>
              <a:rPr lang="ru-RU" sz="1400" b="1" dirty="0">
                <a:latin typeface="Times New Roman" panose="02020603050405020304" pitchFamily="18" charset="0"/>
                <a:cs typeface="Times New Roman" panose="02020603050405020304" pitchFamily="18" charset="0"/>
              </a:rPr>
              <a:t>подтверждение соблюдения запретов и ограничений </a:t>
            </a:r>
            <a:r>
              <a:rPr lang="ru-RU" sz="1400" dirty="0">
                <a:latin typeface="Times New Roman" panose="02020603050405020304" pitchFamily="18" charset="0"/>
                <a:cs typeface="Times New Roman" panose="02020603050405020304" pitchFamily="18" charset="0"/>
              </a:rPr>
              <a:t>осуществляется в соответствии со статьей __ «Соблюдение запретов и ограничений» настоящего Кодекса, </a:t>
            </a:r>
            <a:r>
              <a:rPr lang="ru-RU" sz="1400" b="1" dirty="0">
                <a:latin typeface="Times New Roman" panose="02020603050405020304" pitchFamily="18" charset="0"/>
                <a:cs typeface="Times New Roman" panose="02020603050405020304" pitchFamily="18" charset="0"/>
              </a:rPr>
              <a:t>с учетом положений пункта 2 статьи 176 </a:t>
            </a:r>
            <a:r>
              <a:rPr lang="ru-RU" sz="1400" dirty="0">
                <a:latin typeface="Times New Roman" panose="02020603050405020304" pitchFamily="18" charset="0"/>
                <a:cs typeface="Times New Roman" panose="02020603050405020304" pitchFamily="18" charset="0"/>
              </a:rPr>
              <a:t>настоящего </a:t>
            </a:r>
            <a:r>
              <a:rPr lang="ru-RU" sz="1400" dirty="0" smtClean="0">
                <a:latin typeface="Times New Roman" panose="02020603050405020304" pitchFamily="18" charset="0"/>
                <a:cs typeface="Times New Roman" panose="02020603050405020304" pitchFamily="18" charset="0"/>
              </a:rPr>
              <a:t>Кодекса».</a:t>
            </a:r>
            <a:endParaRPr lang="ru-RU" sz="1400" dirty="0">
              <a:latin typeface="Times New Roman" panose="02020603050405020304" pitchFamily="18" charset="0"/>
              <a:cs typeface="Times New Roman" panose="02020603050405020304" pitchFamily="18" charset="0"/>
            </a:endParaRPr>
          </a:p>
          <a:p>
            <a:pPr algn="ctr"/>
            <a:endParaRPr lang="ru-RU" sz="1000" dirty="0" smtClean="0"/>
          </a:p>
          <a:p>
            <a:pPr algn="ctr"/>
            <a:r>
              <a:rPr lang="ru-RU" sz="1400" b="1" dirty="0" smtClean="0">
                <a:latin typeface="Times New Roman" panose="02020603050405020304" pitchFamily="18" charset="0"/>
                <a:cs typeface="Times New Roman" panose="02020603050405020304" pitchFamily="18" charset="0"/>
              </a:rPr>
              <a:t>Пункт 2 статьи 163</a:t>
            </a:r>
          </a:p>
          <a:p>
            <a:pPr algn="just"/>
            <a:r>
              <a:rPr lang="ru-RU" sz="1400" dirty="0" smtClean="0">
                <a:latin typeface="Times New Roman" panose="02020603050405020304" pitchFamily="18" charset="0"/>
                <a:cs typeface="Times New Roman" panose="02020603050405020304" pitchFamily="18" charset="0"/>
              </a:rPr>
              <a:t>«2</a:t>
            </a:r>
            <a:r>
              <a:rPr lang="ru-RU" sz="1400" dirty="0">
                <a:latin typeface="Times New Roman" panose="02020603050405020304" pitchFamily="18" charset="0"/>
                <a:cs typeface="Times New Roman" panose="02020603050405020304" pitchFamily="18" charset="0"/>
              </a:rPr>
              <a:t>. Независимо от вида транспорта, на котором осуществляется перевозка товаров, для убытия товаров с таможенной территории Союза </a:t>
            </a:r>
            <a:r>
              <a:rPr lang="ru-RU" sz="1400" b="1" dirty="0">
                <a:latin typeface="Times New Roman" panose="02020603050405020304" pitchFamily="18" charset="0"/>
                <a:cs typeface="Times New Roman" panose="02020603050405020304" pitchFamily="18" charset="0"/>
              </a:rPr>
              <a:t>подтверждение соблюдения запретов и ограничений</a:t>
            </a:r>
            <a:r>
              <a:rPr lang="ru-RU" sz="1400" dirty="0">
                <a:latin typeface="Times New Roman" panose="02020603050405020304" pitchFamily="18" charset="0"/>
                <a:cs typeface="Times New Roman" panose="02020603050405020304" pitchFamily="18" charset="0"/>
              </a:rPr>
              <a:t> осуществляется в соответствии со статьей </a:t>
            </a:r>
            <a:r>
              <a:rPr lang="ru-RU" sz="1400" dirty="0" smtClean="0">
                <a:latin typeface="Times New Roman" panose="02020603050405020304" pitchFamily="18" charset="0"/>
                <a:cs typeface="Times New Roman" panose="02020603050405020304" pitchFamily="18" charset="0"/>
              </a:rPr>
              <a:t>__ «</a:t>
            </a:r>
            <a:r>
              <a:rPr lang="ru-RU" sz="1400" dirty="0">
                <a:latin typeface="Times New Roman" panose="02020603050405020304" pitchFamily="18" charset="0"/>
                <a:cs typeface="Times New Roman" panose="02020603050405020304" pitchFamily="18" charset="0"/>
              </a:rPr>
              <a:t>Соблюдение запретов и ограничений» настоящего Кодекса, </a:t>
            </a:r>
            <a:r>
              <a:rPr lang="ru-RU" sz="1400" b="1" dirty="0">
                <a:latin typeface="Times New Roman" panose="02020603050405020304" pitchFamily="18" charset="0"/>
                <a:cs typeface="Times New Roman" panose="02020603050405020304" pitchFamily="18" charset="0"/>
              </a:rPr>
              <a:t>с учетом положений пункта 2 статьи 176 </a:t>
            </a:r>
            <a:r>
              <a:rPr lang="ru-RU" sz="1400" dirty="0">
                <a:latin typeface="Times New Roman" panose="02020603050405020304" pitchFamily="18" charset="0"/>
                <a:cs typeface="Times New Roman" panose="02020603050405020304" pitchFamily="18" charset="0"/>
              </a:rPr>
              <a:t>настоящего </a:t>
            </a:r>
            <a:r>
              <a:rPr lang="ru-RU" sz="1400" dirty="0" smtClean="0">
                <a:latin typeface="Times New Roman" panose="02020603050405020304" pitchFamily="18" charset="0"/>
                <a:cs typeface="Times New Roman" panose="02020603050405020304" pitchFamily="18" charset="0"/>
              </a:rPr>
              <a:t>Кодекса….».</a:t>
            </a:r>
          </a:p>
          <a:p>
            <a:pPr algn="just"/>
            <a:endParaRPr lang="ru-RU" sz="1000" dirty="0" smtClean="0">
              <a:latin typeface="Times New Roman" panose="02020603050405020304" pitchFamily="18" charset="0"/>
              <a:cs typeface="Times New Roman" panose="02020603050405020304" pitchFamily="18" charset="0"/>
            </a:endParaRPr>
          </a:p>
          <a:p>
            <a:pPr algn="ctr"/>
            <a:r>
              <a:rPr lang="ru-RU" sz="1400" b="1" dirty="0" smtClean="0">
                <a:latin typeface="Times New Roman" panose="02020603050405020304" pitchFamily="18" charset="0"/>
                <a:cs typeface="Times New Roman" panose="02020603050405020304" pitchFamily="18" charset="0"/>
              </a:rPr>
              <a:t>Пункт 1 статьи 163</a:t>
            </a:r>
          </a:p>
          <a:p>
            <a:pPr algn="just"/>
            <a:r>
              <a:rPr lang="ru-RU" sz="1400" dirty="0" smtClean="0">
                <a:latin typeface="Times New Roman" panose="02020603050405020304" pitchFamily="18" charset="0"/>
                <a:cs typeface="Times New Roman" panose="02020603050405020304" pitchFamily="18" charset="0"/>
              </a:rPr>
              <a:t>«1</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Для убытия </a:t>
            </a:r>
            <a:r>
              <a:rPr lang="ru-RU" sz="1400" dirty="0">
                <a:latin typeface="Times New Roman" panose="02020603050405020304" pitchFamily="18" charset="0"/>
                <a:cs typeface="Times New Roman" panose="02020603050405020304" pitchFamily="18" charset="0"/>
              </a:rPr>
              <a:t>товаров с таможенной территории Союза перевозчик обязан </a:t>
            </a:r>
            <a:r>
              <a:rPr lang="ru-RU" sz="1400" b="1" dirty="0">
                <a:latin typeface="Times New Roman" panose="02020603050405020304" pitchFamily="18" charset="0"/>
                <a:cs typeface="Times New Roman" panose="02020603050405020304" pitchFamily="18" charset="0"/>
              </a:rPr>
              <a:t>представить</a:t>
            </a:r>
            <a:r>
              <a:rPr lang="ru-RU" sz="1400" dirty="0">
                <a:latin typeface="Times New Roman" panose="02020603050405020304" pitchFamily="18" charset="0"/>
                <a:cs typeface="Times New Roman" panose="02020603050405020304" pitchFamily="18" charset="0"/>
              </a:rPr>
              <a:t> таможенному органу таможенную декларацию</a:t>
            </a:r>
            <a:r>
              <a:rPr lang="ru-RU" sz="1400" b="1" i="1" dirty="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либо ее копию,  </a:t>
            </a:r>
            <a:r>
              <a:rPr lang="ru-RU" sz="1400" b="1" dirty="0">
                <a:latin typeface="Times New Roman" panose="02020603050405020304" pitchFamily="18" charset="0"/>
                <a:cs typeface="Times New Roman" panose="02020603050405020304" pitchFamily="18" charset="0"/>
              </a:rPr>
              <a:t>либо сведения о таможенной декларации, если такая декларация  не представляется в соответствии с пунктом 2 статьи 176 настоящего Кодекса, </a:t>
            </a:r>
            <a:r>
              <a:rPr lang="ru-RU" sz="1400" dirty="0">
                <a:latin typeface="Times New Roman" panose="02020603050405020304" pitchFamily="18" charset="0"/>
                <a:cs typeface="Times New Roman" panose="02020603050405020304" pitchFamily="18" charset="0"/>
              </a:rPr>
              <a:t>либо иной документ, допускающий их вывоз с таможенной территории </a:t>
            </a:r>
            <a:r>
              <a:rPr lang="ru-RU" sz="1400" dirty="0" smtClean="0">
                <a:latin typeface="Times New Roman" panose="02020603050405020304" pitchFamily="18" charset="0"/>
                <a:cs typeface="Times New Roman" panose="02020603050405020304" pitchFamily="18" charset="0"/>
              </a:rPr>
              <a:t>Союза….».</a:t>
            </a:r>
          </a:p>
          <a:p>
            <a:pPr algn="ctr"/>
            <a:endParaRPr lang="ru-RU" sz="1000" dirty="0">
              <a:latin typeface="Times New Roman" panose="02020603050405020304" pitchFamily="18" charset="0"/>
              <a:cs typeface="Times New Roman" panose="02020603050405020304" pitchFamily="18" charset="0"/>
            </a:endParaRPr>
          </a:p>
          <a:p>
            <a:pPr algn="ctr"/>
            <a:r>
              <a:rPr lang="ru-RU" sz="1400" b="1" dirty="0" smtClean="0">
                <a:latin typeface="Times New Roman" panose="02020603050405020304" pitchFamily="18" charset="0"/>
                <a:cs typeface="Times New Roman" panose="02020603050405020304" pitchFamily="18" charset="0"/>
              </a:rPr>
              <a:t>Пункт 6 статьи «Подача таможенной декларации»</a:t>
            </a:r>
          </a:p>
          <a:p>
            <a:pPr algn="just"/>
            <a:r>
              <a:rPr lang="ru-RU" sz="1400" dirty="0" smtClean="0">
                <a:latin typeface="Times New Roman" panose="02020603050405020304" pitchFamily="18" charset="0"/>
                <a:cs typeface="Times New Roman" panose="02020603050405020304" pitchFamily="18" charset="0"/>
              </a:rPr>
              <a:t>«6</a:t>
            </a:r>
            <a:r>
              <a:rPr lang="ru-RU" sz="1400" dirty="0">
                <a:latin typeface="Times New Roman" panose="02020603050405020304" pitchFamily="18" charset="0"/>
                <a:cs typeface="Times New Roman" panose="02020603050405020304" pitchFamily="18" charset="0"/>
              </a:rPr>
              <a:t>. Подача транзитной декларации </a:t>
            </a:r>
            <a:r>
              <a:rPr lang="ru-RU" sz="1400" b="1" dirty="0">
                <a:latin typeface="Times New Roman" panose="02020603050405020304" pitchFamily="18" charset="0"/>
                <a:cs typeface="Times New Roman" panose="02020603050405020304" pitchFamily="18" charset="0"/>
              </a:rPr>
              <a:t>может не сопровождаться </a:t>
            </a:r>
            <a:r>
              <a:rPr lang="ru-RU" sz="1400" dirty="0">
                <a:latin typeface="Times New Roman" panose="02020603050405020304" pitchFamily="18" charset="0"/>
                <a:cs typeface="Times New Roman" panose="02020603050405020304" pitchFamily="18" charset="0"/>
              </a:rPr>
              <a:t>представлением таможенному органу отдельных документов, указанных в пункте 1 статьи 183 настоящего Кодекса, если </a:t>
            </a:r>
            <a:r>
              <a:rPr lang="ru-RU" sz="1400" b="1" dirty="0">
                <a:latin typeface="Times New Roman" panose="02020603050405020304" pitchFamily="18" charset="0"/>
                <a:cs typeface="Times New Roman" panose="02020603050405020304" pitchFamily="18" charset="0"/>
              </a:rPr>
              <a:t>сведения</a:t>
            </a:r>
            <a:r>
              <a:rPr lang="ru-RU" sz="1400" dirty="0">
                <a:latin typeface="Times New Roman" panose="02020603050405020304" pitchFamily="18" charset="0"/>
                <a:cs typeface="Times New Roman" panose="02020603050405020304" pitchFamily="18" charset="0"/>
              </a:rPr>
              <a:t> о таких документах и (или) сведения из них </a:t>
            </a:r>
            <a:r>
              <a:rPr lang="ru-RU" sz="1400" b="1" dirty="0">
                <a:latin typeface="Times New Roman" panose="02020603050405020304" pitchFamily="18" charset="0"/>
                <a:cs typeface="Times New Roman" panose="02020603050405020304" pitchFamily="18" charset="0"/>
              </a:rPr>
              <a:t>могут быть получены </a:t>
            </a:r>
            <a:r>
              <a:rPr lang="ru-RU" sz="1400" dirty="0">
                <a:latin typeface="Times New Roman" panose="02020603050405020304" pitchFamily="18" charset="0"/>
                <a:cs typeface="Times New Roman" panose="02020603050405020304" pitchFamily="18" charset="0"/>
              </a:rPr>
              <a:t>в соответствии с </a:t>
            </a:r>
            <a:r>
              <a:rPr lang="ru-RU" sz="1400" b="1" dirty="0">
                <a:latin typeface="Times New Roman" panose="02020603050405020304" pitchFamily="18" charset="0"/>
                <a:cs typeface="Times New Roman" panose="02020603050405020304" pitchFamily="18" charset="0"/>
              </a:rPr>
              <a:t>пунктом 2 статьи 176 настоящего </a:t>
            </a:r>
            <a:r>
              <a:rPr lang="ru-RU" sz="1400" b="1" dirty="0" smtClean="0">
                <a:latin typeface="Times New Roman" panose="02020603050405020304" pitchFamily="18" charset="0"/>
                <a:cs typeface="Times New Roman" panose="02020603050405020304" pitchFamily="18" charset="0"/>
              </a:rPr>
              <a:t>Кодекса….».</a:t>
            </a:r>
          </a:p>
          <a:p>
            <a:pPr algn="ctr"/>
            <a:r>
              <a:rPr lang="ru-RU" sz="1400" b="1" dirty="0" smtClean="0">
                <a:latin typeface="Times New Roman" panose="02020603050405020304" pitchFamily="18" charset="0"/>
                <a:cs typeface="Times New Roman" panose="02020603050405020304" pitchFamily="18" charset="0"/>
              </a:rPr>
              <a:t>Пункт 5 статьи 176</a:t>
            </a:r>
          </a:p>
          <a:p>
            <a:pPr algn="just"/>
            <a:r>
              <a:rPr lang="ru-RU" sz="1400" dirty="0" smtClean="0">
                <a:latin typeface="Times New Roman" panose="02020603050405020304" pitchFamily="18" charset="0"/>
                <a:cs typeface="Times New Roman" panose="02020603050405020304" pitchFamily="18" charset="0"/>
              </a:rPr>
              <a:t>«5</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Документы</a:t>
            </a:r>
            <a:r>
              <a:rPr lang="ru-RU" sz="1400" dirty="0">
                <a:latin typeface="Times New Roman" panose="02020603050405020304" pitchFamily="18" charset="0"/>
                <a:cs typeface="Times New Roman" panose="02020603050405020304" pitchFamily="18" charset="0"/>
              </a:rPr>
              <a:t>, необходимые для совершения таможенных операций, представляются </a:t>
            </a:r>
            <a:r>
              <a:rPr lang="ru-RU" sz="1400" b="1" dirty="0">
                <a:latin typeface="Times New Roman" panose="02020603050405020304" pitchFamily="18" charset="0"/>
                <a:cs typeface="Times New Roman" panose="02020603050405020304" pitchFamily="18" charset="0"/>
              </a:rPr>
              <a:t>в виде электронного документ</a:t>
            </a:r>
            <a:r>
              <a:rPr lang="ru-RU" sz="1400" dirty="0">
                <a:latin typeface="Times New Roman" panose="02020603050405020304" pitchFamily="18" charset="0"/>
                <a:cs typeface="Times New Roman" panose="02020603050405020304" pitchFamily="18" charset="0"/>
              </a:rPr>
              <a:t>а или в письменной </a:t>
            </a:r>
            <a:r>
              <a:rPr lang="ru-RU" sz="1400" dirty="0" smtClean="0">
                <a:latin typeface="Times New Roman" panose="02020603050405020304" pitchFamily="18" charset="0"/>
                <a:cs typeface="Times New Roman" panose="02020603050405020304" pitchFamily="18" charset="0"/>
              </a:rPr>
              <a:t>форме….».</a:t>
            </a:r>
            <a:endParaRPr lang="ru-RU" sz="1400" dirty="0">
              <a:latin typeface="Times New Roman" panose="02020603050405020304" pitchFamily="18" charset="0"/>
              <a:cs typeface="Times New Roman" panose="02020603050405020304" pitchFamily="18" charset="0"/>
            </a:endParaRPr>
          </a:p>
          <a:p>
            <a:pPr algn="ctr"/>
            <a:endParaRPr lang="ru-RU" sz="1400" b="1" dirty="0">
              <a:latin typeface="Times New Roman" panose="02020603050405020304" pitchFamily="18" charset="0"/>
              <a:cs typeface="Times New Roman" panose="02020603050405020304" pitchFamily="18" charset="0"/>
            </a:endParaRPr>
          </a:p>
          <a:p>
            <a:pPr algn="ctr"/>
            <a:endParaRPr lang="ru-RU" sz="1400" dirty="0">
              <a:latin typeface="Times New Roman" panose="02020603050405020304" pitchFamily="18" charset="0"/>
              <a:cs typeface="Times New Roman" panose="02020603050405020304" pitchFamily="18" charset="0"/>
            </a:endParaRPr>
          </a:p>
          <a:p>
            <a:pPr algn="ctr"/>
            <a:endParaRPr lang="ru-RU" dirty="0">
              <a:latin typeface="Times New Roman" panose="02020603050405020304" pitchFamily="18" charset="0"/>
              <a:cs typeface="Times New Roman" panose="02020603050405020304" pitchFamily="18" charset="0"/>
            </a:endParaRPr>
          </a:p>
          <a:p>
            <a:pPr algn="ctr"/>
            <a:endParaRPr lang="ru-RU" dirty="0"/>
          </a:p>
        </p:txBody>
      </p:sp>
      <p:sp>
        <p:nvSpPr>
          <p:cNvPr id="7" name="Овал 6"/>
          <p:cNvSpPr/>
          <p:nvPr/>
        </p:nvSpPr>
        <p:spPr>
          <a:xfrm>
            <a:off x="8591935" y="-8546"/>
            <a:ext cx="566217" cy="526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15</a:t>
            </a:r>
            <a:endParaRPr lang="ru-RU" sz="1400" dirty="0">
              <a:solidFill>
                <a:schemeClr val="tx1"/>
              </a:solidFill>
            </a:endParaRPr>
          </a:p>
        </p:txBody>
      </p:sp>
    </p:spTree>
    <p:extLst>
      <p:ext uri="{BB962C8B-B14F-4D97-AF65-F5344CB8AC3E}">
        <p14:creationId xmlns:p14="http://schemas.microsoft.com/office/powerpoint/2010/main" val="22746215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57593"/>
            <a:ext cx="9144000" cy="400110"/>
          </a:xfrm>
          <a:prstGeom prst="rect">
            <a:avLst/>
          </a:prstGeom>
          <a:ln>
            <a:solidFill>
              <a:schemeClr val="tx2">
                <a:lumMod val="20000"/>
                <a:lumOff val="8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ru-RU" sz="2000" b="1" dirty="0" smtClean="0">
                <a:solidFill>
                  <a:schemeClr val="tx1"/>
                </a:solidFill>
                <a:latin typeface="Times New Roman" panose="02020603050405020304" pitchFamily="18" charset="0"/>
                <a:cs typeface="Times New Roman" panose="02020603050405020304" pitchFamily="18" charset="0"/>
              </a:rPr>
              <a:t>СОКРАЩЕНИЕ СРОКОВ ВЫПУСКА ТОВАРОВ (статья 196)</a:t>
            </a:r>
            <a:endParaRPr lang="ru-RU" sz="2000" b="1" dirty="0">
              <a:solidFill>
                <a:schemeClr val="tx1"/>
              </a:solidFill>
              <a:latin typeface="Times New Roman" panose="02020603050405020304" pitchFamily="18" charset="0"/>
              <a:cs typeface="Times New Roman" panose="02020603050405020304" pitchFamily="18" charset="0"/>
            </a:endParaRPr>
          </a:p>
        </p:txBody>
      </p:sp>
      <p:cxnSp>
        <p:nvCxnSpPr>
          <p:cNvPr id="5" name="Прямая соединительная линия 4"/>
          <p:cNvCxnSpPr/>
          <p:nvPr/>
        </p:nvCxnSpPr>
        <p:spPr>
          <a:xfrm flipH="1">
            <a:off x="123554" y="790361"/>
            <a:ext cx="14808" cy="3381267"/>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130958" y="1412776"/>
            <a:ext cx="76126"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Скругленный прямоугольник 9"/>
          <p:cNvSpPr/>
          <p:nvPr/>
        </p:nvSpPr>
        <p:spPr>
          <a:xfrm>
            <a:off x="3921576" y="929997"/>
            <a:ext cx="5104227" cy="9884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4120926" y="2040567"/>
            <a:ext cx="4860330" cy="4616648"/>
          </a:xfrm>
          <a:prstGeom prst="rect">
            <a:avLst/>
          </a:prstGeom>
          <a:noFill/>
        </p:spPr>
        <p:txBody>
          <a:bodyPr wrap="square" rtlCol="0">
            <a:spAutoFit/>
          </a:bodyPr>
          <a:lstStyle/>
          <a:p>
            <a:pPr algn="just"/>
            <a:r>
              <a:rPr lang="ru-RU" sz="1400" dirty="0">
                <a:latin typeface="Times New Roman" panose="02020603050405020304" pitchFamily="18" charset="0"/>
                <a:cs typeface="Times New Roman" panose="02020603050405020304" pitchFamily="18" charset="0"/>
              </a:rPr>
              <a:t> </a:t>
            </a:r>
            <a:r>
              <a:rPr lang="ru-RU" sz="1400" b="1" dirty="0" smtClean="0">
                <a:latin typeface="Times New Roman" panose="02020603050405020304" pitchFamily="18" charset="0"/>
                <a:cs typeface="Times New Roman" panose="02020603050405020304" pitchFamily="18" charset="0"/>
              </a:rPr>
              <a:t>   «Выпуск </a:t>
            </a:r>
            <a:r>
              <a:rPr lang="ru-RU" sz="1400" b="1" dirty="0">
                <a:latin typeface="Times New Roman" panose="02020603050405020304" pitchFamily="18" charset="0"/>
                <a:cs typeface="Times New Roman" panose="02020603050405020304" pitchFamily="18" charset="0"/>
              </a:rPr>
              <a:t>товаров </a:t>
            </a:r>
            <a:r>
              <a:rPr lang="ru-RU" sz="1400" dirty="0">
                <a:latin typeface="Times New Roman" panose="02020603050405020304" pitchFamily="18" charset="0"/>
                <a:cs typeface="Times New Roman" panose="02020603050405020304" pitchFamily="18" charset="0"/>
              </a:rPr>
              <a:t>должен быть завершен в течение </a:t>
            </a:r>
            <a:endParaRPr lang="ru-RU" sz="1400" dirty="0" smtClean="0">
              <a:latin typeface="Times New Roman" panose="02020603050405020304" pitchFamily="18" charset="0"/>
              <a:cs typeface="Times New Roman" panose="02020603050405020304" pitchFamily="18" charset="0"/>
            </a:endParaRPr>
          </a:p>
          <a:p>
            <a:pPr algn="just"/>
            <a:r>
              <a:rPr lang="ru-RU" sz="1400" b="1" dirty="0" smtClean="0">
                <a:latin typeface="Times New Roman" panose="02020603050405020304" pitchFamily="18" charset="0"/>
                <a:cs typeface="Times New Roman" panose="02020603050405020304" pitchFamily="18" charset="0"/>
              </a:rPr>
              <a:t>4 </a:t>
            </a:r>
            <a:r>
              <a:rPr lang="ru-RU" sz="1400" b="1" dirty="0">
                <a:latin typeface="Times New Roman" panose="02020603050405020304" pitchFamily="18" charset="0"/>
                <a:cs typeface="Times New Roman" panose="02020603050405020304" pitchFamily="18" charset="0"/>
              </a:rPr>
              <a:t>(четырех) часов </a:t>
            </a:r>
            <a:r>
              <a:rPr lang="ru-RU" sz="1400" dirty="0">
                <a:latin typeface="Times New Roman" panose="02020603050405020304" pitchFamily="18" charset="0"/>
                <a:cs typeface="Times New Roman" panose="02020603050405020304" pitchFamily="18" charset="0"/>
              </a:rPr>
              <a:t>с момента регистрации таможенной декларации, а в случае, если таможенная декларация зарегистрирована менее чем за 4 (четыре) часа до окончания времени работы таможенного органа – в течение 4 (четырех) часов с момента начала времени работы этого таможенного органа, если до истечения этого срока:</a:t>
            </a:r>
          </a:p>
          <a:p>
            <a:pPr algn="just"/>
            <a:r>
              <a:rPr lang="ru-RU" sz="1400" dirty="0" smtClean="0">
                <a:latin typeface="Times New Roman" panose="02020603050405020304" pitchFamily="18" charset="0"/>
                <a:cs typeface="Times New Roman" panose="02020603050405020304" pitchFamily="18" charset="0"/>
              </a:rPr>
              <a:t>      </a:t>
            </a:r>
            <a:r>
              <a:rPr lang="ru-RU" sz="1400" b="1" dirty="0" smtClean="0">
                <a:latin typeface="Times New Roman" panose="02020603050405020304" pitchFamily="18" charset="0"/>
                <a:cs typeface="Times New Roman" panose="02020603050405020304" pitchFamily="18" charset="0"/>
              </a:rPr>
              <a:t>таможенным </a:t>
            </a:r>
            <a:r>
              <a:rPr lang="ru-RU" sz="1400" b="1" dirty="0">
                <a:latin typeface="Times New Roman" panose="02020603050405020304" pitchFamily="18" charset="0"/>
                <a:cs typeface="Times New Roman" panose="02020603050405020304" pitchFamily="18" charset="0"/>
              </a:rPr>
              <a:t>органом </a:t>
            </a:r>
            <a:r>
              <a:rPr lang="ru-RU" sz="1400" dirty="0">
                <a:latin typeface="Times New Roman" panose="02020603050405020304" pitchFamily="18" charset="0"/>
                <a:cs typeface="Times New Roman" panose="02020603050405020304" pitchFamily="18" charset="0"/>
              </a:rPr>
              <a:t>в соответствии с пунктом 4 статьи 111 настоящего Кодекса </a:t>
            </a:r>
            <a:r>
              <a:rPr lang="ru-RU" sz="1400" b="1" dirty="0">
                <a:latin typeface="Times New Roman" panose="02020603050405020304" pitchFamily="18" charset="0"/>
                <a:cs typeface="Times New Roman" panose="02020603050405020304" pitchFamily="18" charset="0"/>
              </a:rPr>
              <a:t>не запрошены документы и (или) сведения</a:t>
            </a:r>
            <a:r>
              <a:rPr lang="ru-RU" sz="1400" dirty="0">
                <a:latin typeface="Times New Roman" panose="02020603050405020304" pitchFamily="18" charset="0"/>
                <a:cs typeface="Times New Roman" panose="02020603050405020304" pitchFamily="18" charset="0"/>
              </a:rPr>
              <a:t>, необходимые для проверки сведений, заявленных в таможенной декларации, и (или) </a:t>
            </a:r>
            <a:r>
              <a:rPr lang="ru-RU" sz="1400" b="1" dirty="0">
                <a:latin typeface="Times New Roman" panose="02020603050405020304" pitchFamily="18" charset="0"/>
                <a:cs typeface="Times New Roman" panose="02020603050405020304" pitchFamily="18" charset="0"/>
              </a:rPr>
              <a:t>не принято решение о проведении иных форм таможенного контроля либо о применении мер</a:t>
            </a:r>
            <a:r>
              <a:rPr lang="ru-RU" sz="1400" dirty="0">
                <a:latin typeface="Times New Roman" panose="02020603050405020304" pitchFamily="18" charset="0"/>
                <a:cs typeface="Times New Roman" panose="02020603050405020304" pitchFamily="18" charset="0"/>
              </a:rPr>
              <a:t>, обеспечивающих проведение таможенного контроля;</a:t>
            </a:r>
          </a:p>
          <a:p>
            <a:pPr algn="just"/>
            <a:r>
              <a:rPr lang="ru-RU" sz="1400" dirty="0" smtClean="0">
                <a:latin typeface="Times New Roman" panose="02020603050405020304" pitchFamily="18" charset="0"/>
                <a:cs typeface="Times New Roman" panose="02020603050405020304" pitchFamily="18" charset="0"/>
              </a:rPr>
              <a:t>      декларант </a:t>
            </a:r>
            <a:r>
              <a:rPr lang="ru-RU" sz="1400" b="1" dirty="0">
                <a:latin typeface="Times New Roman" panose="02020603050405020304" pitchFamily="18" charset="0"/>
                <a:cs typeface="Times New Roman" panose="02020603050405020304" pitchFamily="18" charset="0"/>
              </a:rPr>
              <a:t>не обратился </a:t>
            </a:r>
            <a:r>
              <a:rPr lang="ru-RU" sz="1400" dirty="0">
                <a:latin typeface="Times New Roman" panose="02020603050405020304" pitchFamily="18" charset="0"/>
                <a:cs typeface="Times New Roman" panose="02020603050405020304" pitchFamily="18" charset="0"/>
              </a:rPr>
              <a:t>в таможенный орган </a:t>
            </a:r>
            <a:r>
              <a:rPr lang="ru-RU" sz="1400" b="1" dirty="0">
                <a:latin typeface="Times New Roman" panose="02020603050405020304" pitchFamily="18" charset="0"/>
                <a:cs typeface="Times New Roman" panose="02020603050405020304" pitchFamily="18" charset="0"/>
              </a:rPr>
              <a:t>о внесении изменений и (или) дополнений</a:t>
            </a:r>
            <a:r>
              <a:rPr lang="ru-RU" sz="1400" dirty="0">
                <a:latin typeface="Times New Roman" panose="02020603050405020304" pitchFamily="18" charset="0"/>
                <a:cs typeface="Times New Roman" panose="02020603050405020304" pitchFamily="18" charset="0"/>
              </a:rPr>
              <a:t> в таможенную декларацию, в соответствии с пунктом 1 статьи 191 настоящего Кодекса;</a:t>
            </a:r>
          </a:p>
          <a:p>
            <a:pPr algn="just"/>
            <a:r>
              <a:rPr lang="ru-RU" sz="1400" dirty="0" smtClean="0">
                <a:latin typeface="Times New Roman" panose="02020603050405020304" pitchFamily="18" charset="0"/>
                <a:cs typeface="Times New Roman" panose="02020603050405020304" pitchFamily="18" charset="0"/>
              </a:rPr>
              <a:t>      декларантом </a:t>
            </a:r>
            <a:r>
              <a:rPr lang="ru-RU" sz="1400" b="1" dirty="0">
                <a:latin typeface="Times New Roman" panose="02020603050405020304" pitchFamily="18" charset="0"/>
                <a:cs typeface="Times New Roman" panose="02020603050405020304" pitchFamily="18" charset="0"/>
              </a:rPr>
              <a:t>соблюдено требование </a:t>
            </a:r>
            <a:r>
              <a:rPr lang="ru-RU" sz="1400" dirty="0">
                <a:latin typeface="Times New Roman" panose="02020603050405020304" pitchFamily="18" charset="0"/>
                <a:cs typeface="Times New Roman" panose="02020603050405020304" pitchFamily="18" charset="0"/>
              </a:rPr>
              <a:t>таможенного органа </a:t>
            </a:r>
            <a:r>
              <a:rPr lang="ru-RU" sz="1400" b="1" dirty="0">
                <a:latin typeface="Times New Roman" panose="02020603050405020304" pitchFamily="18" charset="0"/>
                <a:cs typeface="Times New Roman" panose="02020603050405020304" pitchFamily="18" charset="0"/>
              </a:rPr>
              <a:t>о внесении изменений и (или) дополнений </a:t>
            </a:r>
            <a:r>
              <a:rPr lang="ru-RU" sz="1400" dirty="0">
                <a:latin typeface="Times New Roman" panose="02020603050405020304" pitchFamily="18" charset="0"/>
                <a:cs typeface="Times New Roman" panose="02020603050405020304" pitchFamily="18" charset="0"/>
              </a:rPr>
              <a:t>в таможенную декларацию, в соответствии с пунктом 2 статьи </a:t>
            </a:r>
            <a:r>
              <a:rPr lang="ru-RU" sz="1400" dirty="0" smtClean="0">
                <a:latin typeface="Times New Roman" panose="02020603050405020304" pitchFamily="18" charset="0"/>
                <a:cs typeface="Times New Roman" panose="02020603050405020304" pitchFamily="18" charset="0"/>
              </a:rPr>
              <a:t>191</a:t>
            </a:r>
          </a:p>
          <a:p>
            <a:pPr algn="just"/>
            <a:r>
              <a:rPr lang="ru-RU" sz="1400" dirty="0" smtClean="0">
                <a:latin typeface="Times New Roman" panose="02020603050405020304" pitchFamily="18" charset="0"/>
                <a:cs typeface="Times New Roman" panose="02020603050405020304" pitchFamily="18" charset="0"/>
              </a:rPr>
              <a:t>   настоящего Кодекса».</a:t>
            </a:r>
            <a:endParaRPr lang="ru-RU" sz="1400" dirty="0">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207084" y="923984"/>
            <a:ext cx="2746994" cy="18500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130958" y="578667"/>
            <a:ext cx="180020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ТК ТС</a:t>
            </a:r>
            <a:endParaRPr lang="ru-RU" dirty="0"/>
          </a:p>
        </p:txBody>
      </p:sp>
      <p:sp>
        <p:nvSpPr>
          <p:cNvPr id="13" name="Прямоугольник 12"/>
          <p:cNvSpPr/>
          <p:nvPr/>
        </p:nvSpPr>
        <p:spPr>
          <a:xfrm>
            <a:off x="3790354" y="578667"/>
            <a:ext cx="180020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Проект ТК ЕАЭС</a:t>
            </a:r>
            <a:endParaRPr lang="ru-RU" dirty="0"/>
          </a:p>
        </p:txBody>
      </p:sp>
      <p:cxnSp>
        <p:nvCxnSpPr>
          <p:cNvPr id="15" name="Прямая соединительная линия 14"/>
          <p:cNvCxnSpPr/>
          <p:nvPr/>
        </p:nvCxnSpPr>
        <p:spPr>
          <a:xfrm flipH="1">
            <a:off x="3779912" y="868634"/>
            <a:ext cx="10442" cy="19645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flipH="1">
            <a:off x="3794865" y="1427665"/>
            <a:ext cx="128581"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Скругленный прямоугольник 21"/>
          <p:cNvSpPr/>
          <p:nvPr/>
        </p:nvSpPr>
        <p:spPr>
          <a:xfrm>
            <a:off x="3930884" y="1988841"/>
            <a:ext cx="5094922" cy="466837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6" name="Прямая соединительная линия 25"/>
          <p:cNvCxnSpPr/>
          <p:nvPr/>
        </p:nvCxnSpPr>
        <p:spPr>
          <a:xfrm flipH="1">
            <a:off x="3785133" y="2843014"/>
            <a:ext cx="144982"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a:off x="123554" y="4171628"/>
            <a:ext cx="76126" cy="0"/>
          </a:xfrm>
          <a:prstGeom prst="line">
            <a:avLst/>
          </a:prstGeom>
          <a:ln w="34925">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923446" y="933567"/>
            <a:ext cx="5102360" cy="984885"/>
          </a:xfrm>
          <a:prstGeom prst="rect">
            <a:avLst/>
          </a:prstGeom>
          <a:noFill/>
        </p:spPr>
        <p:txBody>
          <a:bodyPr wrap="square" rtlCol="0">
            <a:spAutoFit/>
          </a:bodyPr>
          <a:lstStyle/>
          <a:p>
            <a:r>
              <a:rPr lang="ru-RU" sz="1600" dirty="0" smtClean="0">
                <a:latin typeface="Times New Roman" panose="02020603050405020304" pitchFamily="18" charset="0"/>
                <a:cs typeface="Times New Roman" panose="02020603050405020304" pitchFamily="18" charset="0"/>
              </a:rPr>
              <a:t>«</a:t>
            </a:r>
            <a:r>
              <a:rPr lang="ru-RU" sz="1600" b="1" dirty="0" smtClean="0">
                <a:latin typeface="Times New Roman" panose="02020603050405020304" pitchFamily="18" charset="0"/>
                <a:cs typeface="Times New Roman" panose="02020603050405020304" pitchFamily="18" charset="0"/>
              </a:rPr>
              <a:t>В</a:t>
            </a:r>
            <a:r>
              <a:rPr lang="ru-RU" sz="1400" b="1" dirty="0" smtClean="0">
                <a:latin typeface="Times New Roman" panose="02020603050405020304" pitchFamily="18" charset="0"/>
                <a:cs typeface="Times New Roman" panose="02020603050405020304" pitchFamily="18" charset="0"/>
              </a:rPr>
              <a:t>ыпуск </a:t>
            </a:r>
            <a:r>
              <a:rPr lang="ru-RU" sz="1400" b="1" dirty="0">
                <a:latin typeface="Times New Roman" panose="02020603050405020304" pitchFamily="18" charset="0"/>
                <a:cs typeface="Times New Roman" panose="02020603050405020304" pitchFamily="18" charset="0"/>
              </a:rPr>
              <a:t>товаров </a:t>
            </a:r>
            <a:r>
              <a:rPr lang="ru-RU" sz="1400" dirty="0">
                <a:latin typeface="Times New Roman" panose="02020603050405020304" pitchFamily="18" charset="0"/>
                <a:cs typeface="Times New Roman" panose="02020603050405020304" pitchFamily="18" charset="0"/>
              </a:rPr>
              <a:t>должен быть завершен таможенным органом </a:t>
            </a:r>
            <a:r>
              <a:rPr lang="ru-RU" sz="1400" b="1" dirty="0">
                <a:latin typeface="Times New Roman" panose="02020603050405020304" pitchFamily="18" charset="0"/>
                <a:cs typeface="Times New Roman" panose="02020603050405020304" pitchFamily="18" charset="0"/>
              </a:rPr>
              <a:t>не позднее 1 (одного) рабочего дня</a:t>
            </a:r>
            <a:r>
              <a:rPr lang="ru-RU" sz="1400" dirty="0">
                <a:latin typeface="Times New Roman" panose="02020603050405020304" pitchFamily="18" charset="0"/>
                <a:cs typeface="Times New Roman" panose="02020603050405020304" pitchFamily="18" charset="0"/>
              </a:rPr>
              <a:t>, следующего за днем регистрации таможенной декларации, если иное не установлено настоящим </a:t>
            </a:r>
            <a:r>
              <a:rPr lang="ru-RU" sz="1400" dirty="0" smtClean="0">
                <a:latin typeface="Times New Roman" panose="02020603050405020304" pitchFamily="18" charset="0"/>
                <a:cs typeface="Times New Roman" panose="02020603050405020304" pitchFamily="18" charset="0"/>
              </a:rPr>
              <a:t>Кодексом».</a:t>
            </a:r>
            <a:endParaRPr lang="ru-RU" sz="1600" dirty="0"/>
          </a:p>
        </p:txBody>
      </p:sp>
      <p:sp>
        <p:nvSpPr>
          <p:cNvPr id="3" name="TextBox 2"/>
          <p:cNvSpPr txBox="1"/>
          <p:nvPr/>
        </p:nvSpPr>
        <p:spPr>
          <a:xfrm>
            <a:off x="207084" y="923984"/>
            <a:ext cx="2689522" cy="1815882"/>
          </a:xfrm>
          <a:prstGeom prst="rect">
            <a:avLst/>
          </a:prstGeom>
          <a:noFill/>
        </p:spPr>
        <p:txBody>
          <a:bodyPr wrap="square" rtlCol="0">
            <a:spAutoFit/>
          </a:bodyPr>
          <a:lstStyle/>
          <a:p>
            <a:pPr lvl="0" algn="just"/>
            <a:r>
              <a:rPr lang="ru-RU" sz="1400" b="1" dirty="0" smtClean="0">
                <a:latin typeface="Times New Roman" panose="02020603050405020304" pitchFamily="18" charset="0"/>
                <a:cs typeface="Times New Roman" panose="02020603050405020304" pitchFamily="18" charset="0"/>
              </a:rPr>
              <a:t>«Выпуск </a:t>
            </a:r>
            <a:r>
              <a:rPr lang="ru-RU" sz="1400" b="1" dirty="0">
                <a:latin typeface="Times New Roman" panose="02020603050405020304" pitchFamily="18" charset="0"/>
                <a:cs typeface="Times New Roman" panose="02020603050405020304" pitchFamily="18" charset="0"/>
              </a:rPr>
              <a:t>товаров </a:t>
            </a:r>
            <a:r>
              <a:rPr lang="ru-RU" sz="1400" dirty="0">
                <a:latin typeface="Times New Roman" panose="02020603050405020304" pitchFamily="18" charset="0"/>
                <a:cs typeface="Times New Roman" panose="02020603050405020304" pitchFamily="18" charset="0"/>
              </a:rPr>
              <a:t>должен быть завершен таможенным органом </a:t>
            </a:r>
            <a:r>
              <a:rPr lang="ru-RU" sz="1400" b="1" dirty="0">
                <a:latin typeface="Times New Roman" panose="02020603050405020304" pitchFamily="18" charset="0"/>
                <a:cs typeface="Times New Roman" panose="02020603050405020304" pitchFamily="18" charset="0"/>
              </a:rPr>
              <a:t>не позднее 1 (одного) рабочего дня, </a:t>
            </a:r>
            <a:r>
              <a:rPr lang="ru-RU" sz="1400" dirty="0">
                <a:latin typeface="Times New Roman" panose="02020603050405020304" pitchFamily="18" charset="0"/>
                <a:cs typeface="Times New Roman" panose="02020603050405020304" pitchFamily="18" charset="0"/>
              </a:rPr>
              <a:t>следующего за днем регистрации таможенной декларации, если иное не установлено настоящим </a:t>
            </a:r>
            <a:r>
              <a:rPr lang="ru-RU" sz="1400" dirty="0" smtClean="0">
                <a:latin typeface="Times New Roman" panose="02020603050405020304" pitchFamily="18" charset="0"/>
                <a:cs typeface="Times New Roman" panose="02020603050405020304" pitchFamily="18" charset="0"/>
              </a:rPr>
              <a:t>Кодексом».</a:t>
            </a:r>
            <a:endParaRPr lang="ru-RU" sz="1400" dirty="0">
              <a:latin typeface="Times New Roman" panose="02020603050405020304" pitchFamily="18" charset="0"/>
              <a:cs typeface="Times New Roman" panose="02020603050405020304" pitchFamily="18" charset="0"/>
            </a:endParaRPr>
          </a:p>
        </p:txBody>
      </p:sp>
      <p:sp>
        <p:nvSpPr>
          <p:cNvPr id="14" name="Скругленный прямоугольник 13"/>
          <p:cNvSpPr/>
          <p:nvPr/>
        </p:nvSpPr>
        <p:spPr>
          <a:xfrm>
            <a:off x="207085" y="2831207"/>
            <a:ext cx="3500819" cy="38164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TextBox 17"/>
          <p:cNvSpPr txBox="1"/>
          <p:nvPr/>
        </p:nvSpPr>
        <p:spPr>
          <a:xfrm>
            <a:off x="222103" y="2996952"/>
            <a:ext cx="3485801" cy="4093428"/>
          </a:xfrm>
          <a:prstGeom prst="rect">
            <a:avLst/>
          </a:prstGeom>
          <a:noFill/>
        </p:spPr>
        <p:txBody>
          <a:bodyPr wrap="square" rtlCol="0">
            <a:spAutoFit/>
          </a:bodyPr>
          <a:lstStyle/>
          <a:p>
            <a:pPr algn="just"/>
            <a:r>
              <a:rPr lang="ru-RU" sz="1400" b="1" dirty="0" smtClean="0">
                <a:latin typeface="Times New Roman" panose="02020603050405020304" pitchFamily="18" charset="0"/>
                <a:cs typeface="Times New Roman" panose="02020603050405020304" pitchFamily="18" charset="0"/>
              </a:rPr>
              <a:t>«Выпуск </a:t>
            </a:r>
            <a:r>
              <a:rPr lang="ru-RU" sz="1400" b="1" dirty="0">
                <a:latin typeface="Times New Roman" panose="02020603050405020304" pitchFamily="18" charset="0"/>
                <a:cs typeface="Times New Roman" panose="02020603050405020304" pitchFamily="18" charset="0"/>
              </a:rPr>
              <a:t>товаров</a:t>
            </a:r>
            <a:r>
              <a:rPr lang="ru-RU" sz="1400" b="1" dirty="0" smtClean="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к которым не применяются вывозные таможенные пошлины</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помещаемых под таможенную процедуру </a:t>
            </a:r>
            <a:r>
              <a:rPr lang="ru-RU" sz="1400" b="1" dirty="0" smtClean="0">
                <a:latin typeface="Times New Roman" panose="02020603050405020304" pitchFamily="18" charset="0"/>
                <a:cs typeface="Times New Roman" panose="02020603050405020304" pitchFamily="18" charset="0"/>
              </a:rPr>
              <a:t>экспорта</a:t>
            </a:r>
            <a:r>
              <a:rPr lang="ru-RU" sz="1400" dirty="0" smtClean="0">
                <a:latin typeface="Times New Roman" panose="02020603050405020304" pitchFamily="18" charset="0"/>
                <a:cs typeface="Times New Roman" panose="02020603050405020304" pitchFamily="18" charset="0"/>
              </a:rPr>
              <a:t>, и товаров, помещаемых под таможенную процедуру </a:t>
            </a:r>
            <a:r>
              <a:rPr lang="ru-RU" sz="1400" b="1" dirty="0" smtClean="0">
                <a:latin typeface="Times New Roman" panose="02020603050405020304" pitchFamily="18" charset="0"/>
                <a:cs typeface="Times New Roman" panose="02020603050405020304" pitchFamily="18" charset="0"/>
              </a:rPr>
              <a:t>временного </a:t>
            </a:r>
            <a:r>
              <a:rPr lang="ru-RU" sz="1400" b="1" dirty="0">
                <a:latin typeface="Times New Roman" panose="02020603050405020304" pitchFamily="18" charset="0"/>
                <a:cs typeface="Times New Roman" panose="02020603050405020304" pitchFamily="18" charset="0"/>
              </a:rPr>
              <a:t>вывоза</a:t>
            </a:r>
            <a:r>
              <a:rPr lang="ru-RU" sz="1400" dirty="0">
                <a:latin typeface="Times New Roman" panose="02020603050405020304" pitchFamily="18" charset="0"/>
                <a:cs typeface="Times New Roman" panose="02020603050405020304" pitchFamily="18" charset="0"/>
              </a:rPr>
              <a:t>, перечень которых определяется Комиссией</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должен быть завершен таможенным органом не позднее </a:t>
            </a:r>
            <a:r>
              <a:rPr lang="ru-RU" sz="1400" b="1" dirty="0">
                <a:latin typeface="Times New Roman" panose="02020603050405020304" pitchFamily="18" charset="0"/>
                <a:cs typeface="Times New Roman" panose="02020603050405020304" pitchFamily="18" charset="0"/>
              </a:rPr>
              <a:t>4 (четырех) часов </a:t>
            </a:r>
            <a:r>
              <a:rPr lang="ru-RU" sz="1400" dirty="0">
                <a:latin typeface="Times New Roman" panose="02020603050405020304" pitchFamily="18" charset="0"/>
                <a:cs typeface="Times New Roman" panose="02020603050405020304" pitchFamily="18" charset="0"/>
              </a:rPr>
              <a:t>с момента регистрации декларации на товары, а в случае, если декларация на товары зарегистрирована менее чем за 4 (четыре) часа до окончания времени работы таможенного органа - не позднее 4 (четырех) часов с момента начала времени работы этого таможенного </a:t>
            </a:r>
            <a:r>
              <a:rPr lang="ru-RU" sz="1400" dirty="0" smtClean="0">
                <a:latin typeface="Times New Roman" panose="02020603050405020304" pitchFamily="18" charset="0"/>
                <a:cs typeface="Times New Roman" panose="02020603050405020304" pitchFamily="18" charset="0"/>
              </a:rPr>
              <a:t>органа».</a:t>
            </a:r>
            <a:endParaRPr lang="ru-RU" sz="1400" dirty="0">
              <a:latin typeface="Times New Roman" panose="02020603050405020304" pitchFamily="18" charset="0"/>
              <a:cs typeface="Times New Roman" panose="02020603050405020304" pitchFamily="18" charset="0"/>
            </a:endParaRPr>
          </a:p>
          <a:p>
            <a:endParaRPr lang="ru-RU" dirty="0"/>
          </a:p>
          <a:p>
            <a:endParaRPr lang="ru-RU" dirty="0"/>
          </a:p>
        </p:txBody>
      </p:sp>
      <p:sp>
        <p:nvSpPr>
          <p:cNvPr id="19" name="Овал 18"/>
          <p:cNvSpPr/>
          <p:nvPr/>
        </p:nvSpPr>
        <p:spPr>
          <a:xfrm>
            <a:off x="8577783" y="32788"/>
            <a:ext cx="566217" cy="526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16</a:t>
            </a:r>
            <a:endParaRPr lang="ru-RU" sz="1400" dirty="0">
              <a:solidFill>
                <a:schemeClr val="tx1"/>
              </a:solidFill>
            </a:endParaRPr>
          </a:p>
        </p:txBody>
      </p:sp>
    </p:spTree>
    <p:extLst>
      <p:ext uri="{BB962C8B-B14F-4D97-AF65-F5344CB8AC3E}">
        <p14:creationId xmlns:p14="http://schemas.microsoft.com/office/powerpoint/2010/main" val="3449123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49479" y="240344"/>
            <a:ext cx="9036496" cy="572502"/>
          </a:xfrm>
          <a:prstGeom prst="rect">
            <a:avLst/>
          </a:prstGeom>
          <a:solidFill>
            <a:schemeClr val="tx2">
              <a:lumMod val="60000"/>
              <a:lumOff val="40000"/>
            </a:schemeClr>
          </a:solidFill>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b="1"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СВИДЕТЕЛЬСТВО УЭО</a:t>
            </a:r>
            <a:endParaRPr lang="ru-RU" sz="2400" b="1"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a:off x="6944383" y="4065368"/>
            <a:ext cx="8428" cy="223333"/>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 name="Прямая соединительная линия 2"/>
          <p:cNvCxnSpPr/>
          <p:nvPr/>
        </p:nvCxnSpPr>
        <p:spPr>
          <a:xfrm>
            <a:off x="3131840" y="1117327"/>
            <a:ext cx="41831" cy="5376659"/>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55576" y="735663"/>
            <a:ext cx="3096344" cy="369332"/>
          </a:xfrm>
          <a:prstGeom prst="rect">
            <a:avLst/>
          </a:prstGeom>
          <a:noFill/>
        </p:spPr>
        <p:txBody>
          <a:bodyPr wrap="square" rtlCol="0">
            <a:spAutoFit/>
          </a:bodyPr>
          <a:lstStyle/>
          <a:p>
            <a:endParaRPr lang="ru-RU" dirty="0"/>
          </a:p>
        </p:txBody>
      </p:sp>
      <p:sp>
        <p:nvSpPr>
          <p:cNvPr id="22" name="TextBox 21"/>
          <p:cNvSpPr txBox="1"/>
          <p:nvPr/>
        </p:nvSpPr>
        <p:spPr>
          <a:xfrm>
            <a:off x="5211498" y="747995"/>
            <a:ext cx="3096344" cy="369332"/>
          </a:xfrm>
          <a:prstGeom prst="rect">
            <a:avLst/>
          </a:prstGeom>
          <a:noFill/>
        </p:spPr>
        <p:txBody>
          <a:bodyPr wrap="square" rtlCol="0">
            <a:spAutoFit/>
          </a:bodyPr>
          <a:lstStyle/>
          <a:p>
            <a:endParaRPr lang="ru-RU" dirty="0"/>
          </a:p>
        </p:txBody>
      </p:sp>
      <p:sp>
        <p:nvSpPr>
          <p:cNvPr id="7" name="TextBox 6"/>
          <p:cNvSpPr txBox="1"/>
          <p:nvPr/>
        </p:nvSpPr>
        <p:spPr>
          <a:xfrm>
            <a:off x="90741" y="920329"/>
            <a:ext cx="3096344" cy="461665"/>
          </a:xfrm>
          <a:prstGeom prst="rect">
            <a:avLst/>
          </a:prstGeom>
          <a:noFill/>
        </p:spPr>
        <p:txBody>
          <a:bodyPr wrap="square" rtlCol="0">
            <a:spAutoFit/>
          </a:bodyPr>
          <a:lstStyle/>
          <a:p>
            <a:pPr algn="ctr"/>
            <a:r>
              <a:rPr lang="ru-RU" sz="2400" b="1" u="sng" dirty="0" smtClean="0"/>
              <a:t>ТК ТС</a:t>
            </a:r>
            <a:endParaRPr lang="ru-RU" sz="2400" b="1" u="sng" dirty="0"/>
          </a:p>
        </p:txBody>
      </p:sp>
      <p:sp>
        <p:nvSpPr>
          <p:cNvPr id="32" name="TextBox 31"/>
          <p:cNvSpPr txBox="1"/>
          <p:nvPr/>
        </p:nvSpPr>
        <p:spPr>
          <a:xfrm>
            <a:off x="4139952" y="945407"/>
            <a:ext cx="3096344" cy="461665"/>
          </a:xfrm>
          <a:prstGeom prst="rect">
            <a:avLst/>
          </a:prstGeom>
          <a:noFill/>
        </p:spPr>
        <p:txBody>
          <a:bodyPr wrap="square" rtlCol="0">
            <a:spAutoFit/>
          </a:bodyPr>
          <a:lstStyle/>
          <a:p>
            <a:pPr algn="ctr"/>
            <a:r>
              <a:rPr lang="ru-RU" sz="2400" b="1" u="sng" dirty="0" smtClean="0"/>
              <a:t>Проект ТК ЕАЭС</a:t>
            </a:r>
            <a:endParaRPr lang="ru-RU" sz="2400" b="1" u="sng" dirty="0"/>
          </a:p>
        </p:txBody>
      </p:sp>
      <p:sp>
        <p:nvSpPr>
          <p:cNvPr id="2" name="TextBox 1"/>
          <p:cNvSpPr txBox="1"/>
          <p:nvPr/>
        </p:nvSpPr>
        <p:spPr>
          <a:xfrm>
            <a:off x="193944" y="1516142"/>
            <a:ext cx="2664296" cy="1107996"/>
          </a:xfrm>
          <a:prstGeom prst="rect">
            <a:avLst/>
          </a:prstGeom>
          <a:solidFill>
            <a:schemeClr val="bg1">
              <a:lumMod val="85000"/>
            </a:schemeClr>
          </a:solidFill>
        </p:spPr>
        <p:txBody>
          <a:bodyPr wrap="square" rtlCol="0">
            <a:spAutoFit/>
          </a:bodyPr>
          <a:lstStyle/>
          <a:p>
            <a:pPr algn="ctr"/>
            <a:r>
              <a:rPr lang="ru-RU" sz="2200" dirty="0" smtClean="0"/>
              <a:t>Единое свидетельство на все упрощения </a:t>
            </a:r>
            <a:endParaRPr lang="ru-RU" sz="2200" dirty="0"/>
          </a:p>
        </p:txBody>
      </p:sp>
      <p:sp>
        <p:nvSpPr>
          <p:cNvPr id="14" name="TextBox 13"/>
          <p:cNvSpPr txBox="1"/>
          <p:nvPr/>
        </p:nvSpPr>
        <p:spPr>
          <a:xfrm>
            <a:off x="3363022" y="1700808"/>
            <a:ext cx="5639290" cy="1107996"/>
          </a:xfrm>
          <a:prstGeom prst="rect">
            <a:avLst/>
          </a:prstGeom>
          <a:solidFill>
            <a:schemeClr val="bg1">
              <a:lumMod val="85000"/>
            </a:schemeClr>
          </a:solidFill>
        </p:spPr>
        <p:txBody>
          <a:bodyPr wrap="square" rtlCol="0">
            <a:spAutoFit/>
          </a:bodyPr>
          <a:lstStyle/>
          <a:p>
            <a:pPr algn="just"/>
            <a:r>
              <a:rPr lang="ru-RU" sz="2200" b="1" dirty="0" smtClean="0"/>
              <a:t>Свидетельство </a:t>
            </a:r>
            <a:r>
              <a:rPr lang="en-US" sz="2200" b="1" dirty="0" smtClean="0"/>
              <a:t>I </a:t>
            </a:r>
            <a:r>
              <a:rPr lang="ru-RU" sz="2200" b="1" dirty="0"/>
              <a:t>типа</a:t>
            </a:r>
            <a:r>
              <a:rPr lang="ru-RU" sz="2200" dirty="0"/>
              <a:t>: </a:t>
            </a:r>
            <a:endParaRPr lang="ru-RU" sz="2200" dirty="0" smtClean="0"/>
          </a:p>
          <a:p>
            <a:pPr algn="just"/>
            <a:r>
              <a:rPr lang="ru-RU" sz="2200" dirty="0" smtClean="0"/>
              <a:t>упрощения </a:t>
            </a:r>
            <a:r>
              <a:rPr lang="ru-RU" sz="2200" dirty="0"/>
              <a:t>при совершении таможенных операций</a:t>
            </a:r>
          </a:p>
        </p:txBody>
      </p:sp>
      <p:sp>
        <p:nvSpPr>
          <p:cNvPr id="15" name="TextBox 14"/>
          <p:cNvSpPr txBox="1"/>
          <p:nvPr/>
        </p:nvSpPr>
        <p:spPr>
          <a:xfrm>
            <a:off x="3364965" y="3376806"/>
            <a:ext cx="5637347" cy="1107996"/>
          </a:xfrm>
          <a:prstGeom prst="rect">
            <a:avLst/>
          </a:prstGeom>
          <a:solidFill>
            <a:schemeClr val="bg1">
              <a:lumMod val="85000"/>
            </a:schemeClr>
          </a:solidFill>
        </p:spPr>
        <p:txBody>
          <a:bodyPr wrap="square" rtlCol="0">
            <a:spAutoFit/>
          </a:bodyPr>
          <a:lstStyle/>
          <a:p>
            <a:pPr algn="just"/>
            <a:r>
              <a:rPr lang="ru-RU" sz="2200" b="1" dirty="0" smtClean="0"/>
              <a:t>Свидетельство </a:t>
            </a:r>
            <a:r>
              <a:rPr lang="en-US" sz="2200" b="1" dirty="0" smtClean="0"/>
              <a:t>II </a:t>
            </a:r>
            <a:r>
              <a:rPr lang="ru-RU" sz="2200" b="1" dirty="0"/>
              <a:t>тип</a:t>
            </a:r>
            <a:r>
              <a:rPr lang="ru-RU" sz="2200" dirty="0"/>
              <a:t>а: </a:t>
            </a:r>
          </a:p>
          <a:p>
            <a:pPr algn="just"/>
            <a:r>
              <a:rPr lang="ru-RU" sz="2200" dirty="0" smtClean="0"/>
              <a:t> </a:t>
            </a:r>
            <a:r>
              <a:rPr lang="ru-RU" sz="2200" dirty="0"/>
              <a:t>упрощения при проведении  таможенного контроля</a:t>
            </a:r>
          </a:p>
        </p:txBody>
      </p:sp>
      <p:sp>
        <p:nvSpPr>
          <p:cNvPr id="16" name="TextBox 15"/>
          <p:cNvSpPr txBox="1"/>
          <p:nvPr/>
        </p:nvSpPr>
        <p:spPr>
          <a:xfrm>
            <a:off x="3349172" y="4953297"/>
            <a:ext cx="5653139" cy="1107996"/>
          </a:xfrm>
          <a:prstGeom prst="rect">
            <a:avLst/>
          </a:prstGeom>
          <a:solidFill>
            <a:schemeClr val="bg1">
              <a:lumMod val="85000"/>
            </a:schemeClr>
          </a:solidFill>
        </p:spPr>
        <p:txBody>
          <a:bodyPr wrap="square" rtlCol="0">
            <a:spAutoFit/>
          </a:bodyPr>
          <a:lstStyle/>
          <a:p>
            <a:pPr algn="just"/>
            <a:r>
              <a:rPr lang="ru-RU" sz="2200" b="1" dirty="0" smtClean="0"/>
              <a:t>Свидетельство </a:t>
            </a:r>
            <a:r>
              <a:rPr lang="en-US" sz="2200" b="1" dirty="0" smtClean="0"/>
              <a:t>I</a:t>
            </a:r>
            <a:r>
              <a:rPr lang="en-US" sz="2200" b="1" dirty="0"/>
              <a:t>I</a:t>
            </a:r>
            <a:r>
              <a:rPr lang="en-US" sz="2200" b="1" dirty="0" smtClean="0"/>
              <a:t>I </a:t>
            </a:r>
            <a:r>
              <a:rPr lang="ru-RU" sz="2200" b="1" dirty="0" smtClean="0"/>
              <a:t>типа</a:t>
            </a:r>
            <a:r>
              <a:rPr lang="ru-RU" sz="2200" dirty="0" smtClean="0"/>
              <a:t>:</a:t>
            </a:r>
          </a:p>
          <a:p>
            <a:pPr algn="just"/>
            <a:r>
              <a:rPr lang="ru-RU" sz="2200" dirty="0" smtClean="0"/>
              <a:t> упрощения</a:t>
            </a:r>
            <a:r>
              <a:rPr lang="ru-RU" sz="2200" dirty="0"/>
              <a:t>, предусмотренные для свидетельств первого и второго типа</a:t>
            </a:r>
          </a:p>
        </p:txBody>
      </p:sp>
      <p:sp>
        <p:nvSpPr>
          <p:cNvPr id="17" name="Овал 16"/>
          <p:cNvSpPr/>
          <p:nvPr/>
        </p:nvSpPr>
        <p:spPr>
          <a:xfrm>
            <a:off x="8519758" y="81185"/>
            <a:ext cx="566217" cy="526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17</a:t>
            </a:r>
            <a:endParaRPr lang="ru-RU" sz="1400" dirty="0">
              <a:solidFill>
                <a:schemeClr val="tx1"/>
              </a:solidFill>
            </a:endParaRPr>
          </a:p>
        </p:txBody>
      </p:sp>
    </p:spTree>
    <p:extLst>
      <p:ext uri="{BB962C8B-B14F-4D97-AF65-F5344CB8AC3E}">
        <p14:creationId xmlns:p14="http://schemas.microsoft.com/office/powerpoint/2010/main" val="21581561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a:off x="6944383" y="4065368"/>
            <a:ext cx="8428" cy="223333"/>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55576" y="735663"/>
            <a:ext cx="3096344" cy="369332"/>
          </a:xfrm>
          <a:prstGeom prst="rect">
            <a:avLst/>
          </a:prstGeom>
          <a:noFill/>
        </p:spPr>
        <p:txBody>
          <a:bodyPr wrap="square" rtlCol="0">
            <a:spAutoFit/>
          </a:bodyPr>
          <a:lstStyle/>
          <a:p>
            <a:endParaRPr lang="ru-RU" dirty="0"/>
          </a:p>
        </p:txBody>
      </p:sp>
      <p:sp>
        <p:nvSpPr>
          <p:cNvPr id="22" name="TextBox 21"/>
          <p:cNvSpPr txBox="1"/>
          <p:nvPr/>
        </p:nvSpPr>
        <p:spPr>
          <a:xfrm>
            <a:off x="5211498" y="747995"/>
            <a:ext cx="3096344" cy="369332"/>
          </a:xfrm>
          <a:prstGeom prst="rect">
            <a:avLst/>
          </a:prstGeom>
          <a:noFill/>
        </p:spPr>
        <p:txBody>
          <a:bodyPr wrap="square" rtlCol="0">
            <a:spAutoFit/>
          </a:bodyPr>
          <a:lstStyle/>
          <a:p>
            <a:endParaRPr lang="ru-RU" dirty="0"/>
          </a:p>
        </p:txBody>
      </p:sp>
      <p:graphicFrame>
        <p:nvGraphicFramePr>
          <p:cNvPr id="2" name="Схема 1"/>
          <p:cNvGraphicFramePr/>
          <p:nvPr>
            <p:extLst>
              <p:ext uri="{D42A27DB-BD31-4B8C-83A1-F6EECF244321}">
                <p14:modId xmlns:p14="http://schemas.microsoft.com/office/powerpoint/2010/main" val="1138148098"/>
              </p:ext>
            </p:extLst>
          </p:nvPr>
        </p:nvGraphicFramePr>
        <p:xfrm>
          <a:off x="107505" y="706962"/>
          <a:ext cx="8894808" cy="6678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TextBox 13"/>
          <p:cNvSpPr txBox="1"/>
          <p:nvPr/>
        </p:nvSpPr>
        <p:spPr>
          <a:xfrm>
            <a:off x="3882175" y="1154207"/>
            <a:ext cx="4937312" cy="246221"/>
          </a:xfrm>
          <a:prstGeom prst="rect">
            <a:avLst/>
          </a:prstGeom>
          <a:noFill/>
        </p:spPr>
        <p:txBody>
          <a:bodyPr wrap="square" rtlCol="0">
            <a:spAutoFit/>
          </a:bodyPr>
          <a:lstStyle/>
          <a:p>
            <a:pPr algn="just"/>
            <a:r>
              <a:rPr lang="ru-RU" sz="1000" dirty="0" smtClean="0">
                <a:solidFill>
                  <a:srgbClr val="00B050"/>
                </a:solidFill>
              </a:rPr>
              <a:t>   </a:t>
            </a:r>
          </a:p>
        </p:txBody>
      </p:sp>
      <p:sp>
        <p:nvSpPr>
          <p:cNvPr id="9" name="Овал 8"/>
          <p:cNvSpPr/>
          <p:nvPr/>
        </p:nvSpPr>
        <p:spPr>
          <a:xfrm>
            <a:off x="8577783" y="0"/>
            <a:ext cx="566217" cy="526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18</a:t>
            </a:r>
            <a:endParaRPr lang="ru-RU" sz="1400" dirty="0">
              <a:solidFill>
                <a:schemeClr val="tx1"/>
              </a:solidFill>
            </a:endParaRPr>
          </a:p>
        </p:txBody>
      </p:sp>
      <p:sp>
        <p:nvSpPr>
          <p:cNvPr id="4" name="Скругленный прямоугольник 3"/>
          <p:cNvSpPr/>
          <p:nvPr/>
        </p:nvSpPr>
        <p:spPr>
          <a:xfrm>
            <a:off x="611559" y="0"/>
            <a:ext cx="7920881" cy="932661"/>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251520" y="116632"/>
            <a:ext cx="8280920" cy="369332"/>
          </a:xfrm>
          <a:prstGeom prst="rect">
            <a:avLst/>
          </a:prstGeom>
          <a:noFill/>
        </p:spPr>
        <p:txBody>
          <a:bodyPr wrap="square" rtlCol="0">
            <a:spAutoFit/>
          </a:bodyPr>
          <a:lstStyle/>
          <a:p>
            <a:pPr algn="ctr"/>
            <a:r>
              <a:rPr lang="ru-RU" b="1" dirty="0" smtClean="0">
                <a:latin typeface="Times New Roman" panose="02020603050405020304" pitchFamily="18" charset="0"/>
                <a:cs typeface="Times New Roman" panose="02020603050405020304" pitchFamily="18" charset="0"/>
              </a:rPr>
              <a:t>ДЕЙСТВУЮЩИЕ УСЛОВИЯ ПРИСВОЕНИЯ СТАТУСА УЭО</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8147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107504" y="170916"/>
            <a:ext cx="9036496" cy="593788"/>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000" b="1" dirty="0" smtClean="0">
                <a:latin typeface="Times New Roman" panose="02020603050405020304" pitchFamily="18" charset="0"/>
                <a:ea typeface="+mn-ea"/>
                <a:cs typeface="Times New Roman" panose="02020603050405020304" pitchFamily="18" charset="0"/>
              </a:rPr>
              <a:t>ДОГОВОР О ЕВРАЗИЙСКОМ ЭКОНОМИЧЕСКОМ СОЮЗЕ</a:t>
            </a:r>
          </a:p>
          <a:p>
            <a:r>
              <a:rPr lang="ru-RU" sz="2000" b="1" dirty="0" smtClean="0">
                <a:latin typeface="Times New Roman" panose="02020603050405020304" pitchFamily="18" charset="0"/>
                <a:ea typeface="+mn-ea"/>
                <a:cs typeface="Times New Roman" panose="02020603050405020304" pitchFamily="18" charset="0"/>
              </a:rPr>
              <a:t>(подписан 29 мая 2014 года, вступает в силу с 1 января 2015 года)</a:t>
            </a:r>
            <a:endParaRPr lang="ru-RU" sz="2000" b="1" dirty="0">
              <a:latin typeface="Times New Roman" panose="02020603050405020304" pitchFamily="18" charset="0"/>
              <a:ea typeface="+mn-ea"/>
              <a:cs typeface="Times New Roman" panose="02020603050405020304" pitchFamily="18" charset="0"/>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a:off x="6944383" y="4065368"/>
            <a:ext cx="8428" cy="223333"/>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3" name="Скругленный прямоугольник 22"/>
          <p:cNvSpPr/>
          <p:nvPr/>
        </p:nvSpPr>
        <p:spPr>
          <a:xfrm>
            <a:off x="299204" y="908720"/>
            <a:ext cx="8653095" cy="54006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smtClean="0">
              <a:solidFill>
                <a:schemeClr val="tx1"/>
              </a:solidFill>
              <a:latin typeface="Times New Roman" panose="02020603050405020304" pitchFamily="18" charset="0"/>
              <a:cs typeface="Times New Roman" panose="02020603050405020304" pitchFamily="18" charset="0"/>
            </a:endParaRPr>
          </a:p>
          <a:p>
            <a:pPr algn="ctr"/>
            <a:r>
              <a:rPr lang="ru-RU" b="1" dirty="0" smtClean="0">
                <a:solidFill>
                  <a:schemeClr val="tx1"/>
                </a:solidFill>
                <a:latin typeface="Times New Roman" panose="02020603050405020304" pitchFamily="18" charset="0"/>
                <a:cs typeface="Times New Roman" panose="02020603050405020304" pitchFamily="18" charset="0"/>
              </a:rPr>
              <a:t>Раздел </a:t>
            </a:r>
            <a:r>
              <a:rPr lang="en-US" b="1" dirty="0">
                <a:solidFill>
                  <a:schemeClr val="tx1"/>
                </a:solidFill>
                <a:latin typeface="Times New Roman" panose="02020603050405020304" pitchFamily="18" charset="0"/>
                <a:cs typeface="Times New Roman" panose="02020603050405020304" pitchFamily="18" charset="0"/>
              </a:rPr>
              <a:t>VIII</a:t>
            </a:r>
            <a:endParaRPr lang="ru-RU" b="1" dirty="0">
              <a:solidFill>
                <a:schemeClr val="tx1"/>
              </a:solidFill>
              <a:latin typeface="Times New Roman" panose="02020603050405020304" pitchFamily="18" charset="0"/>
              <a:cs typeface="Times New Roman" panose="02020603050405020304" pitchFamily="18" charset="0"/>
            </a:endParaRPr>
          </a:p>
          <a:p>
            <a:pPr algn="ctr"/>
            <a:r>
              <a:rPr lang="ru-RU" b="1" dirty="0">
                <a:solidFill>
                  <a:schemeClr val="tx1"/>
                </a:solidFill>
                <a:latin typeface="Times New Roman" panose="02020603050405020304" pitchFamily="18" charset="0"/>
                <a:cs typeface="Times New Roman" panose="02020603050405020304" pitchFamily="18" charset="0"/>
              </a:rPr>
              <a:t>ТАМОЖЕННОЕ </a:t>
            </a:r>
            <a:r>
              <a:rPr lang="ru-RU" b="1" dirty="0" smtClean="0">
                <a:solidFill>
                  <a:schemeClr val="tx1"/>
                </a:solidFill>
                <a:latin typeface="Times New Roman" panose="02020603050405020304" pitchFamily="18" charset="0"/>
                <a:cs typeface="Times New Roman" panose="02020603050405020304" pitchFamily="18" charset="0"/>
              </a:rPr>
              <a:t>РЕГУЛИРОВАНИЕ</a:t>
            </a:r>
          </a:p>
          <a:p>
            <a:pPr indent="450000" algn="just"/>
            <a:endParaRPr lang="ru-RU" b="1" dirty="0">
              <a:solidFill>
                <a:schemeClr val="tx1"/>
              </a:solidFill>
              <a:latin typeface="Times New Roman" panose="02020603050405020304" pitchFamily="18" charset="0"/>
              <a:cs typeface="Times New Roman" panose="02020603050405020304" pitchFamily="18" charset="0"/>
            </a:endParaRPr>
          </a:p>
          <a:p>
            <a:pPr indent="450000" algn="just"/>
            <a:r>
              <a:rPr lang="ru-RU" dirty="0" smtClean="0">
                <a:solidFill>
                  <a:schemeClr val="tx1"/>
                </a:solidFill>
                <a:latin typeface="Times New Roman" panose="02020603050405020304" pitchFamily="18" charset="0"/>
                <a:cs typeface="Times New Roman" panose="02020603050405020304" pitchFamily="18" charset="0"/>
              </a:rPr>
              <a:t>«В </a:t>
            </a:r>
            <a:r>
              <a:rPr lang="ru-RU" dirty="0">
                <a:solidFill>
                  <a:schemeClr val="tx1"/>
                </a:solidFill>
                <a:latin typeface="Times New Roman" panose="02020603050405020304" pitchFamily="18" charset="0"/>
                <a:cs typeface="Times New Roman" panose="02020603050405020304" pitchFamily="18" charset="0"/>
              </a:rPr>
              <a:t>Союзе осуществляется </a:t>
            </a:r>
            <a:r>
              <a:rPr lang="ru-RU" b="1" dirty="0">
                <a:solidFill>
                  <a:schemeClr val="tx1"/>
                </a:solidFill>
                <a:latin typeface="Times New Roman" panose="02020603050405020304" pitchFamily="18" charset="0"/>
                <a:cs typeface="Times New Roman" panose="02020603050405020304" pitchFamily="18" charset="0"/>
              </a:rPr>
              <a:t>единое таможенное регулирование </a:t>
            </a:r>
            <a:r>
              <a:rPr lang="ru-RU" dirty="0">
                <a:solidFill>
                  <a:schemeClr val="tx1"/>
                </a:solidFill>
                <a:latin typeface="Times New Roman" panose="02020603050405020304" pitchFamily="18" charset="0"/>
                <a:cs typeface="Times New Roman" panose="02020603050405020304" pitchFamily="18" charset="0"/>
              </a:rPr>
              <a:t>в соответствии с </a:t>
            </a:r>
            <a:r>
              <a:rPr lang="ru-RU" b="1" dirty="0">
                <a:solidFill>
                  <a:schemeClr val="tx1"/>
                </a:solidFill>
                <a:latin typeface="Times New Roman" panose="02020603050405020304" pitchFamily="18" charset="0"/>
                <a:cs typeface="Times New Roman" panose="02020603050405020304" pitchFamily="18" charset="0"/>
              </a:rPr>
              <a:t>Таможенным кодексом Евразийского экономического союза и регулирующими таможенные правоотношения международными договорами и актами</a:t>
            </a:r>
            <a:r>
              <a:rPr lang="ru-RU" dirty="0">
                <a:solidFill>
                  <a:schemeClr val="tx1"/>
                </a:solidFill>
                <a:latin typeface="Times New Roman" panose="02020603050405020304" pitchFamily="18" charset="0"/>
                <a:cs typeface="Times New Roman" panose="02020603050405020304" pitchFamily="18" charset="0"/>
              </a:rPr>
              <a:t>, составляющими право Союза, а также в соответствии с положениями настоящего </a:t>
            </a:r>
            <a:r>
              <a:rPr lang="ru-RU" dirty="0" smtClean="0">
                <a:solidFill>
                  <a:schemeClr val="tx1"/>
                </a:solidFill>
                <a:latin typeface="Times New Roman" panose="02020603050405020304" pitchFamily="18" charset="0"/>
                <a:cs typeface="Times New Roman" panose="02020603050405020304" pitchFamily="18" charset="0"/>
              </a:rPr>
              <a:t>Договора» </a:t>
            </a:r>
            <a:r>
              <a:rPr lang="ru-RU" b="1" dirty="0">
                <a:solidFill>
                  <a:schemeClr val="tx1"/>
                </a:solidFill>
                <a:latin typeface="Times New Roman" panose="02020603050405020304" pitchFamily="18" charset="0"/>
                <a:cs typeface="Times New Roman" panose="02020603050405020304" pitchFamily="18" charset="0"/>
              </a:rPr>
              <a:t>(статья 32</a:t>
            </a:r>
            <a:r>
              <a:rPr lang="ru-RU" b="1" dirty="0" smtClean="0">
                <a:solidFill>
                  <a:schemeClr val="tx1"/>
                </a:solidFill>
                <a:latin typeface="Times New Roman" panose="02020603050405020304" pitchFamily="18" charset="0"/>
                <a:cs typeface="Times New Roman" panose="02020603050405020304" pitchFamily="18" charset="0"/>
              </a:rPr>
              <a:t>).</a:t>
            </a:r>
          </a:p>
          <a:p>
            <a:pPr algn="just"/>
            <a:endParaRPr lang="ru-RU" b="1" dirty="0" smtClean="0">
              <a:solidFill>
                <a:schemeClr val="tx1"/>
              </a:solidFill>
              <a:latin typeface="Times New Roman" panose="02020603050405020304" pitchFamily="18" charset="0"/>
              <a:cs typeface="Times New Roman" panose="02020603050405020304" pitchFamily="18" charset="0"/>
            </a:endParaRPr>
          </a:p>
          <a:p>
            <a:pPr indent="450000" algn="ctr"/>
            <a:r>
              <a:rPr lang="ru-RU" b="1" dirty="0" smtClean="0">
                <a:solidFill>
                  <a:schemeClr val="tx1"/>
                </a:solidFill>
                <a:latin typeface="Times New Roman" panose="02020603050405020304" pitchFamily="18" charset="0"/>
                <a:cs typeface="Times New Roman" panose="02020603050405020304" pitchFamily="18" charset="0"/>
              </a:rPr>
              <a:t>ПЕРЕХОДНЫЕ ПОЛОЖЕНИЯ В ОТНОШЕНИИ РАЗДЕЛА </a:t>
            </a:r>
            <a:r>
              <a:rPr lang="en-US" b="1" dirty="0" smtClean="0">
                <a:solidFill>
                  <a:schemeClr val="tx1"/>
                </a:solidFill>
                <a:latin typeface="Times New Roman" panose="02020603050405020304" pitchFamily="18" charset="0"/>
                <a:cs typeface="Times New Roman" panose="02020603050405020304" pitchFamily="18" charset="0"/>
              </a:rPr>
              <a:t>VIII</a:t>
            </a:r>
            <a:endParaRPr lang="ru-RU" b="1" dirty="0" smtClean="0">
              <a:solidFill>
                <a:schemeClr val="tx1"/>
              </a:solidFill>
              <a:latin typeface="Times New Roman" panose="02020603050405020304" pitchFamily="18" charset="0"/>
              <a:cs typeface="Times New Roman" panose="02020603050405020304" pitchFamily="18" charset="0"/>
            </a:endParaRPr>
          </a:p>
          <a:p>
            <a:pPr indent="450000" algn="ctr"/>
            <a:endParaRPr lang="ru-RU" b="1" dirty="0">
              <a:solidFill>
                <a:schemeClr val="tx1"/>
              </a:solidFill>
              <a:latin typeface="Times New Roman" panose="02020603050405020304" pitchFamily="18" charset="0"/>
              <a:cs typeface="Times New Roman" panose="02020603050405020304" pitchFamily="18" charset="0"/>
            </a:endParaRPr>
          </a:p>
          <a:p>
            <a:pPr indent="450000" algn="just"/>
            <a:r>
              <a:rPr lang="ru-RU" dirty="0" smtClean="0">
                <a:solidFill>
                  <a:schemeClr val="tx1"/>
                </a:solidFill>
                <a:latin typeface="Times New Roman" panose="02020603050405020304" pitchFamily="18" charset="0"/>
                <a:cs typeface="Times New Roman" panose="02020603050405020304" pitchFamily="18" charset="0"/>
              </a:rPr>
              <a:t>«До </a:t>
            </a:r>
            <a:r>
              <a:rPr lang="ru-RU" dirty="0">
                <a:solidFill>
                  <a:schemeClr val="tx1"/>
                </a:solidFill>
                <a:latin typeface="Times New Roman" panose="02020603050405020304" pitchFamily="18" charset="0"/>
                <a:cs typeface="Times New Roman" panose="02020603050405020304" pitchFamily="18" charset="0"/>
              </a:rPr>
              <a:t>вступления в силу Таможенного кодекса Евразийского экономического союза таможенное регулирование в Союзе осуществляется </a:t>
            </a:r>
            <a:r>
              <a:rPr lang="ru-RU" b="1" dirty="0">
                <a:solidFill>
                  <a:schemeClr val="tx1"/>
                </a:solidFill>
                <a:latin typeface="Times New Roman" panose="02020603050405020304" pitchFamily="18" charset="0"/>
                <a:cs typeface="Times New Roman" panose="02020603050405020304" pitchFamily="18" charset="0"/>
              </a:rPr>
              <a:t>в соответствии с Договором о Таможенном кодексе таможенного союза от 27 ноября 2009 года и иными международными договорами государств-членов, регулирующими таможенные правоотношения, заключенными в рамках формирования договорно-правовой базы Таможенного союза и Единого экономического пространства</a:t>
            </a:r>
            <a:r>
              <a:rPr lang="ru-RU" dirty="0">
                <a:solidFill>
                  <a:schemeClr val="tx1"/>
                </a:solidFill>
                <a:latin typeface="Times New Roman" panose="02020603050405020304" pitchFamily="18" charset="0"/>
                <a:cs typeface="Times New Roman" panose="02020603050405020304" pitchFamily="18" charset="0"/>
              </a:rPr>
              <a:t> и входящими в соответствии со статьей 99 настоящего Договора в право Союза, с учетом положений настоящей </a:t>
            </a:r>
            <a:r>
              <a:rPr lang="ru-RU" dirty="0" smtClean="0">
                <a:solidFill>
                  <a:schemeClr val="tx1"/>
                </a:solidFill>
                <a:latin typeface="Times New Roman" panose="02020603050405020304" pitchFamily="18" charset="0"/>
                <a:cs typeface="Times New Roman" panose="02020603050405020304" pitchFamily="18" charset="0"/>
              </a:rPr>
              <a:t>статьи» (статья 101).</a:t>
            </a:r>
          </a:p>
          <a:p>
            <a:pPr algn="just"/>
            <a:endParaRPr lang="ru-RU" dirty="0">
              <a:solidFill>
                <a:schemeClr val="tx1"/>
              </a:solidFill>
              <a:latin typeface="Times New Roman" panose="02020603050405020304" pitchFamily="18" charset="0"/>
              <a:cs typeface="Times New Roman" panose="02020603050405020304" pitchFamily="18" charset="0"/>
            </a:endParaRPr>
          </a:p>
        </p:txBody>
      </p:sp>
      <p:sp>
        <p:nvSpPr>
          <p:cNvPr id="2" name="Овал 1"/>
          <p:cNvSpPr/>
          <p:nvPr/>
        </p:nvSpPr>
        <p:spPr>
          <a:xfrm>
            <a:off x="8706365" y="76571"/>
            <a:ext cx="491867"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1</a:t>
            </a:r>
            <a:endParaRPr lang="ru-RU" dirty="0">
              <a:solidFill>
                <a:schemeClr val="tx1"/>
              </a:solidFill>
            </a:endParaRPr>
          </a:p>
        </p:txBody>
      </p:sp>
    </p:spTree>
    <p:extLst>
      <p:ext uri="{BB962C8B-B14F-4D97-AF65-F5344CB8AC3E}">
        <p14:creationId xmlns:p14="http://schemas.microsoft.com/office/powerpoint/2010/main" val="39023784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txBox="1">
            <a:spLocks noGrp="1"/>
          </p:cNvSpPr>
          <p:nvPr>
            <p:ph type="title"/>
          </p:nvPr>
        </p:nvSpPr>
        <p:spPr>
          <a:xfrm>
            <a:off x="0" y="0"/>
            <a:ext cx="9144000" cy="263438"/>
          </a:xfrm>
          <a:prstGeom prst="rect">
            <a:avLst/>
          </a:prstGeom>
          <a:solidFill>
            <a:schemeClr val="tx2">
              <a:lumMod val="40000"/>
              <a:lumOff val="60000"/>
            </a:schemeClr>
          </a:solidFill>
          <a:ln>
            <a:noFill/>
          </a:ln>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800" b="1" dirty="0" smtClean="0">
                <a:solidFill>
                  <a:prstClr val="black">
                    <a:hueOff val="0"/>
                    <a:satOff val="0"/>
                    <a:lumOff val="0"/>
                    <a:alphaOff val="0"/>
                  </a:prstClr>
                </a:solidFill>
                <a:latin typeface="Arial" pitchFamily="34" charset="0"/>
                <a:ea typeface="+mn-ea"/>
                <a:cs typeface="Arial" pitchFamily="34" charset="0"/>
              </a:rPr>
              <a:t>ПРЕДЛАГАЕМЫЕ УСЛОВИЯ ПРИСВОЕНИЯ СТАТУСА УЭО </a:t>
            </a:r>
            <a:endParaRPr lang="ru-RU" sz="1800" b="1" dirty="0">
              <a:solidFill>
                <a:prstClr val="black">
                  <a:hueOff val="0"/>
                  <a:satOff val="0"/>
                  <a:lumOff val="0"/>
                  <a:alphaOff val="0"/>
                </a:prstClr>
              </a:solidFill>
              <a:latin typeface="Arial" pitchFamily="34" charset="0"/>
              <a:ea typeface="+mn-ea"/>
              <a:cs typeface="Arial" pitchFamily="34" charset="0"/>
            </a:endParaRPr>
          </a:p>
        </p:txBody>
      </p:sp>
      <p:sp>
        <p:nvSpPr>
          <p:cNvPr id="2" name="Прямоугольник 1"/>
          <p:cNvSpPr/>
          <p:nvPr/>
        </p:nvSpPr>
        <p:spPr>
          <a:xfrm>
            <a:off x="0" y="264790"/>
            <a:ext cx="9172253" cy="6786473"/>
          </a:xfrm>
          <a:prstGeom prst="rect">
            <a:avLst/>
          </a:prstGeom>
          <a:solidFill>
            <a:schemeClr val="accent1">
              <a:lumMod val="20000"/>
              <a:lumOff val="80000"/>
            </a:schemeClr>
          </a:solidFill>
        </p:spPr>
        <p:txBody>
          <a:bodyPr wrap="square">
            <a:spAutoFit/>
          </a:bodyPr>
          <a:lstStyle/>
          <a:p>
            <a:pPr lvl="0" indent="360000" algn="just"/>
            <a:r>
              <a:rPr lang="ru-RU" sz="1500" b="1" u="sng" dirty="0" smtClean="0">
                <a:solidFill>
                  <a:prstClr val="black"/>
                </a:solidFill>
                <a:latin typeface="Times New Roman" panose="02020603050405020304" pitchFamily="18" charset="0"/>
                <a:cs typeface="Times New Roman" panose="02020603050405020304" pitchFamily="18" charset="0"/>
              </a:rPr>
              <a:t>С </a:t>
            </a:r>
            <a:r>
              <a:rPr lang="ru-RU" sz="1500" b="1" u="sng" smtClean="0">
                <a:solidFill>
                  <a:prstClr val="black"/>
                </a:solidFill>
                <a:latin typeface="Times New Roman" panose="02020603050405020304" pitchFamily="18" charset="0"/>
                <a:cs typeface="Times New Roman" panose="02020603050405020304" pitchFamily="18" charset="0"/>
              </a:rPr>
              <a:t>ВЫДАЧЕЙ </a:t>
            </a:r>
            <a:r>
              <a:rPr lang="ru-RU" sz="1500" b="1" u="sng" smtClean="0">
                <a:solidFill>
                  <a:prstClr val="black"/>
                </a:solidFill>
                <a:latin typeface="Times New Roman" panose="02020603050405020304" pitchFamily="18" charset="0"/>
                <a:cs typeface="Times New Roman" panose="02020603050405020304" pitchFamily="18" charset="0"/>
              </a:rPr>
              <a:t>СВИДЕТЕЛЬСТВА </a:t>
            </a:r>
            <a:r>
              <a:rPr lang="ru-RU" sz="1500" b="1" u="sng" dirty="0" smtClean="0">
                <a:solidFill>
                  <a:prstClr val="black"/>
                </a:solidFill>
                <a:latin typeface="Times New Roman" panose="02020603050405020304" pitchFamily="18" charset="0"/>
                <a:cs typeface="Times New Roman" panose="02020603050405020304" pitchFamily="18" charset="0"/>
              </a:rPr>
              <a:t>ПЕРВОГО ТИПА:</a:t>
            </a:r>
          </a:p>
          <a:p>
            <a:pPr lvl="0" indent="360000" algn="just"/>
            <a:r>
              <a:rPr lang="ru-RU" sz="1500" dirty="0" smtClean="0">
                <a:solidFill>
                  <a:prstClr val="black"/>
                </a:solidFill>
                <a:latin typeface="Times New Roman" panose="02020603050405020304" pitchFamily="18" charset="0"/>
                <a:cs typeface="Times New Roman" panose="02020603050405020304" pitchFamily="18" charset="0"/>
              </a:rPr>
              <a:t>1) осуществление юридическим лицом государства-члена внешнеэкономической деятельности, </a:t>
            </a:r>
            <a:r>
              <a:rPr lang="ru-RU" sz="1500" b="1" dirty="0" smtClean="0">
                <a:latin typeface="Times New Roman" panose="02020603050405020304" pitchFamily="18" charset="0"/>
                <a:cs typeface="Times New Roman" panose="02020603050405020304" pitchFamily="18" charset="0"/>
              </a:rPr>
              <a:t>деятельности в сфере таможенного дела либо деятельности по хранению товаров не менее 3 (трех) лет до дня обращения в таможенный орган, в течение которых:</a:t>
            </a:r>
          </a:p>
          <a:p>
            <a:pPr lvl="0" indent="360000" algn="just"/>
            <a:r>
              <a:rPr lang="ru-RU" sz="1500" b="1" dirty="0" smtClean="0">
                <a:latin typeface="Times New Roman" panose="02020603050405020304" pitchFamily="18" charset="0"/>
                <a:cs typeface="Times New Roman" panose="02020603050405020304" pitchFamily="18" charset="0"/>
              </a:rPr>
              <a:t>юридическими лицами </a:t>
            </a:r>
            <a:r>
              <a:rPr lang="ru-RU" sz="1500" dirty="0" smtClean="0">
                <a:solidFill>
                  <a:prstClr val="black"/>
                </a:solidFill>
                <a:latin typeface="Times New Roman" panose="02020603050405020304" pitchFamily="18" charset="0"/>
                <a:cs typeface="Times New Roman" panose="02020603050405020304" pitchFamily="18" charset="0"/>
              </a:rPr>
              <a:t>государства-члена, осуществляющими внешнеэкономическую деятельность, </a:t>
            </a:r>
            <a:r>
              <a:rPr lang="ru-RU" sz="1500" b="1" dirty="0" smtClean="0">
                <a:latin typeface="Times New Roman" panose="02020603050405020304" pitchFamily="18" charset="0"/>
                <a:cs typeface="Times New Roman" panose="02020603050405020304" pitchFamily="18" charset="0"/>
              </a:rPr>
              <a:t>было подано не менее 10 (десяти) таможенных деклараций за каждый год </a:t>
            </a:r>
            <a:r>
              <a:rPr lang="ru-RU" sz="1500" dirty="0" smtClean="0">
                <a:solidFill>
                  <a:prstClr val="black"/>
                </a:solidFill>
                <a:latin typeface="Times New Roman" panose="02020603050405020304" pitchFamily="18" charset="0"/>
                <a:cs typeface="Times New Roman" panose="02020603050405020304" pitchFamily="18" charset="0"/>
              </a:rPr>
              <a:t>и (или) </a:t>
            </a:r>
            <a:r>
              <a:rPr lang="ru-RU" sz="1500" b="1" dirty="0" smtClean="0">
                <a:latin typeface="Times New Roman" panose="02020603050405020304" pitchFamily="18" charset="0"/>
                <a:cs typeface="Times New Roman" panose="02020603050405020304" pitchFamily="18" charset="0"/>
              </a:rPr>
              <a:t>суммарная (фактурная) стоимость </a:t>
            </a:r>
            <a:r>
              <a:rPr lang="ru-RU" sz="1500" dirty="0" smtClean="0">
                <a:solidFill>
                  <a:prstClr val="black"/>
                </a:solidFill>
                <a:latin typeface="Times New Roman" panose="02020603050405020304" pitchFamily="18" charset="0"/>
                <a:cs typeface="Times New Roman" panose="02020603050405020304" pitchFamily="18" charset="0"/>
              </a:rPr>
              <a:t>перемещенных  товаров через таможенную границу Союза </a:t>
            </a:r>
            <a:r>
              <a:rPr lang="ru-RU" sz="1500" b="1" dirty="0" smtClean="0">
                <a:latin typeface="Times New Roman" panose="02020603050405020304" pitchFamily="18" charset="0"/>
                <a:cs typeface="Times New Roman" panose="02020603050405020304" pitchFamily="18" charset="0"/>
              </a:rPr>
              <a:t>за каждый год составляет не менее 500 (пятисот) тысяч евро по </a:t>
            </a:r>
            <a:r>
              <a:rPr lang="ru-RU" sz="1500" dirty="0" smtClean="0">
                <a:solidFill>
                  <a:prstClr val="black"/>
                </a:solidFill>
                <a:latin typeface="Times New Roman" panose="02020603050405020304" pitchFamily="18" charset="0"/>
                <a:cs typeface="Times New Roman" panose="02020603050405020304" pitchFamily="18" charset="0"/>
              </a:rPr>
              <a:t>курсу валют, действующему на день обращения в таможенный орган;</a:t>
            </a:r>
          </a:p>
          <a:p>
            <a:pPr lvl="0" indent="360000" algn="just"/>
            <a:r>
              <a:rPr lang="ru-RU" sz="1500" b="1" dirty="0" smtClean="0">
                <a:latin typeface="Times New Roman" panose="02020603050405020304" pitchFamily="18" charset="0"/>
                <a:cs typeface="Times New Roman" panose="02020603050405020304" pitchFamily="18" charset="0"/>
              </a:rPr>
              <a:t>лицами, осуществляющими деятельность в сфере таможенного дела </a:t>
            </a:r>
            <a:r>
              <a:rPr lang="ru-RU" sz="1500" dirty="0" smtClean="0">
                <a:solidFill>
                  <a:prstClr val="black"/>
                </a:solidFill>
                <a:latin typeface="Times New Roman" panose="02020603050405020304" pitchFamily="18" charset="0"/>
                <a:cs typeface="Times New Roman" panose="02020603050405020304" pitchFamily="18" charset="0"/>
              </a:rPr>
              <a:t>в качестве таможенного представителя или таможенного перевозчика,  </a:t>
            </a:r>
            <a:r>
              <a:rPr lang="ru-RU" sz="1500" b="1" dirty="0" smtClean="0">
                <a:latin typeface="Times New Roman" panose="02020603050405020304" pitchFamily="18" charset="0"/>
                <a:cs typeface="Times New Roman" panose="02020603050405020304" pitchFamily="18" charset="0"/>
              </a:rPr>
              <a:t>было подано не менее 1000 (тысячи) таможенных деклараций за каждый год и (или) суммарная (фактурная) стоимость товаров</a:t>
            </a:r>
            <a:r>
              <a:rPr lang="ru-RU" sz="1500" dirty="0" smtClean="0">
                <a:solidFill>
                  <a:prstClr val="black"/>
                </a:solidFill>
                <a:latin typeface="Times New Roman" panose="02020603050405020304" pitchFamily="18" charset="0"/>
                <a:cs typeface="Times New Roman" panose="02020603050405020304" pitchFamily="18" charset="0"/>
              </a:rPr>
              <a:t>, заявленная в поданных ими таможенных декларациях, </a:t>
            </a:r>
            <a:r>
              <a:rPr lang="ru-RU" sz="1500" b="1" dirty="0" smtClean="0">
                <a:latin typeface="Times New Roman" panose="02020603050405020304" pitchFamily="18" charset="0"/>
                <a:cs typeface="Times New Roman" panose="02020603050405020304" pitchFamily="18" charset="0"/>
              </a:rPr>
              <a:t>за каждый год составляет не менее 500 (пятисот) тысяч евро </a:t>
            </a:r>
            <a:r>
              <a:rPr lang="ru-RU" sz="1500" dirty="0" smtClean="0">
                <a:solidFill>
                  <a:prstClr val="black"/>
                </a:solidFill>
                <a:latin typeface="Times New Roman" panose="02020603050405020304" pitchFamily="18" charset="0"/>
                <a:cs typeface="Times New Roman" panose="02020603050405020304" pitchFamily="18" charset="0"/>
              </a:rPr>
              <a:t>по курсу валют, действующему на день обращения в таможенный орган;</a:t>
            </a:r>
          </a:p>
          <a:p>
            <a:pPr lvl="0" indent="360000" algn="just"/>
            <a:r>
              <a:rPr lang="ru-RU" sz="1500" b="1" dirty="0" smtClean="0">
                <a:latin typeface="Times New Roman" panose="02020603050405020304" pitchFamily="18" charset="0"/>
                <a:cs typeface="Times New Roman" panose="02020603050405020304" pitchFamily="18" charset="0"/>
              </a:rPr>
              <a:t>лицами, осуществляющими деятельность по хранению товаров</a:t>
            </a:r>
            <a:r>
              <a:rPr lang="ru-RU" sz="1500" dirty="0" smtClean="0">
                <a:solidFill>
                  <a:prstClr val="black"/>
                </a:solidFill>
                <a:latin typeface="Times New Roman" panose="02020603050405020304" pitchFamily="18" charset="0"/>
                <a:cs typeface="Times New Roman" panose="02020603050405020304" pitchFamily="18" charset="0"/>
              </a:rPr>
              <a:t>, в том числе осуществляющими деятельность в сфере таможенного дела в качестве владельцев складов временного хранения, таможенных складов, </a:t>
            </a:r>
            <a:r>
              <a:rPr lang="ru-RU" sz="1500" b="1" dirty="0" smtClean="0">
                <a:latin typeface="Times New Roman" panose="02020603050405020304" pitchFamily="18" charset="0"/>
                <a:cs typeface="Times New Roman" panose="02020603050405020304" pitchFamily="18" charset="0"/>
              </a:rPr>
              <a:t>осуществлено хранение товаров</a:t>
            </a:r>
            <a:r>
              <a:rPr lang="ru-RU" sz="1500" dirty="0" smtClean="0">
                <a:solidFill>
                  <a:prstClr val="black"/>
                </a:solidFill>
                <a:latin typeface="Times New Roman" panose="02020603050405020304" pitchFamily="18" charset="0"/>
                <a:cs typeface="Times New Roman" panose="02020603050405020304" pitchFamily="18" charset="0"/>
              </a:rPr>
              <a:t>, стоимость которых </a:t>
            </a:r>
            <a:r>
              <a:rPr lang="ru-RU" sz="1500" b="1" dirty="0" smtClean="0">
                <a:latin typeface="Times New Roman" panose="02020603050405020304" pitchFamily="18" charset="0"/>
                <a:cs typeface="Times New Roman" panose="02020603050405020304" pitchFamily="18" charset="0"/>
              </a:rPr>
              <a:t>за каждый год составляет не менее 500 (пятисот) тысяч евро </a:t>
            </a:r>
            <a:r>
              <a:rPr lang="ru-RU" sz="1500" dirty="0" smtClean="0">
                <a:solidFill>
                  <a:prstClr val="black"/>
                </a:solidFill>
                <a:latin typeface="Times New Roman" panose="02020603050405020304" pitchFamily="18" charset="0"/>
                <a:cs typeface="Times New Roman" panose="02020603050405020304" pitchFamily="18" charset="0"/>
              </a:rPr>
              <a:t>по курсу валют, действующему на день обращения в таможенный орган;</a:t>
            </a:r>
          </a:p>
          <a:p>
            <a:pPr indent="360000" algn="just"/>
            <a:r>
              <a:rPr lang="ru-RU" sz="1500" dirty="0" smtClean="0">
                <a:latin typeface="Times New Roman" panose="02020603050405020304" pitchFamily="18" charset="0"/>
                <a:cs typeface="Times New Roman" panose="02020603050405020304" pitchFamily="18" charset="0"/>
              </a:rPr>
              <a:t>2) предоставление обеспечения уплаты таможенных пошлин, налогов;</a:t>
            </a:r>
          </a:p>
          <a:p>
            <a:pPr indent="360000" algn="just"/>
            <a:r>
              <a:rPr lang="ru-RU" sz="1500" dirty="0" smtClean="0">
                <a:latin typeface="Times New Roman" panose="02020603050405020304" pitchFamily="18" charset="0"/>
                <a:cs typeface="Times New Roman" panose="02020603050405020304" pitchFamily="18" charset="0"/>
              </a:rPr>
              <a:t>3) отсутствие на день обращения в таможенный орган не исполненной в установленный срок обязанности по уплате таможенных платежей, специальных, антидемпинговых, компенсационных пошлин, пеней, процентов;</a:t>
            </a:r>
          </a:p>
          <a:p>
            <a:pPr indent="360000" algn="just"/>
            <a:r>
              <a:rPr lang="ru-RU" sz="1500" dirty="0" smtClean="0">
                <a:latin typeface="Times New Roman" panose="02020603050405020304" pitchFamily="18" charset="0"/>
                <a:cs typeface="Times New Roman" panose="02020603050405020304" pitchFamily="18" charset="0"/>
              </a:rPr>
              <a:t>4) отсутствие на день обращения в таможенный орган задолженности (недоимки) в соответствии с законодательством о налогах и сборах (налоговым законодательством) государств-членов;</a:t>
            </a:r>
          </a:p>
          <a:p>
            <a:pPr indent="360000" algn="just"/>
            <a:r>
              <a:rPr lang="ru-RU" sz="1500" dirty="0">
                <a:latin typeface="Times New Roman" panose="02020603050405020304" pitchFamily="18" charset="0"/>
                <a:cs typeface="Times New Roman" panose="02020603050405020304" pitchFamily="18" charset="0"/>
              </a:rPr>
              <a:t>5) отсутствие фактов привлечения в государствах-членах к административной ответственности в течение 1 (одного) года до обращения в таможенный орган за правонарушения, ответственность за которые предусмотрена статьями административного законодательства государств-членов, </a:t>
            </a:r>
            <a:r>
              <a:rPr lang="ru-RU" sz="1500" b="1" dirty="0">
                <a:latin typeface="Times New Roman" panose="02020603050405020304" pitchFamily="18" charset="0"/>
                <a:cs typeface="Times New Roman" panose="02020603050405020304" pitchFamily="18" charset="0"/>
              </a:rPr>
              <a:t>определенными Комиссией в соответствии с пунктом 2 настоящей статьи</a:t>
            </a:r>
            <a:r>
              <a:rPr lang="ru-RU" sz="1500" b="1" dirty="0" smtClean="0">
                <a:latin typeface="Times New Roman" panose="02020603050405020304" pitchFamily="18" charset="0"/>
                <a:cs typeface="Times New Roman" panose="02020603050405020304" pitchFamily="18" charset="0"/>
              </a:rPr>
              <a:t>;</a:t>
            </a:r>
            <a:endParaRPr lang="ru-RU" sz="1500" dirty="0">
              <a:latin typeface="Times New Roman" panose="02020603050405020304" pitchFamily="18" charset="0"/>
              <a:cs typeface="Times New Roman" panose="02020603050405020304" pitchFamily="18" charset="0"/>
            </a:endParaRPr>
          </a:p>
        </p:txBody>
      </p:sp>
      <p:sp>
        <p:nvSpPr>
          <p:cNvPr id="4" name="Овал 3"/>
          <p:cNvSpPr/>
          <p:nvPr/>
        </p:nvSpPr>
        <p:spPr>
          <a:xfrm>
            <a:off x="8606036" y="-3981"/>
            <a:ext cx="566217" cy="526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19</a:t>
            </a:r>
            <a:endParaRPr lang="ru-RU" sz="1400" dirty="0">
              <a:solidFill>
                <a:schemeClr val="tx1"/>
              </a:solidFill>
            </a:endParaRPr>
          </a:p>
        </p:txBody>
      </p:sp>
    </p:spTree>
    <p:extLst>
      <p:ext uri="{BB962C8B-B14F-4D97-AF65-F5344CB8AC3E}">
        <p14:creationId xmlns:p14="http://schemas.microsoft.com/office/powerpoint/2010/main" val="1074637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txBox="1">
            <a:spLocks noGrp="1"/>
          </p:cNvSpPr>
          <p:nvPr>
            <p:ph type="title"/>
          </p:nvPr>
        </p:nvSpPr>
        <p:spPr>
          <a:xfrm>
            <a:off x="0" y="-47625"/>
            <a:ext cx="9143999" cy="452289"/>
          </a:xfrm>
          <a:prstGeom prst="rect">
            <a:avLst/>
          </a:prstGeom>
          <a:solidFill>
            <a:schemeClr val="tx2">
              <a:lumMod val="40000"/>
              <a:lumOff val="60000"/>
            </a:schemeClr>
          </a:solidFill>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800" b="1" dirty="0" smtClean="0">
                <a:solidFill>
                  <a:prstClr val="black">
                    <a:hueOff val="0"/>
                    <a:satOff val="0"/>
                    <a:lumOff val="0"/>
                    <a:alphaOff val="0"/>
                  </a:prstClr>
                </a:solidFill>
                <a:latin typeface="Arial" pitchFamily="34" charset="0"/>
                <a:ea typeface="+mn-ea"/>
                <a:cs typeface="Arial" pitchFamily="34" charset="0"/>
              </a:rPr>
              <a:t>ПРЕДЛАГАЕМЫЕ УСЛОВИЯ ПРИСВОЕНИЯ СТАТУСА УЭО </a:t>
            </a:r>
            <a:endParaRPr lang="ru-RU" sz="1800" b="1" dirty="0">
              <a:solidFill>
                <a:prstClr val="black">
                  <a:hueOff val="0"/>
                  <a:satOff val="0"/>
                  <a:lumOff val="0"/>
                  <a:alphaOff val="0"/>
                </a:prstClr>
              </a:solidFill>
              <a:latin typeface="Arial" pitchFamily="34" charset="0"/>
              <a:ea typeface="+mn-ea"/>
              <a:cs typeface="Arial" pitchFamily="34" charset="0"/>
            </a:endParaRPr>
          </a:p>
        </p:txBody>
      </p:sp>
      <p:sp>
        <p:nvSpPr>
          <p:cNvPr id="2" name="Прямоугольник 1"/>
          <p:cNvSpPr/>
          <p:nvPr/>
        </p:nvSpPr>
        <p:spPr>
          <a:xfrm>
            <a:off x="78979" y="404664"/>
            <a:ext cx="8928992" cy="597087"/>
          </a:xfrm>
          <a:prstGeom prst="rect">
            <a:avLst/>
          </a:prstGeom>
        </p:spPr>
        <p:txBody>
          <a:bodyPr wrap="square">
            <a:spAutoFit/>
          </a:bodyPr>
          <a:lstStyle/>
          <a:p>
            <a:pPr marL="45720" lvl="0">
              <a:spcBef>
                <a:spcPct val="20000"/>
              </a:spcBef>
            </a:pPr>
            <a:endParaRPr lang="ru-RU" sz="1600" dirty="0">
              <a:solidFill>
                <a:prstClr val="black"/>
              </a:solidFill>
            </a:endParaRPr>
          </a:p>
          <a:p>
            <a:pPr lvl="0">
              <a:spcBef>
                <a:spcPct val="20000"/>
              </a:spcBef>
            </a:pPr>
            <a:endParaRPr lang="ru-RU" sz="1400" dirty="0">
              <a:solidFill>
                <a:prstClr val="black"/>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0" y="332656"/>
            <a:ext cx="9144000" cy="6386364"/>
          </a:xfrm>
          <a:prstGeom prst="rect">
            <a:avLst/>
          </a:prstGeom>
          <a:solidFill>
            <a:schemeClr val="accent1">
              <a:lumMod val="20000"/>
              <a:lumOff val="80000"/>
            </a:schemeClr>
          </a:solidFill>
        </p:spPr>
        <p:txBody>
          <a:bodyPr wrap="square">
            <a:spAutoFit/>
          </a:bodyPr>
          <a:lstStyle/>
          <a:p>
            <a:pPr indent="360000" algn="just"/>
            <a:r>
              <a:rPr lang="ru-RU" sz="1400" b="1" dirty="0">
                <a:latin typeface="Times New Roman" panose="02020603050405020304" pitchFamily="18" charset="0"/>
                <a:cs typeface="Times New Roman" panose="02020603050405020304" pitchFamily="18" charset="0"/>
              </a:rPr>
              <a:t>6) отсутствие фактов привлечения физических лиц государств-членов, являющихся акционерами, имеющими более 10 (десяти) процентов акций, учредителями (участниками), руководителем, главным бухгалтером, к уголовной ответственности за правонарушения, ответственность за которые предусмотрена статьями уголовного законодательства государств-членов, определенными Комиссией в соответствии с пунктом 2 настоящей статьи;</a:t>
            </a:r>
          </a:p>
          <a:p>
            <a:pPr lvl="0" indent="360000" algn="just"/>
            <a:r>
              <a:rPr lang="ru-RU" sz="1400" dirty="0">
                <a:solidFill>
                  <a:prstClr val="black"/>
                </a:solidFill>
                <a:latin typeface="Times New Roman" panose="02020603050405020304" pitchFamily="18" charset="0"/>
                <a:cs typeface="Times New Roman" panose="02020603050405020304" pitchFamily="18" charset="0"/>
              </a:rPr>
              <a:t>7) наличие системы учета товаров, </a:t>
            </a:r>
            <a:r>
              <a:rPr lang="ru-RU" sz="1400" b="1" dirty="0">
                <a:latin typeface="Times New Roman" panose="02020603050405020304" pitchFamily="18" charset="0"/>
                <a:cs typeface="Times New Roman" panose="02020603050405020304" pitchFamily="18" charset="0"/>
              </a:rPr>
              <a:t>отвечающей требованиям, установленным Комиссией</a:t>
            </a:r>
            <a:r>
              <a:rPr lang="ru-RU" sz="1400" dirty="0">
                <a:solidFill>
                  <a:prstClr val="black"/>
                </a:solidFill>
                <a:latin typeface="Times New Roman" panose="02020603050405020304" pitchFamily="18" charset="0"/>
                <a:cs typeface="Times New Roman" panose="02020603050405020304" pitchFamily="18" charset="0"/>
              </a:rPr>
              <a:t>, позволяющей сопоставлять сведения, предоставленные таможенным органам при совершении таможенных операций, со сведениями о проведении хозяйственных операций, </a:t>
            </a:r>
            <a:r>
              <a:rPr lang="ru-RU" sz="1400" b="1" dirty="0">
                <a:latin typeface="Times New Roman" panose="02020603050405020304" pitchFamily="18" charset="0"/>
                <a:cs typeface="Times New Roman" panose="02020603050405020304" pitchFamily="18" charset="0"/>
              </a:rPr>
              <a:t>и обеспечивающей доступ, в том числе удаленный, таможенных органов к таким сведениям;</a:t>
            </a:r>
          </a:p>
          <a:p>
            <a:pPr lvl="0" indent="360000" algn="just"/>
            <a:r>
              <a:rPr lang="ru-RU" sz="1400" b="1" u="sng" dirty="0" smtClean="0">
                <a:solidFill>
                  <a:prstClr val="black"/>
                </a:solidFill>
                <a:latin typeface="Times New Roman" panose="02020603050405020304" pitchFamily="18" charset="0"/>
                <a:cs typeface="Times New Roman" panose="02020603050405020304" pitchFamily="18" charset="0"/>
              </a:rPr>
              <a:t>С </a:t>
            </a:r>
            <a:r>
              <a:rPr lang="ru-RU" sz="1400" b="1" u="sng" dirty="0">
                <a:solidFill>
                  <a:prstClr val="black"/>
                </a:solidFill>
                <a:latin typeface="Times New Roman" panose="02020603050405020304" pitchFamily="18" charset="0"/>
                <a:cs typeface="Times New Roman" panose="02020603050405020304" pitchFamily="18" charset="0"/>
              </a:rPr>
              <a:t>ВЫДАЧЕЙ СВИДЕТЕЛЬСВА </a:t>
            </a:r>
            <a:r>
              <a:rPr lang="ru-RU" sz="1400" b="1" u="sng" dirty="0" smtClean="0">
                <a:solidFill>
                  <a:prstClr val="black"/>
                </a:solidFill>
                <a:latin typeface="Times New Roman" panose="02020603050405020304" pitchFamily="18" charset="0"/>
                <a:cs typeface="Times New Roman" panose="02020603050405020304" pitchFamily="18" charset="0"/>
              </a:rPr>
              <a:t>ВТОРОГО </a:t>
            </a:r>
            <a:r>
              <a:rPr lang="ru-RU" sz="1400" b="1" u="sng" dirty="0">
                <a:solidFill>
                  <a:prstClr val="black"/>
                </a:solidFill>
                <a:latin typeface="Times New Roman" panose="02020603050405020304" pitchFamily="18" charset="0"/>
                <a:cs typeface="Times New Roman" panose="02020603050405020304" pitchFamily="18" charset="0"/>
              </a:rPr>
              <a:t>ТИПА:</a:t>
            </a:r>
          </a:p>
          <a:p>
            <a:pPr indent="360000" algn="just"/>
            <a:r>
              <a:rPr lang="ru-RU" sz="1500" dirty="0" smtClean="0">
                <a:latin typeface="Times New Roman" panose="02020603050405020304" pitchFamily="18" charset="0"/>
                <a:cs typeface="Times New Roman" panose="02020603050405020304" pitchFamily="18" charset="0"/>
              </a:rPr>
              <a:t>1) условия, указанные в подпунктах 1, 3-7;</a:t>
            </a:r>
          </a:p>
          <a:p>
            <a:pPr indent="360000" algn="just"/>
            <a:r>
              <a:rPr lang="ru-RU" sz="1500" b="1" dirty="0" smtClean="0">
                <a:latin typeface="Times New Roman" panose="02020603050405020304" pitchFamily="18" charset="0"/>
                <a:cs typeface="Times New Roman" panose="02020603050405020304" pitchFamily="18" charset="0"/>
              </a:rPr>
              <a:t>2)</a:t>
            </a:r>
            <a:r>
              <a:rPr lang="ru-RU" sz="1500" b="1" dirty="0">
                <a:latin typeface="Times New Roman" panose="02020603050405020304" pitchFamily="18" charset="0"/>
                <a:cs typeface="Times New Roman" panose="02020603050405020304" pitchFamily="18" charset="0"/>
              </a:rPr>
              <a:t> финансовая устойчивость юридического лица государства-члена, удовлетворяющая критериям, определенным Комиссией</a:t>
            </a:r>
            <a:r>
              <a:rPr lang="ru-RU" sz="1500" b="1" dirty="0" smtClean="0">
                <a:latin typeface="Times New Roman" panose="02020603050405020304" pitchFamily="18" charset="0"/>
                <a:cs typeface="Times New Roman" panose="02020603050405020304" pitchFamily="18" charset="0"/>
              </a:rPr>
              <a:t>;</a:t>
            </a:r>
          </a:p>
          <a:p>
            <a:pPr indent="360000" algn="just"/>
            <a:r>
              <a:rPr lang="ru-RU" sz="1500" b="1" dirty="0" smtClean="0">
                <a:latin typeface="Times New Roman" panose="02020603050405020304" pitchFamily="18" charset="0"/>
                <a:cs typeface="Times New Roman" panose="02020603050405020304" pitchFamily="18" charset="0"/>
              </a:rPr>
              <a:t>3) </a:t>
            </a:r>
            <a:r>
              <a:rPr lang="ru-RU" sz="1500" b="1" dirty="0">
                <a:latin typeface="Times New Roman" panose="02020603050405020304" pitchFamily="18" charset="0"/>
                <a:cs typeface="Times New Roman" panose="02020603050405020304" pitchFamily="18" charset="0"/>
              </a:rPr>
              <a:t>нахождение в собственности, хозяйственном ведении, оперативном управлении, аренде сооружений, помещений (части помещения) и (или) открытых площадок уполномоченного экономического оператора, предназначенных для временного хранения товаров. Если сооружения, помещения (часть помещения) и (или) открытые площадки находятся в аренде, договор аренды в отношении таких сооружений, помещений (части помещения) и (или) открытых площадок на день подачи заявления о включении в реестр уполномоченных экономических операторов должен быть заключен на срок не менее 1 (одного) года</a:t>
            </a:r>
            <a:r>
              <a:rPr lang="ru-RU" sz="1500" b="1" dirty="0" smtClean="0">
                <a:latin typeface="Times New Roman" panose="02020603050405020304" pitchFamily="18" charset="0"/>
                <a:cs typeface="Times New Roman" panose="02020603050405020304" pitchFamily="18" charset="0"/>
              </a:rPr>
              <a:t>;</a:t>
            </a:r>
          </a:p>
          <a:p>
            <a:pPr indent="360000" algn="just"/>
            <a:r>
              <a:rPr lang="ru-RU" sz="1500" b="1" dirty="0" smtClean="0">
                <a:latin typeface="Times New Roman" panose="02020603050405020304" pitchFamily="18" charset="0"/>
                <a:cs typeface="Times New Roman" panose="02020603050405020304" pitchFamily="18" charset="0"/>
              </a:rPr>
              <a:t>4) </a:t>
            </a:r>
            <a:r>
              <a:rPr lang="ru-RU" sz="1500" b="1" dirty="0">
                <a:latin typeface="Times New Roman" panose="02020603050405020304" pitchFamily="18" charset="0"/>
                <a:cs typeface="Times New Roman" panose="02020603050405020304" pitchFamily="18" charset="0"/>
              </a:rPr>
              <a:t>соблюдение </a:t>
            </a:r>
            <a:r>
              <a:rPr lang="ru-RU" sz="1500" b="1" dirty="0" smtClean="0">
                <a:latin typeface="Times New Roman" panose="02020603050405020304" pitchFamily="18" charset="0"/>
                <a:cs typeface="Times New Roman" panose="02020603050405020304" pitchFamily="18" charset="0"/>
              </a:rPr>
              <a:t>требований, </a:t>
            </a:r>
            <a:r>
              <a:rPr lang="ru-RU" sz="1500" b="1" dirty="0">
                <a:latin typeface="Times New Roman" panose="02020603050405020304" pitchFamily="18" charset="0"/>
                <a:cs typeface="Times New Roman" panose="02020603050405020304" pitchFamily="18" charset="0"/>
              </a:rPr>
              <a:t>установленных Комиссией к сооружениям, помещениям (части помещения) и (или) открытым площадкам, транспортным средствам, работникам, торговым партнерам уполномоченного экономического </a:t>
            </a:r>
            <a:r>
              <a:rPr lang="ru-RU" sz="1500" b="1" dirty="0" smtClean="0">
                <a:latin typeface="Times New Roman" panose="02020603050405020304" pitchFamily="18" charset="0"/>
                <a:cs typeface="Times New Roman" panose="02020603050405020304" pitchFamily="18" charset="0"/>
              </a:rPr>
              <a:t>оператора;</a:t>
            </a:r>
          </a:p>
          <a:p>
            <a:pPr lvl="0" indent="360000" algn="just"/>
            <a:r>
              <a:rPr lang="ru-RU" sz="1600" b="1" u="sng" dirty="0">
                <a:solidFill>
                  <a:prstClr val="black"/>
                </a:solidFill>
                <a:latin typeface="Times New Roman" panose="02020603050405020304" pitchFamily="18" charset="0"/>
                <a:cs typeface="Times New Roman" panose="02020603050405020304" pitchFamily="18" charset="0"/>
              </a:rPr>
              <a:t>С ВЫДАЧЕЙ СВИДЕТЕЛЬСВА </a:t>
            </a:r>
            <a:r>
              <a:rPr lang="ru-RU" sz="1600" b="1" u="sng" dirty="0" smtClean="0">
                <a:solidFill>
                  <a:prstClr val="black"/>
                </a:solidFill>
                <a:latin typeface="Times New Roman" panose="02020603050405020304" pitchFamily="18" charset="0"/>
                <a:cs typeface="Times New Roman" panose="02020603050405020304" pitchFamily="18" charset="0"/>
              </a:rPr>
              <a:t>ТРЕТЬЕГО </a:t>
            </a:r>
            <a:r>
              <a:rPr lang="ru-RU" sz="1600" b="1" u="sng" dirty="0">
                <a:solidFill>
                  <a:prstClr val="black"/>
                </a:solidFill>
                <a:latin typeface="Times New Roman" panose="02020603050405020304" pitchFamily="18" charset="0"/>
                <a:cs typeface="Times New Roman" panose="02020603050405020304" pitchFamily="18" charset="0"/>
              </a:rPr>
              <a:t>ТИПА:</a:t>
            </a:r>
          </a:p>
          <a:p>
            <a:pPr indent="360000" algn="just"/>
            <a:r>
              <a:rPr lang="ru-RU" sz="1500" dirty="0" smtClean="0">
                <a:latin typeface="Times New Roman" panose="02020603050405020304" pitchFamily="18" charset="0"/>
                <a:cs typeface="Times New Roman" panose="02020603050405020304" pitchFamily="18" charset="0"/>
              </a:rPr>
              <a:t>1) условия включения юридического лица в реестр УЭО, предусмотренные для свидетельства второго типа;</a:t>
            </a:r>
          </a:p>
          <a:p>
            <a:pPr indent="360000" algn="just"/>
            <a:r>
              <a:rPr lang="ru-RU" sz="1400" b="1" dirty="0" smtClean="0">
                <a:latin typeface="Times New Roman" panose="02020603050405020304" pitchFamily="18" charset="0"/>
                <a:cs typeface="Times New Roman" panose="02020603050405020304" pitchFamily="18" charset="0"/>
              </a:rPr>
              <a:t>2) наличие юридического лица в реестре УЭО с выдачей свидетельств первого и (или) второго типа не менее 1 года до дня обращения в таможенный орган за получением свидетельства третьего типа.</a:t>
            </a:r>
            <a:endParaRPr lang="ru-RU" sz="1400" b="1" dirty="0">
              <a:latin typeface="Times New Roman" panose="02020603050405020304" pitchFamily="18" charset="0"/>
              <a:cs typeface="Times New Roman" panose="02020603050405020304" pitchFamily="18" charset="0"/>
            </a:endParaRPr>
          </a:p>
        </p:txBody>
      </p:sp>
      <p:sp>
        <p:nvSpPr>
          <p:cNvPr id="6" name="Овал 5"/>
          <p:cNvSpPr/>
          <p:nvPr/>
        </p:nvSpPr>
        <p:spPr>
          <a:xfrm>
            <a:off x="8577783" y="-47625"/>
            <a:ext cx="566217" cy="452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20</a:t>
            </a:r>
            <a:endParaRPr lang="ru-RU" sz="1400" dirty="0">
              <a:solidFill>
                <a:schemeClr val="tx1"/>
              </a:solidFill>
            </a:endParaRPr>
          </a:p>
        </p:txBody>
      </p:sp>
    </p:spTree>
    <p:extLst>
      <p:ext uri="{BB962C8B-B14F-4D97-AF65-F5344CB8AC3E}">
        <p14:creationId xmlns:p14="http://schemas.microsoft.com/office/powerpoint/2010/main" val="6595246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2"/>
          <p:cNvSpPr txBox="1">
            <a:spLocks/>
          </p:cNvSpPr>
          <p:nvPr/>
        </p:nvSpPr>
        <p:spPr>
          <a:xfrm>
            <a:off x="0" y="-8546"/>
            <a:ext cx="9144000" cy="572502"/>
          </a:xfrm>
          <a:prstGeom prst="rect">
            <a:avLst/>
          </a:prstGeom>
          <a:solidFill>
            <a:schemeClr val="bg2">
              <a:lumMod val="90000"/>
            </a:schemeClr>
          </a:solidFill>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800" b="1" dirty="0" smtClean="0">
                <a:solidFill>
                  <a:prstClr val="black">
                    <a:hueOff val="0"/>
                    <a:satOff val="0"/>
                    <a:lumOff val="0"/>
                    <a:alphaOff val="0"/>
                  </a:prstClr>
                </a:solidFill>
                <a:latin typeface="Arial" pitchFamily="34" charset="0"/>
                <a:cs typeface="Arial" pitchFamily="34" charset="0"/>
              </a:rPr>
              <a:t>СПЕЦИАЛЬНЫЕ УПРОЩЕНИЯ ДЛЯ УЭО</a:t>
            </a:r>
            <a:endParaRPr lang="ru-RU" sz="1800" b="1" dirty="0">
              <a:solidFill>
                <a:prstClr val="black">
                  <a:hueOff val="0"/>
                  <a:satOff val="0"/>
                  <a:lumOff val="0"/>
                  <a:alphaOff val="0"/>
                </a:prstClr>
              </a:solidFill>
              <a:latin typeface="Arial" pitchFamily="34" charset="0"/>
              <a:cs typeface="Arial" pitchFamily="34" charset="0"/>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 name="Прямая соединительная линия 2"/>
          <p:cNvCxnSpPr/>
          <p:nvPr/>
        </p:nvCxnSpPr>
        <p:spPr>
          <a:xfrm>
            <a:off x="3666073" y="1052662"/>
            <a:ext cx="41831" cy="5376659"/>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55576" y="735663"/>
            <a:ext cx="3096344" cy="369332"/>
          </a:xfrm>
          <a:prstGeom prst="rect">
            <a:avLst/>
          </a:prstGeom>
          <a:noFill/>
        </p:spPr>
        <p:txBody>
          <a:bodyPr wrap="square" rtlCol="0">
            <a:spAutoFit/>
          </a:bodyPr>
          <a:lstStyle/>
          <a:p>
            <a:endParaRPr lang="ru-RU" dirty="0">
              <a:solidFill>
                <a:prstClr val="black"/>
              </a:solidFill>
            </a:endParaRPr>
          </a:p>
        </p:txBody>
      </p:sp>
      <p:sp>
        <p:nvSpPr>
          <p:cNvPr id="22" name="TextBox 21"/>
          <p:cNvSpPr txBox="1"/>
          <p:nvPr/>
        </p:nvSpPr>
        <p:spPr>
          <a:xfrm>
            <a:off x="5211498" y="747995"/>
            <a:ext cx="3096344" cy="369332"/>
          </a:xfrm>
          <a:prstGeom prst="rect">
            <a:avLst/>
          </a:prstGeom>
          <a:noFill/>
        </p:spPr>
        <p:txBody>
          <a:bodyPr wrap="square" rtlCol="0">
            <a:spAutoFit/>
          </a:bodyPr>
          <a:lstStyle/>
          <a:p>
            <a:endParaRPr lang="ru-RU" dirty="0">
              <a:solidFill>
                <a:prstClr val="black"/>
              </a:solidFill>
            </a:endParaRPr>
          </a:p>
        </p:txBody>
      </p:sp>
      <p:sp>
        <p:nvSpPr>
          <p:cNvPr id="7" name="TextBox 6"/>
          <p:cNvSpPr txBox="1"/>
          <p:nvPr/>
        </p:nvSpPr>
        <p:spPr>
          <a:xfrm>
            <a:off x="421206" y="536992"/>
            <a:ext cx="3096344" cy="369332"/>
          </a:xfrm>
          <a:prstGeom prst="rect">
            <a:avLst/>
          </a:prstGeom>
          <a:solidFill>
            <a:schemeClr val="bg2">
              <a:lumMod val="75000"/>
            </a:schemeClr>
          </a:solidFill>
        </p:spPr>
        <p:txBody>
          <a:bodyPr wrap="square" rtlCol="0">
            <a:spAutoFit/>
          </a:bodyPr>
          <a:lstStyle/>
          <a:p>
            <a:pPr algn="ctr"/>
            <a:r>
              <a:rPr lang="ru-RU" b="1" u="sng" dirty="0" smtClean="0">
                <a:solidFill>
                  <a:prstClr val="black"/>
                </a:solidFill>
              </a:rPr>
              <a:t>Сейчас</a:t>
            </a:r>
            <a:endParaRPr lang="ru-RU" b="1" u="sng" dirty="0">
              <a:solidFill>
                <a:prstClr val="black"/>
              </a:solidFill>
            </a:endParaRPr>
          </a:p>
        </p:txBody>
      </p:sp>
      <p:sp>
        <p:nvSpPr>
          <p:cNvPr id="32" name="TextBox 31"/>
          <p:cNvSpPr txBox="1"/>
          <p:nvPr/>
        </p:nvSpPr>
        <p:spPr>
          <a:xfrm>
            <a:off x="5288632" y="536992"/>
            <a:ext cx="3096344" cy="369332"/>
          </a:xfrm>
          <a:prstGeom prst="rect">
            <a:avLst/>
          </a:prstGeom>
          <a:solidFill>
            <a:schemeClr val="bg2">
              <a:lumMod val="75000"/>
            </a:schemeClr>
          </a:solidFill>
        </p:spPr>
        <p:txBody>
          <a:bodyPr wrap="square" rtlCol="0">
            <a:spAutoFit/>
          </a:bodyPr>
          <a:lstStyle/>
          <a:p>
            <a:pPr algn="ctr"/>
            <a:r>
              <a:rPr lang="ru-RU" b="1" u="sng" dirty="0" smtClean="0">
                <a:solidFill>
                  <a:prstClr val="black"/>
                </a:solidFill>
              </a:rPr>
              <a:t>Проект</a:t>
            </a:r>
            <a:endParaRPr lang="ru-RU" b="1" u="sng" dirty="0">
              <a:solidFill>
                <a:prstClr val="black"/>
              </a:solidFill>
            </a:endParaRPr>
          </a:p>
        </p:txBody>
      </p:sp>
      <p:sp>
        <p:nvSpPr>
          <p:cNvPr id="12" name="TextBox 11"/>
          <p:cNvSpPr txBox="1"/>
          <p:nvPr/>
        </p:nvSpPr>
        <p:spPr>
          <a:xfrm>
            <a:off x="86836" y="1104995"/>
            <a:ext cx="3621068" cy="4678204"/>
          </a:xfrm>
          <a:prstGeom prst="rect">
            <a:avLst/>
          </a:prstGeom>
          <a:noFill/>
        </p:spPr>
        <p:txBody>
          <a:bodyPr wrap="square" rtlCol="0">
            <a:spAutoFit/>
          </a:bodyPr>
          <a:lstStyle/>
          <a:p>
            <a:pPr marL="228600" indent="-228600" algn="just">
              <a:buFont typeface="+mj-lt"/>
              <a:buAutoNum type="arabicPeriod"/>
            </a:pPr>
            <a:r>
              <a:rPr lang="ru-RU" sz="1600" dirty="0" smtClean="0">
                <a:solidFill>
                  <a:prstClr val="black"/>
                </a:solidFill>
                <a:latin typeface="Times New Roman" panose="02020603050405020304" pitchFamily="18" charset="0"/>
                <a:cs typeface="Times New Roman" panose="02020603050405020304" pitchFamily="18" charset="0"/>
              </a:rPr>
              <a:t>временное </a:t>
            </a:r>
            <a:r>
              <a:rPr lang="ru-RU" sz="1600" dirty="0">
                <a:solidFill>
                  <a:prstClr val="black"/>
                </a:solidFill>
                <a:latin typeface="Times New Roman" panose="02020603050405020304" pitchFamily="18" charset="0"/>
                <a:cs typeface="Times New Roman" panose="02020603050405020304" pitchFamily="18" charset="0"/>
              </a:rPr>
              <a:t>хранение товаров в помещениях, на открытых площадках и иных </a:t>
            </a:r>
            <a:r>
              <a:rPr lang="ru-RU" sz="1600" dirty="0" smtClean="0">
                <a:solidFill>
                  <a:prstClr val="black"/>
                </a:solidFill>
                <a:latin typeface="Times New Roman" panose="02020603050405020304" pitchFamily="18" charset="0"/>
                <a:cs typeface="Times New Roman" panose="02020603050405020304" pitchFamily="18" charset="0"/>
              </a:rPr>
              <a:t>территориях УЭО</a:t>
            </a:r>
          </a:p>
          <a:p>
            <a:pPr marL="228600" indent="-228600" algn="just">
              <a:buFont typeface="+mj-lt"/>
              <a:buAutoNum type="arabicPeriod"/>
            </a:pPr>
            <a:endParaRPr lang="ru-RU" sz="1600" dirty="0">
              <a:solidFill>
                <a:prstClr val="black"/>
              </a:solidFill>
              <a:latin typeface="Times New Roman" panose="02020603050405020304" pitchFamily="18" charset="0"/>
              <a:cs typeface="Times New Roman" panose="02020603050405020304" pitchFamily="18" charset="0"/>
            </a:endParaRPr>
          </a:p>
          <a:p>
            <a:pPr marL="228600" indent="-228600" algn="just">
              <a:buFont typeface="+mj-lt"/>
              <a:buAutoNum type="arabicPeriod"/>
            </a:pPr>
            <a:r>
              <a:rPr lang="ru-RU" sz="1600" dirty="0" smtClean="0">
                <a:solidFill>
                  <a:prstClr val="black"/>
                </a:solidFill>
                <a:latin typeface="Times New Roman" panose="02020603050405020304" pitchFamily="18" charset="0"/>
                <a:cs typeface="Times New Roman" panose="02020603050405020304" pitchFamily="18" charset="0"/>
              </a:rPr>
              <a:t>выпуск </a:t>
            </a:r>
            <a:r>
              <a:rPr lang="ru-RU" sz="1600" dirty="0">
                <a:solidFill>
                  <a:prstClr val="black"/>
                </a:solidFill>
                <a:latin typeface="Times New Roman" panose="02020603050405020304" pitchFamily="18" charset="0"/>
                <a:cs typeface="Times New Roman" panose="02020603050405020304" pitchFamily="18" charset="0"/>
              </a:rPr>
              <a:t>товаров до подачи таможенной </a:t>
            </a:r>
            <a:r>
              <a:rPr lang="ru-RU" sz="1600" dirty="0" smtClean="0">
                <a:solidFill>
                  <a:prstClr val="black"/>
                </a:solidFill>
                <a:latin typeface="Times New Roman" panose="02020603050405020304" pitchFamily="18" charset="0"/>
                <a:cs typeface="Times New Roman" panose="02020603050405020304" pitchFamily="18" charset="0"/>
              </a:rPr>
              <a:t>декларации</a:t>
            </a:r>
          </a:p>
          <a:p>
            <a:pPr marL="228600" indent="-228600" algn="just">
              <a:buFont typeface="+mj-lt"/>
              <a:buAutoNum type="arabicPeriod"/>
            </a:pPr>
            <a:endParaRPr lang="ru-RU" sz="1600" dirty="0">
              <a:solidFill>
                <a:prstClr val="black"/>
              </a:solidFill>
              <a:latin typeface="Times New Roman" panose="02020603050405020304" pitchFamily="18" charset="0"/>
              <a:cs typeface="Times New Roman" panose="02020603050405020304" pitchFamily="18" charset="0"/>
            </a:endParaRPr>
          </a:p>
          <a:p>
            <a:pPr marL="228600" indent="-228600" algn="just">
              <a:buFont typeface="+mj-lt"/>
              <a:buAutoNum type="arabicPeriod"/>
            </a:pPr>
            <a:r>
              <a:rPr lang="ru-RU" sz="1600" dirty="0" smtClean="0">
                <a:solidFill>
                  <a:prstClr val="black"/>
                </a:solidFill>
                <a:latin typeface="Times New Roman" panose="02020603050405020304" pitchFamily="18" charset="0"/>
                <a:cs typeface="Times New Roman" panose="02020603050405020304" pitchFamily="18" charset="0"/>
              </a:rPr>
              <a:t>проведение </a:t>
            </a:r>
            <a:r>
              <a:rPr lang="ru-RU" sz="1600" dirty="0">
                <a:solidFill>
                  <a:prstClr val="black"/>
                </a:solidFill>
                <a:latin typeface="Times New Roman" panose="02020603050405020304" pitchFamily="18" charset="0"/>
                <a:cs typeface="Times New Roman" panose="02020603050405020304" pitchFamily="18" charset="0"/>
              </a:rPr>
              <a:t>таможенных операций связанных с выпуском товаров, в помещениях, на открытых площадках и иных </a:t>
            </a:r>
            <a:r>
              <a:rPr lang="ru-RU" sz="1600" dirty="0" smtClean="0">
                <a:solidFill>
                  <a:prstClr val="black"/>
                </a:solidFill>
                <a:latin typeface="Times New Roman" panose="02020603050405020304" pitchFamily="18" charset="0"/>
                <a:cs typeface="Times New Roman" panose="02020603050405020304" pitchFamily="18" charset="0"/>
              </a:rPr>
              <a:t>территориях УЭО</a:t>
            </a:r>
            <a:endParaRPr lang="ru-RU" sz="1600" dirty="0">
              <a:solidFill>
                <a:prstClr val="black"/>
              </a:solidFill>
              <a:latin typeface="Times New Roman" panose="02020603050405020304" pitchFamily="18" charset="0"/>
              <a:cs typeface="Times New Roman" panose="02020603050405020304" pitchFamily="18" charset="0"/>
            </a:endParaRPr>
          </a:p>
          <a:p>
            <a:pPr marL="228600" indent="-228600" algn="just">
              <a:buFont typeface="+mj-lt"/>
              <a:buAutoNum type="arabicPeriod"/>
            </a:pPr>
            <a:endParaRPr lang="ru-RU" sz="1600" dirty="0">
              <a:solidFill>
                <a:prstClr val="black"/>
              </a:solidFill>
              <a:latin typeface="Times New Roman" panose="02020603050405020304" pitchFamily="18" charset="0"/>
              <a:cs typeface="Times New Roman" panose="02020603050405020304" pitchFamily="18" charset="0"/>
            </a:endParaRPr>
          </a:p>
          <a:p>
            <a:pPr marL="228600" indent="-228600" algn="just">
              <a:buFont typeface="+mj-lt"/>
              <a:buAutoNum type="arabicPeriod"/>
            </a:pPr>
            <a:r>
              <a:rPr lang="ru-RU" sz="1600" dirty="0" smtClean="0">
                <a:solidFill>
                  <a:prstClr val="black"/>
                </a:solidFill>
                <a:latin typeface="Times New Roman" panose="02020603050405020304" pitchFamily="18" charset="0"/>
                <a:cs typeface="Times New Roman" panose="02020603050405020304" pitchFamily="18" charset="0"/>
              </a:rPr>
              <a:t>иные </a:t>
            </a:r>
            <a:r>
              <a:rPr lang="ru-RU" sz="1600" dirty="0">
                <a:solidFill>
                  <a:prstClr val="black"/>
                </a:solidFill>
                <a:latin typeface="Times New Roman" panose="02020603050405020304" pitchFamily="18" charset="0"/>
                <a:cs typeface="Times New Roman" panose="02020603050405020304" pitchFamily="18" charset="0"/>
              </a:rPr>
              <a:t>специальные упрощения, предусмотренные таможенным законодательством </a:t>
            </a:r>
            <a:r>
              <a:rPr lang="ru-RU" sz="1600" dirty="0" smtClean="0">
                <a:solidFill>
                  <a:prstClr val="black"/>
                </a:solidFill>
                <a:latin typeface="Times New Roman" panose="02020603050405020304" pitchFamily="18" charset="0"/>
                <a:cs typeface="Times New Roman" panose="02020603050405020304" pitchFamily="18" charset="0"/>
              </a:rPr>
              <a:t>Таможенного союза </a:t>
            </a:r>
            <a:endParaRPr lang="ru-RU" sz="1600" dirty="0">
              <a:solidFill>
                <a:prstClr val="black"/>
              </a:solidFill>
              <a:latin typeface="Times New Roman" panose="02020603050405020304" pitchFamily="18" charset="0"/>
              <a:cs typeface="Times New Roman" panose="02020603050405020304" pitchFamily="18" charset="0"/>
            </a:endParaRPr>
          </a:p>
          <a:p>
            <a:pPr marL="228600" indent="-228600" algn="just">
              <a:buFont typeface="+mj-lt"/>
              <a:buAutoNum type="arabicPeriod"/>
            </a:pPr>
            <a:endParaRPr lang="ru-RU" sz="1000" dirty="0">
              <a:solidFill>
                <a:prstClr val="black"/>
              </a:solidFill>
            </a:endParaRPr>
          </a:p>
        </p:txBody>
      </p:sp>
      <p:sp>
        <p:nvSpPr>
          <p:cNvPr id="13" name="TextBox 12"/>
          <p:cNvSpPr txBox="1"/>
          <p:nvPr/>
        </p:nvSpPr>
        <p:spPr>
          <a:xfrm rot="5400000">
            <a:off x="7750705" y="2091090"/>
            <a:ext cx="2509590" cy="276999"/>
          </a:xfrm>
          <a:prstGeom prst="rect">
            <a:avLst/>
          </a:prstGeom>
          <a:solidFill>
            <a:schemeClr val="bg1">
              <a:lumMod val="85000"/>
            </a:schemeClr>
          </a:solidFill>
        </p:spPr>
        <p:txBody>
          <a:bodyPr wrap="square" rtlCol="0">
            <a:spAutoFit/>
          </a:bodyPr>
          <a:lstStyle/>
          <a:p>
            <a:pPr algn="ctr"/>
            <a:r>
              <a:rPr lang="ru-RU" sz="1200" b="1" dirty="0" smtClean="0">
                <a:solidFill>
                  <a:prstClr val="black"/>
                </a:solidFill>
              </a:rPr>
              <a:t>Свидетельство </a:t>
            </a:r>
            <a:r>
              <a:rPr lang="en-US" sz="1200" b="1" dirty="0" smtClean="0">
                <a:solidFill>
                  <a:prstClr val="black"/>
                </a:solidFill>
              </a:rPr>
              <a:t>I </a:t>
            </a:r>
            <a:r>
              <a:rPr lang="ru-RU" sz="1200" b="1" dirty="0" smtClean="0">
                <a:solidFill>
                  <a:prstClr val="black"/>
                </a:solidFill>
              </a:rPr>
              <a:t>типа</a:t>
            </a:r>
            <a:endParaRPr lang="ru-RU" sz="1200" b="1" dirty="0">
              <a:solidFill>
                <a:prstClr val="black"/>
              </a:solidFill>
            </a:endParaRPr>
          </a:p>
        </p:txBody>
      </p:sp>
      <p:sp>
        <p:nvSpPr>
          <p:cNvPr id="14" name="TextBox 13"/>
          <p:cNvSpPr txBox="1"/>
          <p:nvPr/>
        </p:nvSpPr>
        <p:spPr>
          <a:xfrm>
            <a:off x="4067943" y="926244"/>
            <a:ext cx="4608513" cy="2554545"/>
          </a:xfrm>
          <a:prstGeom prst="rect">
            <a:avLst/>
          </a:prstGeom>
          <a:noFill/>
        </p:spPr>
        <p:txBody>
          <a:bodyPr wrap="square" rtlCol="0">
            <a:spAutoFit/>
          </a:bodyPr>
          <a:lstStyle/>
          <a:p>
            <a:pPr indent="-228600" algn="just">
              <a:buFont typeface="+mj-lt"/>
              <a:buAutoNum type="arabicPeriod"/>
            </a:pPr>
            <a:r>
              <a:rPr lang="ru-RU" sz="1400" dirty="0" smtClean="0">
                <a:solidFill>
                  <a:srgbClr val="C00000"/>
                </a:solidFill>
                <a:latin typeface="Times New Roman" panose="02020603050405020304" pitchFamily="18" charset="0"/>
                <a:cs typeface="Times New Roman" panose="02020603050405020304" pitchFamily="18" charset="0"/>
              </a:rPr>
              <a:t>совершение </a:t>
            </a:r>
            <a:r>
              <a:rPr lang="ru-RU" sz="1400" dirty="0">
                <a:solidFill>
                  <a:srgbClr val="C00000"/>
                </a:solidFill>
                <a:latin typeface="Times New Roman" panose="02020603050405020304" pitchFamily="18" charset="0"/>
                <a:cs typeface="Times New Roman" panose="02020603050405020304" pitchFamily="18" charset="0"/>
              </a:rPr>
              <a:t>таможенных операций в первоочередном </a:t>
            </a:r>
            <a:r>
              <a:rPr lang="ru-RU" sz="1400" dirty="0" smtClean="0">
                <a:solidFill>
                  <a:srgbClr val="C00000"/>
                </a:solidFill>
                <a:latin typeface="Times New Roman" panose="02020603050405020304" pitchFamily="18" charset="0"/>
                <a:cs typeface="Times New Roman" panose="02020603050405020304" pitchFamily="18" charset="0"/>
              </a:rPr>
              <a:t>порядке*</a:t>
            </a:r>
          </a:p>
          <a:p>
            <a:pPr algn="just"/>
            <a:r>
              <a:rPr lang="ru-RU" sz="1400" dirty="0" smtClean="0">
                <a:solidFill>
                  <a:srgbClr val="C00000"/>
                </a:solidFill>
                <a:latin typeface="Times New Roman" panose="02020603050405020304" pitchFamily="18" charset="0"/>
                <a:cs typeface="Times New Roman" panose="02020603050405020304" pitchFamily="18" charset="0"/>
              </a:rPr>
              <a:t>2. помещение </a:t>
            </a:r>
            <a:r>
              <a:rPr lang="ru-RU" sz="1400" dirty="0">
                <a:solidFill>
                  <a:srgbClr val="C00000"/>
                </a:solidFill>
                <a:latin typeface="Times New Roman" panose="02020603050405020304" pitchFamily="18" charset="0"/>
                <a:cs typeface="Times New Roman" panose="02020603050405020304" pitchFamily="18" charset="0"/>
              </a:rPr>
              <a:t>товаров под таможенную процедуру таможенного транзита, </a:t>
            </a:r>
            <a:r>
              <a:rPr lang="ru-RU" sz="1400" dirty="0" smtClean="0">
                <a:solidFill>
                  <a:srgbClr val="C00000"/>
                </a:solidFill>
                <a:latin typeface="Times New Roman" panose="02020603050405020304" pitchFamily="18" charset="0"/>
                <a:cs typeface="Times New Roman" panose="02020603050405020304" pitchFamily="18" charset="0"/>
              </a:rPr>
              <a:t>таможенного склада, декларантом </a:t>
            </a:r>
            <a:r>
              <a:rPr lang="ru-RU" sz="1400" dirty="0">
                <a:solidFill>
                  <a:srgbClr val="C00000"/>
                </a:solidFill>
                <a:latin typeface="Times New Roman" panose="02020603050405020304" pitchFamily="18" charset="0"/>
                <a:cs typeface="Times New Roman" panose="02020603050405020304" pitchFamily="18" charset="0"/>
              </a:rPr>
              <a:t>которых выступает </a:t>
            </a:r>
            <a:r>
              <a:rPr lang="ru-RU" sz="1400" dirty="0" smtClean="0">
                <a:solidFill>
                  <a:srgbClr val="C00000"/>
                </a:solidFill>
                <a:latin typeface="Times New Roman" panose="02020603050405020304" pitchFamily="18" charset="0"/>
                <a:cs typeface="Times New Roman" panose="02020603050405020304" pitchFamily="18" charset="0"/>
              </a:rPr>
              <a:t> УЭО, без </a:t>
            </a:r>
            <a:r>
              <a:rPr lang="ru-RU" sz="1400" dirty="0">
                <a:solidFill>
                  <a:srgbClr val="C00000"/>
                </a:solidFill>
                <a:latin typeface="Times New Roman" panose="02020603050405020304" pitchFamily="18" charset="0"/>
                <a:cs typeface="Times New Roman" panose="02020603050405020304" pitchFamily="18" charset="0"/>
              </a:rPr>
              <a:t>предоставления обеспечения уплаты таможенных </a:t>
            </a:r>
            <a:r>
              <a:rPr lang="ru-RU" sz="1400" dirty="0" smtClean="0">
                <a:solidFill>
                  <a:srgbClr val="C00000"/>
                </a:solidFill>
                <a:latin typeface="Times New Roman" panose="02020603050405020304" pitchFamily="18" charset="0"/>
                <a:cs typeface="Times New Roman" panose="02020603050405020304" pitchFamily="18" charset="0"/>
              </a:rPr>
              <a:t>пошлин</a:t>
            </a:r>
            <a:endParaRPr lang="ru-RU" sz="200" dirty="0" smtClean="0">
              <a:solidFill>
                <a:srgbClr val="C00000"/>
              </a:solidFill>
              <a:latin typeface="Times New Roman" panose="02020603050405020304" pitchFamily="18" charset="0"/>
              <a:cs typeface="Times New Roman" panose="02020603050405020304" pitchFamily="18" charset="0"/>
            </a:endParaRPr>
          </a:p>
          <a:p>
            <a:pPr algn="just"/>
            <a:r>
              <a:rPr lang="ru-RU" sz="1400" dirty="0" smtClean="0">
                <a:solidFill>
                  <a:prstClr val="black"/>
                </a:solidFill>
                <a:latin typeface="Times New Roman" panose="02020603050405020304" pitchFamily="18" charset="0"/>
                <a:cs typeface="Times New Roman" panose="02020603050405020304" pitchFamily="18" charset="0"/>
              </a:rPr>
              <a:t>3. выпуск </a:t>
            </a:r>
            <a:r>
              <a:rPr lang="ru-RU" sz="1400" dirty="0">
                <a:solidFill>
                  <a:prstClr val="black"/>
                </a:solidFill>
                <a:latin typeface="Times New Roman" panose="02020603050405020304" pitchFamily="18" charset="0"/>
                <a:cs typeface="Times New Roman" panose="02020603050405020304" pitchFamily="18" charset="0"/>
              </a:rPr>
              <a:t>товаров до подачи декларации на </a:t>
            </a:r>
            <a:r>
              <a:rPr lang="ru-RU" sz="1400" dirty="0" smtClean="0">
                <a:solidFill>
                  <a:prstClr val="black"/>
                </a:solidFill>
                <a:latin typeface="Times New Roman" panose="02020603050405020304" pitchFamily="18" charset="0"/>
                <a:cs typeface="Times New Roman" panose="02020603050405020304" pitchFamily="18" charset="0"/>
              </a:rPr>
              <a:t>товары</a:t>
            </a:r>
            <a:endParaRPr lang="ru-RU" sz="200" dirty="0" smtClean="0">
              <a:solidFill>
                <a:prstClr val="black"/>
              </a:solidFill>
              <a:latin typeface="Times New Roman" panose="02020603050405020304" pitchFamily="18" charset="0"/>
              <a:cs typeface="Times New Roman" panose="02020603050405020304" pitchFamily="18" charset="0"/>
            </a:endParaRPr>
          </a:p>
          <a:p>
            <a:pPr algn="just"/>
            <a:r>
              <a:rPr lang="ru-RU" sz="1400" dirty="0" smtClean="0">
                <a:solidFill>
                  <a:srgbClr val="C00000"/>
                </a:solidFill>
                <a:latin typeface="Times New Roman" panose="02020603050405020304" pitchFamily="18" charset="0"/>
                <a:cs typeface="Times New Roman" panose="02020603050405020304" pitchFamily="18" charset="0"/>
              </a:rPr>
              <a:t>4. приоритетное </a:t>
            </a:r>
            <a:r>
              <a:rPr lang="ru-RU" sz="1400" dirty="0">
                <a:solidFill>
                  <a:srgbClr val="C00000"/>
                </a:solidFill>
                <a:latin typeface="Times New Roman" panose="02020603050405020304" pitchFamily="18" charset="0"/>
                <a:cs typeface="Times New Roman" panose="02020603050405020304" pitchFamily="18" charset="0"/>
              </a:rPr>
              <a:t>участие в проводимых таможенными органами пилотных проектах и экспериментах, направленных на сокращение и оптимизацию  совершения таможенных </a:t>
            </a:r>
            <a:r>
              <a:rPr lang="ru-RU" sz="1400" dirty="0" smtClean="0">
                <a:solidFill>
                  <a:srgbClr val="C00000"/>
                </a:solidFill>
                <a:latin typeface="Times New Roman" panose="02020603050405020304" pitchFamily="18" charset="0"/>
                <a:cs typeface="Times New Roman" panose="02020603050405020304" pitchFamily="18" charset="0"/>
              </a:rPr>
              <a:t>операций</a:t>
            </a:r>
            <a:endParaRPr lang="ru-RU" sz="1400" dirty="0">
              <a:solidFill>
                <a:srgbClr val="C00000"/>
              </a:solidFill>
              <a:latin typeface="Times New Roman" panose="02020603050405020304" pitchFamily="18" charset="0"/>
              <a:cs typeface="Times New Roman" panose="02020603050405020304" pitchFamily="18" charset="0"/>
            </a:endParaRPr>
          </a:p>
        </p:txBody>
      </p:sp>
      <p:sp>
        <p:nvSpPr>
          <p:cNvPr id="15" name="TextBox 14"/>
          <p:cNvSpPr txBox="1"/>
          <p:nvPr/>
        </p:nvSpPr>
        <p:spPr>
          <a:xfrm rot="5400000">
            <a:off x="7739332" y="5132943"/>
            <a:ext cx="2541130" cy="276999"/>
          </a:xfrm>
          <a:prstGeom prst="rect">
            <a:avLst/>
          </a:prstGeom>
          <a:solidFill>
            <a:schemeClr val="bg1">
              <a:lumMod val="85000"/>
            </a:schemeClr>
          </a:solidFill>
        </p:spPr>
        <p:txBody>
          <a:bodyPr wrap="square" rtlCol="0">
            <a:spAutoFit/>
          </a:bodyPr>
          <a:lstStyle/>
          <a:p>
            <a:pPr algn="ctr"/>
            <a:r>
              <a:rPr lang="ru-RU" sz="1200" b="1" dirty="0" smtClean="0">
                <a:solidFill>
                  <a:prstClr val="black"/>
                </a:solidFill>
              </a:rPr>
              <a:t>Свидетельство </a:t>
            </a:r>
            <a:r>
              <a:rPr lang="en-US" sz="1200" b="1" dirty="0" smtClean="0">
                <a:solidFill>
                  <a:prstClr val="black"/>
                </a:solidFill>
              </a:rPr>
              <a:t>II </a:t>
            </a:r>
            <a:r>
              <a:rPr lang="ru-RU" sz="1200" b="1" dirty="0" smtClean="0">
                <a:solidFill>
                  <a:prstClr val="black"/>
                </a:solidFill>
              </a:rPr>
              <a:t>типа</a:t>
            </a:r>
            <a:endParaRPr lang="ru-RU" sz="1200" b="1" dirty="0">
              <a:solidFill>
                <a:prstClr val="black"/>
              </a:solidFill>
            </a:endParaRPr>
          </a:p>
        </p:txBody>
      </p:sp>
      <p:sp>
        <p:nvSpPr>
          <p:cNvPr id="16" name="TextBox 15"/>
          <p:cNvSpPr txBox="1"/>
          <p:nvPr/>
        </p:nvSpPr>
        <p:spPr>
          <a:xfrm>
            <a:off x="4067941" y="3278589"/>
            <a:ext cx="4536505" cy="3985706"/>
          </a:xfrm>
          <a:prstGeom prst="rect">
            <a:avLst/>
          </a:prstGeom>
          <a:noFill/>
        </p:spPr>
        <p:txBody>
          <a:bodyPr wrap="square" rtlCol="0">
            <a:spAutoFit/>
          </a:bodyPr>
          <a:lstStyle/>
          <a:p>
            <a:pPr algn="just"/>
            <a:r>
              <a:rPr lang="ru-RU" sz="1500" dirty="0" smtClean="0">
                <a:solidFill>
                  <a:prstClr val="black"/>
                </a:solidFill>
                <a:latin typeface="Times New Roman" panose="02020603050405020304" pitchFamily="18" charset="0"/>
                <a:cs typeface="Times New Roman" panose="02020603050405020304" pitchFamily="18" charset="0"/>
              </a:rPr>
              <a:t>5</a:t>
            </a:r>
            <a:r>
              <a:rPr lang="ru-RU" sz="1400" dirty="0" smtClean="0">
                <a:solidFill>
                  <a:prstClr val="black"/>
                </a:solidFill>
                <a:latin typeface="Times New Roman" panose="02020603050405020304" pitchFamily="18" charset="0"/>
                <a:cs typeface="Times New Roman" panose="02020603050405020304" pitchFamily="18" charset="0"/>
              </a:rPr>
              <a:t>. временное </a:t>
            </a:r>
            <a:r>
              <a:rPr lang="ru-RU" sz="1400" dirty="0">
                <a:solidFill>
                  <a:prstClr val="black"/>
                </a:solidFill>
                <a:latin typeface="Times New Roman" panose="02020603050405020304" pitchFamily="18" charset="0"/>
                <a:cs typeface="Times New Roman" panose="02020603050405020304" pitchFamily="18" charset="0"/>
              </a:rPr>
              <a:t>хранение товаров в помещениях, на открытых площадках и иных </a:t>
            </a:r>
            <a:r>
              <a:rPr lang="ru-RU" sz="1400" dirty="0" smtClean="0">
                <a:solidFill>
                  <a:prstClr val="black"/>
                </a:solidFill>
                <a:latin typeface="Times New Roman" panose="02020603050405020304" pitchFamily="18" charset="0"/>
                <a:cs typeface="Times New Roman" panose="02020603050405020304" pitchFamily="18" charset="0"/>
              </a:rPr>
              <a:t>территориях УЭО </a:t>
            </a:r>
          </a:p>
          <a:p>
            <a:pPr algn="just"/>
            <a:r>
              <a:rPr lang="ru-RU" sz="1400" dirty="0" smtClean="0">
                <a:latin typeface="Times New Roman" panose="02020603050405020304" pitchFamily="18" charset="0"/>
                <a:cs typeface="Times New Roman" panose="02020603050405020304" pitchFamily="18" charset="0"/>
              </a:rPr>
              <a:t>6. </a:t>
            </a:r>
            <a:r>
              <a:rPr lang="ru-RU" sz="1400" dirty="0" smtClean="0">
                <a:solidFill>
                  <a:srgbClr val="FF0000"/>
                </a:solidFill>
                <a:latin typeface="Times New Roman" panose="02020603050405020304" pitchFamily="18" charset="0"/>
                <a:cs typeface="Times New Roman" panose="02020603050405020304" pitchFamily="18" charset="0"/>
              </a:rPr>
              <a:t>доставка </a:t>
            </a:r>
            <a:r>
              <a:rPr lang="ru-RU" sz="1400" dirty="0">
                <a:solidFill>
                  <a:srgbClr val="FF0000"/>
                </a:solidFill>
                <a:latin typeface="Times New Roman" panose="02020603050405020304" pitchFamily="18" charset="0"/>
                <a:cs typeface="Times New Roman" panose="02020603050405020304" pitchFamily="18" charset="0"/>
              </a:rPr>
              <a:t>товаров в зону таможенного контроля, созданную в сооружениях, помещениях (частях помещения) и (или) на открытых площадках уполномоченного экономического </a:t>
            </a:r>
            <a:r>
              <a:rPr lang="ru-RU" sz="1400" dirty="0" smtClean="0">
                <a:solidFill>
                  <a:srgbClr val="FF0000"/>
                </a:solidFill>
                <a:latin typeface="Times New Roman" panose="02020603050405020304" pitchFamily="18" charset="0"/>
                <a:cs typeface="Times New Roman" panose="02020603050405020304" pitchFamily="18" charset="0"/>
              </a:rPr>
              <a:t>оператора</a:t>
            </a:r>
            <a:endParaRPr lang="ru-RU" sz="1400" dirty="0">
              <a:solidFill>
                <a:srgbClr val="FF0000"/>
              </a:solidFill>
              <a:latin typeface="Times New Roman" panose="02020603050405020304" pitchFamily="18" charset="0"/>
              <a:cs typeface="Times New Roman" panose="02020603050405020304" pitchFamily="18" charset="0"/>
            </a:endParaRPr>
          </a:p>
          <a:p>
            <a:pPr algn="just"/>
            <a:endParaRPr lang="ru-RU" sz="200" dirty="0">
              <a:solidFill>
                <a:prstClr val="black"/>
              </a:solidFill>
              <a:latin typeface="Times New Roman" panose="02020603050405020304" pitchFamily="18" charset="0"/>
              <a:cs typeface="Times New Roman" panose="02020603050405020304" pitchFamily="18" charset="0"/>
            </a:endParaRPr>
          </a:p>
          <a:p>
            <a:pPr algn="just"/>
            <a:r>
              <a:rPr lang="ru-RU" sz="1400" dirty="0" smtClean="0">
                <a:solidFill>
                  <a:prstClr val="black"/>
                </a:solidFill>
                <a:latin typeface="Times New Roman" panose="02020603050405020304" pitchFamily="18" charset="0"/>
                <a:cs typeface="Times New Roman" panose="02020603050405020304" pitchFamily="18" charset="0"/>
              </a:rPr>
              <a:t>7. совершение </a:t>
            </a:r>
            <a:r>
              <a:rPr lang="ru-RU" sz="1400" dirty="0">
                <a:solidFill>
                  <a:prstClr val="black"/>
                </a:solidFill>
                <a:latin typeface="Times New Roman" panose="02020603050405020304" pitchFamily="18" charset="0"/>
                <a:cs typeface="Times New Roman" panose="02020603050405020304" pitchFamily="18" charset="0"/>
              </a:rPr>
              <a:t>таможенных </a:t>
            </a:r>
            <a:r>
              <a:rPr lang="ru-RU" sz="1400" dirty="0" smtClean="0">
                <a:solidFill>
                  <a:prstClr val="black"/>
                </a:solidFill>
                <a:latin typeface="Times New Roman" panose="02020603050405020304" pitchFamily="18" charset="0"/>
                <a:cs typeface="Times New Roman" panose="02020603050405020304" pitchFamily="18" charset="0"/>
              </a:rPr>
              <a:t>операций </a:t>
            </a:r>
            <a:r>
              <a:rPr lang="ru-RU" sz="1400" dirty="0" smtClean="0">
                <a:solidFill>
                  <a:srgbClr val="FF0000"/>
                </a:solidFill>
                <a:latin typeface="Times New Roman" panose="02020603050405020304" pitchFamily="18" charset="0"/>
                <a:cs typeface="Times New Roman" panose="02020603050405020304" pitchFamily="18" charset="0"/>
              </a:rPr>
              <a:t>и проведение таможенного контроля </a:t>
            </a:r>
            <a:r>
              <a:rPr lang="ru-RU" sz="1400" dirty="0" smtClean="0">
                <a:solidFill>
                  <a:prstClr val="black"/>
                </a:solidFill>
                <a:latin typeface="Times New Roman" panose="02020603050405020304" pitchFamily="18" charset="0"/>
                <a:cs typeface="Times New Roman" panose="02020603050405020304" pitchFamily="18" charset="0"/>
              </a:rPr>
              <a:t>в </a:t>
            </a:r>
            <a:r>
              <a:rPr lang="ru-RU" sz="1400" dirty="0">
                <a:solidFill>
                  <a:prstClr val="black"/>
                </a:solidFill>
                <a:latin typeface="Times New Roman" panose="02020603050405020304" pitchFamily="18" charset="0"/>
                <a:cs typeface="Times New Roman" panose="02020603050405020304" pitchFamily="18" charset="0"/>
              </a:rPr>
              <a:t>помещениях, на открытых площадках и иных </a:t>
            </a:r>
            <a:r>
              <a:rPr lang="ru-RU" sz="1400" dirty="0" smtClean="0">
                <a:solidFill>
                  <a:prstClr val="black"/>
                </a:solidFill>
                <a:latin typeface="Times New Roman" panose="02020603050405020304" pitchFamily="18" charset="0"/>
                <a:cs typeface="Times New Roman" panose="02020603050405020304" pitchFamily="18" charset="0"/>
              </a:rPr>
              <a:t>территориях УЭО, </a:t>
            </a:r>
            <a:r>
              <a:rPr lang="ru-RU" sz="1400" dirty="0">
                <a:solidFill>
                  <a:prstClr val="black"/>
                </a:solidFill>
                <a:latin typeface="Times New Roman" panose="02020603050405020304" pitchFamily="18" charset="0"/>
                <a:cs typeface="Times New Roman" panose="02020603050405020304" pitchFamily="18" charset="0"/>
              </a:rPr>
              <a:t>включая завершение таможенной процедуры таможенного транзита и выпуск </a:t>
            </a:r>
            <a:r>
              <a:rPr lang="ru-RU" sz="1400" dirty="0" smtClean="0">
                <a:solidFill>
                  <a:prstClr val="black"/>
                </a:solidFill>
                <a:latin typeface="Times New Roman" panose="02020603050405020304" pitchFamily="18" charset="0"/>
                <a:cs typeface="Times New Roman" panose="02020603050405020304" pitchFamily="18" charset="0"/>
              </a:rPr>
              <a:t>товаров</a:t>
            </a:r>
          </a:p>
          <a:p>
            <a:pPr algn="just"/>
            <a:r>
              <a:rPr lang="ru-RU" sz="1400" dirty="0" smtClean="0">
                <a:solidFill>
                  <a:srgbClr val="C00000"/>
                </a:solidFill>
                <a:latin typeface="Times New Roman" panose="02020603050405020304" pitchFamily="18" charset="0"/>
                <a:cs typeface="Times New Roman" panose="02020603050405020304" pitchFamily="18" charset="0"/>
              </a:rPr>
              <a:t>8. удаленный выпуск товаров</a:t>
            </a:r>
          </a:p>
          <a:p>
            <a:pPr algn="just"/>
            <a:r>
              <a:rPr lang="ru-RU" sz="1400" dirty="0" smtClean="0">
                <a:solidFill>
                  <a:srgbClr val="C00000"/>
                </a:solidFill>
                <a:latin typeface="Times New Roman" panose="02020603050405020304" pitchFamily="18" charset="0"/>
                <a:cs typeface="Times New Roman" panose="02020603050405020304" pitchFamily="18" charset="0"/>
              </a:rPr>
              <a:t>9. признание таможенными органами в качестве средств идентификации средства идентификации, используемые УЭО</a:t>
            </a:r>
          </a:p>
          <a:p>
            <a:pPr algn="just"/>
            <a:endParaRPr lang="ru-RU" sz="1000" dirty="0" smtClean="0">
              <a:solidFill>
                <a:srgbClr val="C00000"/>
              </a:solidFill>
            </a:endParaRPr>
          </a:p>
          <a:p>
            <a:pPr algn="just"/>
            <a:r>
              <a:rPr lang="ru-RU" sz="1000" dirty="0" smtClean="0">
                <a:solidFill>
                  <a:srgbClr val="C00000"/>
                </a:solidFill>
              </a:rPr>
              <a:t>	</a:t>
            </a:r>
          </a:p>
          <a:p>
            <a:pPr marL="228600" indent="-228600" algn="just">
              <a:buFont typeface="+mj-lt"/>
              <a:buAutoNum type="arabicPeriod" startAt="7"/>
            </a:pPr>
            <a:endParaRPr lang="ru-RU" sz="1000" dirty="0">
              <a:solidFill>
                <a:prstClr val="black"/>
              </a:solidFill>
            </a:endParaRPr>
          </a:p>
          <a:p>
            <a:pPr marL="228600" indent="-228600" algn="just">
              <a:buFont typeface="+mj-lt"/>
              <a:buAutoNum type="arabicPeriod" startAt="7"/>
            </a:pPr>
            <a:endParaRPr lang="ru-RU" sz="1000" dirty="0">
              <a:solidFill>
                <a:prstClr val="black"/>
              </a:solidFill>
            </a:endParaRPr>
          </a:p>
        </p:txBody>
      </p:sp>
      <p:sp>
        <p:nvSpPr>
          <p:cNvPr id="17" name="TextBox 16"/>
          <p:cNvSpPr txBox="1"/>
          <p:nvPr/>
        </p:nvSpPr>
        <p:spPr>
          <a:xfrm rot="16200000">
            <a:off x="1220790" y="3574179"/>
            <a:ext cx="5253548" cy="276999"/>
          </a:xfrm>
          <a:prstGeom prst="rect">
            <a:avLst/>
          </a:prstGeom>
          <a:solidFill>
            <a:schemeClr val="bg1">
              <a:lumMod val="85000"/>
            </a:schemeClr>
          </a:solidFill>
        </p:spPr>
        <p:txBody>
          <a:bodyPr wrap="square" rtlCol="0">
            <a:spAutoFit/>
          </a:bodyPr>
          <a:lstStyle/>
          <a:p>
            <a:pPr algn="ctr"/>
            <a:r>
              <a:rPr lang="ru-RU" sz="1200" b="1" dirty="0" smtClean="0">
                <a:solidFill>
                  <a:prstClr val="black"/>
                </a:solidFill>
              </a:rPr>
              <a:t>Свидетельство </a:t>
            </a:r>
            <a:r>
              <a:rPr lang="en-US" sz="1200" b="1" dirty="0" smtClean="0">
                <a:solidFill>
                  <a:prstClr val="black"/>
                </a:solidFill>
              </a:rPr>
              <a:t>I</a:t>
            </a:r>
            <a:r>
              <a:rPr lang="en-US" sz="1200" b="1" dirty="0">
                <a:solidFill>
                  <a:prstClr val="black"/>
                </a:solidFill>
              </a:rPr>
              <a:t>I</a:t>
            </a:r>
            <a:r>
              <a:rPr lang="en-US" sz="1200" b="1" dirty="0" smtClean="0">
                <a:solidFill>
                  <a:prstClr val="black"/>
                </a:solidFill>
              </a:rPr>
              <a:t>I </a:t>
            </a:r>
            <a:r>
              <a:rPr lang="ru-RU" sz="1200" b="1" dirty="0" smtClean="0">
                <a:solidFill>
                  <a:prstClr val="black"/>
                </a:solidFill>
              </a:rPr>
              <a:t>типа</a:t>
            </a:r>
            <a:endParaRPr lang="ru-RU" sz="1200" b="1" dirty="0">
              <a:solidFill>
                <a:prstClr val="black"/>
              </a:solidFill>
            </a:endParaRPr>
          </a:p>
        </p:txBody>
      </p:sp>
      <p:sp>
        <p:nvSpPr>
          <p:cNvPr id="25" name="TextBox 24"/>
          <p:cNvSpPr txBox="1"/>
          <p:nvPr/>
        </p:nvSpPr>
        <p:spPr>
          <a:xfrm>
            <a:off x="3973793" y="6516397"/>
            <a:ext cx="3486869" cy="276999"/>
          </a:xfrm>
          <a:prstGeom prst="rect">
            <a:avLst/>
          </a:prstGeom>
          <a:noFill/>
        </p:spPr>
        <p:txBody>
          <a:bodyPr wrap="square" rtlCol="0">
            <a:spAutoFit/>
          </a:bodyPr>
          <a:lstStyle/>
          <a:p>
            <a:r>
              <a:rPr lang="ru-RU" sz="1200" dirty="0" smtClean="0">
                <a:solidFill>
                  <a:srgbClr val="FF0000"/>
                </a:solidFill>
              </a:rPr>
              <a:t>*</a:t>
            </a:r>
            <a:r>
              <a:rPr lang="ru-RU" sz="1200" dirty="0" smtClean="0">
                <a:solidFill>
                  <a:prstClr val="black"/>
                </a:solidFill>
              </a:rPr>
              <a:t> </a:t>
            </a:r>
            <a:r>
              <a:rPr lang="ru-RU" sz="1200" dirty="0" smtClean="0">
                <a:solidFill>
                  <a:srgbClr val="C00000"/>
                </a:solidFill>
              </a:rPr>
              <a:t>- изменения выделены красным</a:t>
            </a:r>
            <a:endParaRPr lang="ru-RU" sz="1200" dirty="0">
              <a:solidFill>
                <a:srgbClr val="C00000"/>
              </a:solidFill>
            </a:endParaRPr>
          </a:p>
        </p:txBody>
      </p:sp>
      <p:sp>
        <p:nvSpPr>
          <p:cNvPr id="4" name="Правая фигурная скобка 3"/>
          <p:cNvSpPr/>
          <p:nvPr/>
        </p:nvSpPr>
        <p:spPr>
          <a:xfrm>
            <a:off x="8604448" y="1085905"/>
            <a:ext cx="251897" cy="227108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solidFill>
                <a:prstClr val="black"/>
              </a:solidFill>
            </a:endParaRPr>
          </a:p>
        </p:txBody>
      </p:sp>
      <p:sp>
        <p:nvSpPr>
          <p:cNvPr id="20" name="Правая фигурная скобка 19"/>
          <p:cNvSpPr/>
          <p:nvPr/>
        </p:nvSpPr>
        <p:spPr>
          <a:xfrm>
            <a:off x="8615568" y="3484385"/>
            <a:ext cx="240777" cy="311296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solidFill>
                <a:prstClr val="black"/>
              </a:solidFill>
            </a:endParaRPr>
          </a:p>
        </p:txBody>
      </p:sp>
      <p:sp>
        <p:nvSpPr>
          <p:cNvPr id="5" name="Левая фигурная скобка 4"/>
          <p:cNvSpPr/>
          <p:nvPr/>
        </p:nvSpPr>
        <p:spPr>
          <a:xfrm>
            <a:off x="3959931" y="1104995"/>
            <a:ext cx="216023" cy="543701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solidFill>
                <a:prstClr val="black"/>
              </a:solidFill>
            </a:endParaRPr>
          </a:p>
        </p:txBody>
      </p:sp>
      <p:sp>
        <p:nvSpPr>
          <p:cNvPr id="26" name="Овал 25"/>
          <p:cNvSpPr/>
          <p:nvPr/>
        </p:nvSpPr>
        <p:spPr>
          <a:xfrm>
            <a:off x="8588288" y="-8546"/>
            <a:ext cx="566217" cy="52687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0" i="0" u="none" strike="noStrike" kern="0" cap="none" spc="0" normalizeH="0" baseline="0" noProof="0" dirty="0" smtClean="0">
                <a:ln>
                  <a:noFill/>
                </a:ln>
                <a:solidFill>
                  <a:prstClr val="black"/>
                </a:solidFill>
                <a:effectLst/>
                <a:uLnTx/>
                <a:uFillTx/>
                <a:latin typeface="Calibri"/>
                <a:ea typeface="+mn-ea"/>
                <a:cs typeface="+mn-cs"/>
              </a:rPr>
              <a:t>21</a:t>
            </a:r>
          </a:p>
        </p:txBody>
      </p:sp>
    </p:spTree>
    <p:extLst>
      <p:ext uri="{BB962C8B-B14F-4D97-AF65-F5344CB8AC3E}">
        <p14:creationId xmlns:p14="http://schemas.microsoft.com/office/powerpoint/2010/main" val="24649559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2"/>
          <p:cNvSpPr txBox="1">
            <a:spLocks/>
          </p:cNvSpPr>
          <p:nvPr/>
        </p:nvSpPr>
        <p:spPr>
          <a:xfrm>
            <a:off x="87036" y="4384296"/>
            <a:ext cx="9003212" cy="572502"/>
          </a:xfrm>
          <a:prstGeom prst="rect">
            <a:avLst/>
          </a:prstGeom>
          <a:solidFill>
            <a:schemeClr val="bg2">
              <a:lumMod val="90000"/>
            </a:schemeClr>
          </a:solidFill>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000" b="1" dirty="0" smtClean="0">
                <a:solidFill>
                  <a:prstClr val="black">
                    <a:hueOff val="0"/>
                    <a:satOff val="0"/>
                    <a:lumOff val="0"/>
                    <a:alphaOff val="0"/>
                  </a:prstClr>
                </a:solidFill>
                <a:latin typeface="Arial" pitchFamily="34" charset="0"/>
                <a:ea typeface="+mn-ea"/>
                <a:cs typeface="Arial" pitchFamily="34" charset="0"/>
              </a:rPr>
              <a:t>Статус УЭО</a:t>
            </a:r>
            <a:endParaRPr lang="ru-RU" sz="2000" b="1" dirty="0">
              <a:solidFill>
                <a:prstClr val="black">
                  <a:hueOff val="0"/>
                  <a:satOff val="0"/>
                  <a:lumOff val="0"/>
                  <a:alphaOff val="0"/>
                </a:prstClr>
              </a:solidFill>
              <a:latin typeface="Arial" pitchFamily="34" charset="0"/>
              <a:ea typeface="+mn-ea"/>
              <a:cs typeface="Arial" pitchFamily="34" charset="0"/>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 name="Прямая соединительная линия 2"/>
          <p:cNvCxnSpPr/>
          <p:nvPr/>
        </p:nvCxnSpPr>
        <p:spPr>
          <a:xfrm>
            <a:off x="4584369" y="1585993"/>
            <a:ext cx="41831" cy="2591041"/>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55576" y="735663"/>
            <a:ext cx="3096344" cy="369332"/>
          </a:xfrm>
          <a:prstGeom prst="rect">
            <a:avLst/>
          </a:prstGeom>
          <a:noFill/>
        </p:spPr>
        <p:txBody>
          <a:bodyPr wrap="square" rtlCol="0">
            <a:spAutoFit/>
          </a:bodyPr>
          <a:lstStyle/>
          <a:p>
            <a:endParaRPr lang="ru-RU" dirty="0"/>
          </a:p>
        </p:txBody>
      </p:sp>
      <p:sp>
        <p:nvSpPr>
          <p:cNvPr id="22" name="TextBox 21"/>
          <p:cNvSpPr txBox="1"/>
          <p:nvPr/>
        </p:nvSpPr>
        <p:spPr>
          <a:xfrm>
            <a:off x="5211498" y="747995"/>
            <a:ext cx="3096344" cy="369332"/>
          </a:xfrm>
          <a:prstGeom prst="rect">
            <a:avLst/>
          </a:prstGeom>
          <a:noFill/>
        </p:spPr>
        <p:txBody>
          <a:bodyPr wrap="square" rtlCol="0">
            <a:spAutoFit/>
          </a:bodyPr>
          <a:lstStyle/>
          <a:p>
            <a:endParaRPr lang="ru-RU" dirty="0"/>
          </a:p>
        </p:txBody>
      </p:sp>
      <p:sp>
        <p:nvSpPr>
          <p:cNvPr id="13" name="TextBox 12"/>
          <p:cNvSpPr txBox="1"/>
          <p:nvPr/>
        </p:nvSpPr>
        <p:spPr>
          <a:xfrm>
            <a:off x="573524" y="613485"/>
            <a:ext cx="3096344" cy="369332"/>
          </a:xfrm>
          <a:prstGeom prst="rect">
            <a:avLst/>
          </a:prstGeom>
          <a:solidFill>
            <a:schemeClr val="bg2">
              <a:lumMod val="75000"/>
            </a:schemeClr>
          </a:solidFill>
        </p:spPr>
        <p:txBody>
          <a:bodyPr wrap="square" rtlCol="0">
            <a:spAutoFit/>
          </a:bodyPr>
          <a:lstStyle/>
          <a:p>
            <a:pPr algn="ctr"/>
            <a:r>
              <a:rPr lang="ru-RU" b="1" u="sng" dirty="0" smtClean="0">
                <a:solidFill>
                  <a:prstClr val="black"/>
                </a:solidFill>
              </a:rPr>
              <a:t>Сейчас</a:t>
            </a:r>
            <a:endParaRPr lang="ru-RU" b="1" u="sng" dirty="0">
              <a:solidFill>
                <a:prstClr val="black"/>
              </a:solidFill>
            </a:endParaRPr>
          </a:p>
        </p:txBody>
      </p:sp>
      <p:sp>
        <p:nvSpPr>
          <p:cNvPr id="14" name="TextBox 13"/>
          <p:cNvSpPr txBox="1"/>
          <p:nvPr/>
        </p:nvSpPr>
        <p:spPr>
          <a:xfrm>
            <a:off x="5373713" y="613485"/>
            <a:ext cx="3096344" cy="369332"/>
          </a:xfrm>
          <a:prstGeom prst="rect">
            <a:avLst/>
          </a:prstGeom>
          <a:solidFill>
            <a:schemeClr val="bg2">
              <a:lumMod val="75000"/>
            </a:schemeClr>
          </a:solidFill>
        </p:spPr>
        <p:txBody>
          <a:bodyPr wrap="square" rtlCol="0">
            <a:spAutoFit/>
          </a:bodyPr>
          <a:lstStyle/>
          <a:p>
            <a:pPr algn="ctr"/>
            <a:r>
              <a:rPr lang="ru-RU" b="1" u="sng" dirty="0" smtClean="0">
                <a:solidFill>
                  <a:prstClr val="black"/>
                </a:solidFill>
              </a:rPr>
              <a:t>Проект</a:t>
            </a:r>
            <a:endParaRPr lang="ru-RU" b="1" u="sng" dirty="0">
              <a:solidFill>
                <a:prstClr val="black"/>
              </a:solidFill>
            </a:endParaRPr>
          </a:p>
        </p:txBody>
      </p:sp>
      <p:grpSp>
        <p:nvGrpSpPr>
          <p:cNvPr id="15" name="Группа 14"/>
          <p:cNvGrpSpPr/>
          <p:nvPr/>
        </p:nvGrpSpPr>
        <p:grpSpPr>
          <a:xfrm>
            <a:off x="5211498" y="5043624"/>
            <a:ext cx="3528392" cy="1015523"/>
            <a:chOff x="0" y="0"/>
            <a:chExt cx="3528392" cy="1015523"/>
          </a:xfrm>
        </p:grpSpPr>
        <p:sp>
          <p:nvSpPr>
            <p:cNvPr id="16" name="Скругленный прямоугольник 15"/>
            <p:cNvSpPr/>
            <p:nvPr/>
          </p:nvSpPr>
          <p:spPr>
            <a:xfrm>
              <a:off x="0" y="0"/>
              <a:ext cx="3528392" cy="1015523"/>
            </a:xfrm>
            <a:prstGeom prst="roundRect">
              <a:avLst/>
            </a:prstGeom>
            <a:solidFill>
              <a:schemeClr val="tx2">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Скругленный прямоугольник 4"/>
            <p:cNvSpPr/>
            <p:nvPr/>
          </p:nvSpPr>
          <p:spPr>
            <a:xfrm>
              <a:off x="49574" y="49574"/>
              <a:ext cx="3429244" cy="9163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u-RU" sz="2000" b="1" kern="1200" dirty="0" smtClean="0">
                  <a:solidFill>
                    <a:schemeClr val="tx1"/>
                  </a:solidFill>
                  <a:latin typeface="Times New Roman" panose="02020603050405020304" pitchFamily="18" charset="0"/>
                  <a:cs typeface="Times New Roman" panose="02020603050405020304" pitchFamily="18" charset="0"/>
                </a:rPr>
                <a:t>Признается на всей территории Союза с учетом принципа «</a:t>
              </a:r>
              <a:r>
                <a:rPr lang="ru-RU" sz="2000" b="1" kern="1200" dirty="0" err="1" smtClean="0">
                  <a:solidFill>
                    <a:schemeClr val="tx1"/>
                  </a:solidFill>
                  <a:latin typeface="Times New Roman" panose="02020603050405020304" pitchFamily="18" charset="0"/>
                  <a:cs typeface="Times New Roman" panose="02020603050405020304" pitchFamily="18" charset="0"/>
                </a:rPr>
                <a:t>резидентства</a:t>
              </a:r>
              <a:r>
                <a:rPr lang="ru-RU" sz="2000" b="1" kern="1200" dirty="0" smtClean="0">
                  <a:solidFill>
                    <a:schemeClr val="tx1"/>
                  </a:solidFill>
                  <a:latin typeface="Times New Roman" panose="02020603050405020304" pitchFamily="18" charset="0"/>
                  <a:cs typeface="Times New Roman" panose="02020603050405020304" pitchFamily="18" charset="0"/>
                </a:rPr>
                <a:t>»</a:t>
              </a:r>
              <a:endParaRPr lang="ru-RU" sz="2000" kern="1200" dirty="0">
                <a:solidFill>
                  <a:schemeClr val="tx1"/>
                </a:solidFill>
                <a:latin typeface="Times New Roman" panose="02020603050405020304" pitchFamily="18" charset="0"/>
                <a:cs typeface="Times New Roman" panose="02020603050405020304" pitchFamily="18" charset="0"/>
              </a:endParaRPr>
            </a:p>
          </p:txBody>
        </p:sp>
      </p:grpSp>
      <p:grpSp>
        <p:nvGrpSpPr>
          <p:cNvPr id="20" name="Группа 19"/>
          <p:cNvGrpSpPr/>
          <p:nvPr/>
        </p:nvGrpSpPr>
        <p:grpSpPr>
          <a:xfrm>
            <a:off x="539552" y="5050814"/>
            <a:ext cx="3528392" cy="1015523"/>
            <a:chOff x="0" y="0"/>
            <a:chExt cx="3528392" cy="1015523"/>
          </a:xfrm>
        </p:grpSpPr>
        <p:sp>
          <p:nvSpPr>
            <p:cNvPr id="23" name="Скругленный прямоугольник 22"/>
            <p:cNvSpPr/>
            <p:nvPr/>
          </p:nvSpPr>
          <p:spPr>
            <a:xfrm>
              <a:off x="0" y="0"/>
              <a:ext cx="3528392" cy="1015523"/>
            </a:xfrm>
            <a:prstGeom prst="roundRect">
              <a:avLst/>
            </a:prstGeom>
            <a:solidFill>
              <a:schemeClr val="tx2">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4" name="Скругленный прямоугольник 4"/>
            <p:cNvSpPr/>
            <p:nvPr/>
          </p:nvSpPr>
          <p:spPr>
            <a:xfrm>
              <a:off x="49574" y="49574"/>
              <a:ext cx="3429244" cy="9163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endParaRPr lang="ru-RU" sz="2000" kern="1200" dirty="0">
                <a:solidFill>
                  <a:schemeClr val="tx1"/>
                </a:solidFill>
                <a:latin typeface="Times New Roman" panose="02020603050405020304" pitchFamily="18" charset="0"/>
                <a:cs typeface="Times New Roman" panose="02020603050405020304" pitchFamily="18" charset="0"/>
              </a:endParaRPr>
            </a:p>
          </p:txBody>
        </p:sp>
      </p:grpSp>
      <p:sp>
        <p:nvSpPr>
          <p:cNvPr id="25" name="Прямоугольник 24"/>
          <p:cNvSpPr/>
          <p:nvPr/>
        </p:nvSpPr>
        <p:spPr>
          <a:xfrm>
            <a:off x="539552" y="4956798"/>
            <a:ext cx="3528392" cy="1015663"/>
          </a:xfrm>
          <a:prstGeom prst="rect">
            <a:avLst/>
          </a:prstGeom>
        </p:spPr>
        <p:txBody>
          <a:bodyPr wrap="square">
            <a:spAutoFit/>
          </a:bodyPr>
          <a:lstStyle/>
          <a:p>
            <a:pPr algn="ctr"/>
            <a:r>
              <a:rPr lang="ru-RU" sz="2000" b="1" dirty="0" smtClean="0">
                <a:latin typeface="Times New Roman" panose="02020603050405020304" pitchFamily="18" charset="0"/>
                <a:cs typeface="Times New Roman" panose="02020603050405020304" pitchFamily="18" charset="0"/>
              </a:rPr>
              <a:t>Признается на территории государства-члена ТС, предоставившего статус</a:t>
            </a:r>
            <a:endParaRPr lang="ru-RU" sz="2000" dirty="0">
              <a:latin typeface="Times New Roman" panose="02020603050405020304" pitchFamily="18" charset="0"/>
              <a:cs typeface="Times New Roman" panose="02020603050405020304" pitchFamily="18" charset="0"/>
            </a:endParaRPr>
          </a:p>
        </p:txBody>
      </p:sp>
      <p:cxnSp>
        <p:nvCxnSpPr>
          <p:cNvPr id="26" name="Прямая соединительная линия 25"/>
          <p:cNvCxnSpPr/>
          <p:nvPr/>
        </p:nvCxnSpPr>
        <p:spPr>
          <a:xfrm>
            <a:off x="4608128" y="5025648"/>
            <a:ext cx="0" cy="1474583"/>
          </a:xfrm>
          <a:prstGeom prst="line">
            <a:avLst/>
          </a:prstGeom>
        </p:spPr>
        <p:style>
          <a:lnRef idx="1">
            <a:schemeClr val="accent1"/>
          </a:lnRef>
          <a:fillRef idx="0">
            <a:schemeClr val="accent1"/>
          </a:fillRef>
          <a:effectRef idx="0">
            <a:schemeClr val="accent1"/>
          </a:effectRef>
          <a:fontRef idx="minor">
            <a:schemeClr val="tx1"/>
          </a:fontRef>
        </p:style>
      </p:cxnSp>
      <p:sp>
        <p:nvSpPr>
          <p:cNvPr id="28" name="Заголовок 2"/>
          <p:cNvSpPr txBox="1">
            <a:spLocks/>
          </p:cNvSpPr>
          <p:nvPr/>
        </p:nvSpPr>
        <p:spPr>
          <a:xfrm>
            <a:off x="53752" y="980367"/>
            <a:ext cx="9036496" cy="572502"/>
          </a:xfrm>
          <a:prstGeom prst="rect">
            <a:avLst/>
          </a:prstGeom>
          <a:solidFill>
            <a:schemeClr val="bg2">
              <a:lumMod val="90000"/>
            </a:schemeClr>
          </a:solidFill>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000" b="1" dirty="0" smtClean="0">
                <a:solidFill>
                  <a:prstClr val="black">
                    <a:hueOff val="0"/>
                    <a:satOff val="0"/>
                    <a:lumOff val="0"/>
                    <a:alphaOff val="0"/>
                  </a:prstClr>
                </a:solidFill>
                <a:latin typeface="Arial" pitchFamily="34" charset="0"/>
                <a:ea typeface="+mn-ea"/>
                <a:cs typeface="Arial" pitchFamily="34" charset="0"/>
              </a:rPr>
              <a:t>Лица, претендующие на получение статуса УЭО</a:t>
            </a:r>
            <a:endParaRPr lang="ru-RU" sz="2000" b="1" dirty="0">
              <a:solidFill>
                <a:prstClr val="black">
                  <a:hueOff val="0"/>
                  <a:satOff val="0"/>
                  <a:lumOff val="0"/>
                  <a:alphaOff val="0"/>
                </a:prstClr>
              </a:solidFill>
              <a:latin typeface="Arial" pitchFamily="34" charset="0"/>
              <a:ea typeface="+mn-ea"/>
              <a:cs typeface="Arial" pitchFamily="34" charset="0"/>
            </a:endParaRPr>
          </a:p>
        </p:txBody>
      </p:sp>
      <p:sp>
        <p:nvSpPr>
          <p:cNvPr id="29" name="Заголовок 2"/>
          <p:cNvSpPr txBox="1">
            <a:spLocks/>
          </p:cNvSpPr>
          <p:nvPr/>
        </p:nvSpPr>
        <p:spPr>
          <a:xfrm>
            <a:off x="0" y="-8546"/>
            <a:ext cx="9144000" cy="572502"/>
          </a:xfrm>
          <a:prstGeom prst="rect">
            <a:avLst/>
          </a:prstGeom>
          <a:solidFill>
            <a:schemeClr val="bg2">
              <a:lumMod val="90000"/>
            </a:schemeClr>
          </a:solidFill>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800" b="1" dirty="0" smtClean="0">
                <a:solidFill>
                  <a:prstClr val="black">
                    <a:hueOff val="0"/>
                    <a:satOff val="0"/>
                    <a:lumOff val="0"/>
                    <a:alphaOff val="0"/>
                  </a:prstClr>
                </a:solidFill>
                <a:latin typeface="Arial" pitchFamily="34" charset="0"/>
                <a:cs typeface="Arial" pitchFamily="34" charset="0"/>
              </a:rPr>
              <a:t>ИНСТИТУТ УЭО</a:t>
            </a:r>
            <a:endParaRPr lang="ru-RU" sz="1800" b="1" dirty="0">
              <a:solidFill>
                <a:prstClr val="black">
                  <a:hueOff val="0"/>
                  <a:satOff val="0"/>
                  <a:lumOff val="0"/>
                  <a:alphaOff val="0"/>
                </a:prstClr>
              </a:solidFill>
              <a:latin typeface="Arial" pitchFamily="34" charset="0"/>
              <a:cs typeface="Arial" pitchFamily="34" charset="0"/>
            </a:endParaRPr>
          </a:p>
        </p:txBody>
      </p:sp>
      <p:sp>
        <p:nvSpPr>
          <p:cNvPr id="27" name="Овал 26"/>
          <p:cNvSpPr/>
          <p:nvPr/>
        </p:nvSpPr>
        <p:spPr>
          <a:xfrm>
            <a:off x="149176" y="2204864"/>
            <a:ext cx="1326480" cy="11690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TextBox 29"/>
          <p:cNvSpPr txBox="1"/>
          <p:nvPr/>
        </p:nvSpPr>
        <p:spPr>
          <a:xfrm>
            <a:off x="323528" y="2564904"/>
            <a:ext cx="936104" cy="461665"/>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УЭО</a:t>
            </a:r>
            <a:endParaRPr lang="ru-RU" sz="2400" b="1" dirty="0">
              <a:latin typeface="Times New Roman" panose="02020603050405020304" pitchFamily="18" charset="0"/>
              <a:cs typeface="Times New Roman" panose="02020603050405020304" pitchFamily="18" charset="0"/>
            </a:endParaRPr>
          </a:p>
        </p:txBody>
      </p:sp>
      <p:cxnSp>
        <p:nvCxnSpPr>
          <p:cNvPr id="32" name="Прямая со стрелкой 31"/>
          <p:cNvCxnSpPr/>
          <p:nvPr/>
        </p:nvCxnSpPr>
        <p:spPr>
          <a:xfrm>
            <a:off x="1477219" y="2789406"/>
            <a:ext cx="828092" cy="633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Скругленный прямоугольник 32"/>
          <p:cNvSpPr/>
          <p:nvPr/>
        </p:nvSpPr>
        <p:spPr>
          <a:xfrm>
            <a:off x="2368724" y="2204864"/>
            <a:ext cx="2088232" cy="1169083"/>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2555776" y="2365835"/>
            <a:ext cx="1728192"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Декларант товаров</a:t>
            </a:r>
            <a:endParaRPr lang="ru-RU" sz="2400" b="1" dirty="0">
              <a:latin typeface="Times New Roman" panose="02020603050405020304" pitchFamily="18" charset="0"/>
              <a:cs typeface="Times New Roman" panose="02020603050405020304" pitchFamily="18" charset="0"/>
            </a:endParaRPr>
          </a:p>
        </p:txBody>
      </p:sp>
      <p:sp>
        <p:nvSpPr>
          <p:cNvPr id="37" name="Овал 36"/>
          <p:cNvSpPr/>
          <p:nvPr/>
        </p:nvSpPr>
        <p:spPr>
          <a:xfrm>
            <a:off x="4684673" y="2211194"/>
            <a:ext cx="1296715" cy="116908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TextBox 37"/>
          <p:cNvSpPr txBox="1"/>
          <p:nvPr/>
        </p:nvSpPr>
        <p:spPr>
          <a:xfrm>
            <a:off x="4938800" y="2550500"/>
            <a:ext cx="936104" cy="461665"/>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УЭО</a:t>
            </a:r>
            <a:endParaRPr lang="ru-RU" sz="2400" b="1" dirty="0">
              <a:latin typeface="Times New Roman" panose="02020603050405020304" pitchFamily="18" charset="0"/>
              <a:cs typeface="Times New Roman" panose="02020603050405020304" pitchFamily="18" charset="0"/>
            </a:endParaRPr>
          </a:p>
        </p:txBody>
      </p:sp>
      <p:cxnSp>
        <p:nvCxnSpPr>
          <p:cNvPr id="40" name="Прямая со стрелкой 39"/>
          <p:cNvCxnSpPr/>
          <p:nvPr/>
        </p:nvCxnSpPr>
        <p:spPr>
          <a:xfrm flipV="1">
            <a:off x="5981388" y="1988840"/>
            <a:ext cx="940497" cy="792494"/>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Прямая со стрелкой 40"/>
          <p:cNvCxnSpPr/>
          <p:nvPr/>
        </p:nvCxnSpPr>
        <p:spPr>
          <a:xfrm>
            <a:off x="5997412" y="2781335"/>
            <a:ext cx="978282" cy="14401"/>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Прямая со стрелкой 44"/>
          <p:cNvCxnSpPr/>
          <p:nvPr/>
        </p:nvCxnSpPr>
        <p:spPr>
          <a:xfrm>
            <a:off x="5981388" y="2812557"/>
            <a:ext cx="359065" cy="642029"/>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Скругленный прямоугольник 52"/>
          <p:cNvSpPr/>
          <p:nvPr/>
        </p:nvSpPr>
        <p:spPr>
          <a:xfrm>
            <a:off x="6975694" y="1585993"/>
            <a:ext cx="2093593" cy="665027"/>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TextBox 53"/>
          <p:cNvSpPr txBox="1"/>
          <p:nvPr/>
        </p:nvSpPr>
        <p:spPr>
          <a:xfrm>
            <a:off x="7108002" y="1551171"/>
            <a:ext cx="1961285" cy="707886"/>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Декларант товаров</a:t>
            </a:r>
            <a:endParaRPr lang="ru-RU" sz="2000" b="1" dirty="0">
              <a:latin typeface="Times New Roman" panose="02020603050405020304" pitchFamily="18" charset="0"/>
              <a:cs typeface="Times New Roman" panose="02020603050405020304" pitchFamily="18" charset="0"/>
            </a:endParaRPr>
          </a:p>
        </p:txBody>
      </p:sp>
      <p:sp>
        <p:nvSpPr>
          <p:cNvPr id="57" name="Скругленный прямоугольник 56"/>
          <p:cNvSpPr/>
          <p:nvPr/>
        </p:nvSpPr>
        <p:spPr>
          <a:xfrm>
            <a:off x="6975694" y="2313079"/>
            <a:ext cx="2093594" cy="106086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9" name="TextBox 58"/>
          <p:cNvSpPr txBox="1"/>
          <p:nvPr/>
        </p:nvSpPr>
        <p:spPr>
          <a:xfrm>
            <a:off x="6996655" y="2298992"/>
            <a:ext cx="2093593" cy="1138773"/>
          </a:xfrm>
          <a:prstGeom prst="rect">
            <a:avLst/>
          </a:prstGeom>
          <a:noFill/>
        </p:spPr>
        <p:txBody>
          <a:bodyPr wrap="square" rtlCol="0">
            <a:spAutoFit/>
          </a:bodyPr>
          <a:lstStyle/>
          <a:p>
            <a:pPr algn="ctr"/>
            <a:r>
              <a:rPr lang="ru-RU" sz="1700" b="1" dirty="0" smtClean="0">
                <a:latin typeface="Times New Roman" panose="02020603050405020304" pitchFamily="18" charset="0"/>
                <a:cs typeface="Times New Roman" panose="02020603050405020304" pitchFamily="18" charset="0"/>
              </a:rPr>
              <a:t>Лица, осуществляющие деятельность в сфере ТД</a:t>
            </a:r>
            <a:endParaRPr lang="ru-RU" sz="1700" b="1" dirty="0">
              <a:latin typeface="Times New Roman" panose="02020603050405020304" pitchFamily="18" charset="0"/>
              <a:cs typeface="Times New Roman" panose="02020603050405020304" pitchFamily="18" charset="0"/>
            </a:endParaRPr>
          </a:p>
        </p:txBody>
      </p:sp>
      <p:sp>
        <p:nvSpPr>
          <p:cNvPr id="61" name="Скругленный прямоугольник 60"/>
          <p:cNvSpPr/>
          <p:nvPr/>
        </p:nvSpPr>
        <p:spPr>
          <a:xfrm>
            <a:off x="6372199" y="3437765"/>
            <a:ext cx="2697087" cy="855331"/>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3" name="TextBox 62"/>
          <p:cNvSpPr txBox="1"/>
          <p:nvPr/>
        </p:nvSpPr>
        <p:spPr>
          <a:xfrm>
            <a:off x="6369893" y="3437765"/>
            <a:ext cx="2697085" cy="877163"/>
          </a:xfrm>
          <a:prstGeom prst="rect">
            <a:avLst/>
          </a:prstGeom>
          <a:noFill/>
        </p:spPr>
        <p:txBody>
          <a:bodyPr wrap="square" rtlCol="0">
            <a:spAutoFit/>
          </a:bodyPr>
          <a:lstStyle/>
          <a:p>
            <a:pPr algn="ctr"/>
            <a:r>
              <a:rPr lang="ru-RU" sz="1700" b="1" dirty="0" smtClean="0">
                <a:latin typeface="Times New Roman" panose="02020603050405020304" pitchFamily="18" charset="0"/>
                <a:cs typeface="Times New Roman" panose="02020603050405020304" pitchFamily="18" charset="0"/>
              </a:rPr>
              <a:t>Лица, осуществляющие деятельность по хранению товаров</a:t>
            </a:r>
            <a:endParaRPr lang="ru-RU" sz="1700" b="1" dirty="0">
              <a:latin typeface="Times New Roman" panose="02020603050405020304" pitchFamily="18" charset="0"/>
              <a:cs typeface="Times New Roman" panose="02020603050405020304" pitchFamily="18" charset="0"/>
            </a:endParaRPr>
          </a:p>
        </p:txBody>
      </p:sp>
      <p:sp>
        <p:nvSpPr>
          <p:cNvPr id="36" name="Овал 35"/>
          <p:cNvSpPr/>
          <p:nvPr/>
        </p:nvSpPr>
        <p:spPr>
          <a:xfrm>
            <a:off x="8577783" y="-8546"/>
            <a:ext cx="566217" cy="52687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0" i="0" u="none" strike="noStrike" kern="0" cap="none" spc="0" normalizeH="0" baseline="0" noProof="0" dirty="0" smtClean="0">
                <a:ln>
                  <a:noFill/>
                </a:ln>
                <a:solidFill>
                  <a:prstClr val="black"/>
                </a:solidFill>
                <a:effectLst/>
                <a:uLnTx/>
                <a:uFillTx/>
                <a:latin typeface="Calibri"/>
                <a:ea typeface="+mn-ea"/>
                <a:cs typeface="+mn-cs"/>
              </a:rPr>
              <a:t>22</a:t>
            </a:r>
          </a:p>
        </p:txBody>
      </p:sp>
    </p:spTree>
    <p:extLst>
      <p:ext uri="{BB962C8B-B14F-4D97-AF65-F5344CB8AC3E}">
        <p14:creationId xmlns:p14="http://schemas.microsoft.com/office/powerpoint/2010/main" val="26645688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лилиния 2"/>
          <p:cNvSpPr/>
          <p:nvPr/>
        </p:nvSpPr>
        <p:spPr>
          <a:xfrm>
            <a:off x="-151405" y="-4203"/>
            <a:ext cx="9433048" cy="963335"/>
          </a:xfrm>
          <a:custGeom>
            <a:avLst/>
            <a:gdLst>
              <a:gd name="connsiteX0" fmla="*/ 0 w 8136903"/>
              <a:gd name="connsiteY0" fmla="*/ 119664 h 717972"/>
              <a:gd name="connsiteX1" fmla="*/ 35049 w 8136903"/>
              <a:gd name="connsiteY1" fmla="*/ 35049 h 717972"/>
              <a:gd name="connsiteX2" fmla="*/ 119664 w 8136903"/>
              <a:gd name="connsiteY2" fmla="*/ 0 h 717972"/>
              <a:gd name="connsiteX3" fmla="*/ 8017239 w 8136903"/>
              <a:gd name="connsiteY3" fmla="*/ 0 h 717972"/>
              <a:gd name="connsiteX4" fmla="*/ 8101854 w 8136903"/>
              <a:gd name="connsiteY4" fmla="*/ 35049 h 717972"/>
              <a:gd name="connsiteX5" fmla="*/ 8136903 w 8136903"/>
              <a:gd name="connsiteY5" fmla="*/ 119664 h 717972"/>
              <a:gd name="connsiteX6" fmla="*/ 8136903 w 8136903"/>
              <a:gd name="connsiteY6" fmla="*/ 598308 h 717972"/>
              <a:gd name="connsiteX7" fmla="*/ 8101854 w 8136903"/>
              <a:gd name="connsiteY7" fmla="*/ 682923 h 717972"/>
              <a:gd name="connsiteX8" fmla="*/ 8017239 w 8136903"/>
              <a:gd name="connsiteY8" fmla="*/ 717972 h 717972"/>
              <a:gd name="connsiteX9" fmla="*/ 119664 w 8136903"/>
              <a:gd name="connsiteY9" fmla="*/ 717972 h 717972"/>
              <a:gd name="connsiteX10" fmla="*/ 35049 w 8136903"/>
              <a:gd name="connsiteY10" fmla="*/ 682923 h 717972"/>
              <a:gd name="connsiteX11" fmla="*/ 0 w 8136903"/>
              <a:gd name="connsiteY11" fmla="*/ 598308 h 717972"/>
              <a:gd name="connsiteX12" fmla="*/ 0 w 8136903"/>
              <a:gd name="connsiteY12" fmla="*/ 119664 h 717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136903" h="717972">
                <a:moveTo>
                  <a:pt x="0" y="119664"/>
                </a:moveTo>
                <a:cubicBezTo>
                  <a:pt x="0" y="87927"/>
                  <a:pt x="12608" y="57490"/>
                  <a:pt x="35049" y="35049"/>
                </a:cubicBezTo>
                <a:cubicBezTo>
                  <a:pt x="57490" y="12608"/>
                  <a:pt x="87927" y="0"/>
                  <a:pt x="119664" y="0"/>
                </a:cubicBezTo>
                <a:lnTo>
                  <a:pt x="8017239" y="0"/>
                </a:lnTo>
                <a:cubicBezTo>
                  <a:pt x="8048976" y="0"/>
                  <a:pt x="8079413" y="12608"/>
                  <a:pt x="8101854" y="35049"/>
                </a:cubicBezTo>
                <a:cubicBezTo>
                  <a:pt x="8124295" y="57490"/>
                  <a:pt x="8136903" y="87927"/>
                  <a:pt x="8136903" y="119664"/>
                </a:cubicBezTo>
                <a:lnTo>
                  <a:pt x="8136903" y="598308"/>
                </a:lnTo>
                <a:cubicBezTo>
                  <a:pt x="8136903" y="630045"/>
                  <a:pt x="8124296" y="660482"/>
                  <a:pt x="8101854" y="682923"/>
                </a:cubicBezTo>
                <a:cubicBezTo>
                  <a:pt x="8079413" y="705364"/>
                  <a:pt x="8048976" y="717972"/>
                  <a:pt x="8017239" y="717972"/>
                </a:cubicBezTo>
                <a:lnTo>
                  <a:pt x="119664" y="717972"/>
                </a:lnTo>
                <a:cubicBezTo>
                  <a:pt x="87927" y="717972"/>
                  <a:pt x="57490" y="705365"/>
                  <a:pt x="35049" y="682923"/>
                </a:cubicBezTo>
                <a:cubicBezTo>
                  <a:pt x="12608" y="660482"/>
                  <a:pt x="0" y="630045"/>
                  <a:pt x="0" y="598308"/>
                </a:cubicBezTo>
                <a:lnTo>
                  <a:pt x="0" y="119664"/>
                </a:lnTo>
                <a:close/>
              </a:path>
            </a:pathLst>
          </a:custGeom>
          <a:noFill/>
          <a:effectLst/>
        </p:spPr>
        <p:style>
          <a:lnRef idx="0">
            <a:schemeClr val="accent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11249" tIns="111249" rIns="111249" bIns="111249" numCol="1" spcCol="1270" anchor="ctr" anchorCtr="0">
            <a:normAutofit/>
          </a:bodyPr>
          <a:lstStyle/>
          <a:p>
            <a:pPr algn="ctr"/>
            <a:r>
              <a:rPr lang="ru-RU" sz="2000" b="1" kern="0" spc="-100" dirty="0" smtClean="0">
                <a:latin typeface="Times New Roman" panose="02020603050405020304" pitchFamily="18" charset="0"/>
                <a:cs typeface="Times New Roman" panose="02020603050405020304" pitchFamily="18" charset="0"/>
              </a:rPr>
              <a:t>ИЗМЕНЕНИЯ, ВНОСИМЫЕ В РАЗДЕЛ, РЕГУЛИРУЮЩИЙ </a:t>
            </a:r>
          </a:p>
          <a:p>
            <a:pPr algn="ctr"/>
            <a:r>
              <a:rPr lang="ru-RU" sz="2000" b="1" kern="0" spc="-100" dirty="0" smtClean="0">
                <a:latin typeface="Times New Roman" panose="02020603050405020304" pitchFamily="18" charset="0"/>
                <a:cs typeface="Times New Roman" panose="02020603050405020304" pitchFamily="18" charset="0"/>
              </a:rPr>
              <a:t>ПРИМЕНЕНИЕ ТАМОЖЕННЫХ ПРОЦЕДУР</a:t>
            </a:r>
          </a:p>
        </p:txBody>
      </p:sp>
      <p:sp>
        <p:nvSpPr>
          <p:cNvPr id="23" name="Скругленный прямоугольник 22"/>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25" name="TextBox 24"/>
          <p:cNvSpPr txBox="1"/>
          <p:nvPr/>
        </p:nvSpPr>
        <p:spPr>
          <a:xfrm>
            <a:off x="536082" y="980728"/>
            <a:ext cx="7857874" cy="707886"/>
          </a:xfrm>
          <a:prstGeom prst="rect">
            <a:avLst/>
          </a:prstGeom>
          <a:ln>
            <a:solidFill>
              <a:schemeClr val="tx2">
                <a:lumMod val="20000"/>
                <a:lumOff val="80000"/>
              </a:schemeClr>
            </a:solidFill>
          </a:ln>
          <a:effectLst>
            <a:outerShdw blurRad="50800" dist="38100" dir="18900000" algn="b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p>
            <a:pPr algn="just"/>
            <a:r>
              <a:rPr lang="ru-RU" sz="2000" b="1" dirty="0" smtClean="0">
                <a:latin typeface="Times New Roman" panose="02020603050405020304" pitchFamily="18" charset="0"/>
                <a:cs typeface="Times New Roman" panose="02020603050405020304" pitchFamily="18" charset="0"/>
              </a:rPr>
              <a:t>Разграничены случаи, когда действие таможенных процедур завершается, а когда прекращается или приостанавливается</a:t>
            </a:r>
            <a:endParaRPr lang="ru-RU" sz="2000" b="1"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552700" y="1916832"/>
            <a:ext cx="7888731" cy="1015663"/>
          </a:xfrm>
          <a:prstGeom prst="rect">
            <a:avLst/>
          </a:prstGeom>
          <a:ln>
            <a:solidFill>
              <a:schemeClr val="tx2">
                <a:lumMod val="20000"/>
                <a:lumOff val="80000"/>
              </a:schemeClr>
            </a:solidFill>
          </a:ln>
          <a:effectLst>
            <a:outerShdw blurRad="50800" dist="38100" dir="18900000" algn="b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2000" dirty="0" smtClean="0">
                <a:latin typeface="Times New Roman" panose="02020603050405020304" pitchFamily="18" charset="0"/>
                <a:cs typeface="Times New Roman" panose="02020603050405020304" pitchFamily="18" charset="0"/>
              </a:rPr>
              <a:t>Конкретизированы таможенные процедуры, которыми может завершаться либо приостанавливаться действие каждой из таможенных процедур</a:t>
            </a:r>
            <a:endParaRPr lang="ru-RU" sz="2000" dirty="0">
              <a:latin typeface="Times New Roman" panose="02020603050405020304" pitchFamily="18" charset="0"/>
              <a:cs typeface="Times New Roman" panose="02020603050405020304" pitchFamily="18" charset="0"/>
            </a:endParaRPr>
          </a:p>
        </p:txBody>
      </p:sp>
      <p:sp>
        <p:nvSpPr>
          <p:cNvPr id="27" name="TextBox 26"/>
          <p:cNvSpPr txBox="1"/>
          <p:nvPr/>
        </p:nvSpPr>
        <p:spPr>
          <a:xfrm>
            <a:off x="552700" y="3140968"/>
            <a:ext cx="7888731" cy="1323439"/>
          </a:xfrm>
          <a:prstGeom prst="rect">
            <a:avLst/>
          </a:prstGeom>
          <a:ln>
            <a:solidFill>
              <a:schemeClr val="tx2">
                <a:lumMod val="20000"/>
                <a:lumOff val="80000"/>
              </a:schemeClr>
            </a:solidFill>
          </a:ln>
          <a:effectLst>
            <a:outerShdw blurRad="50800" dist="38100" dir="18900000" algn="b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2000" dirty="0">
                <a:latin typeface="Times New Roman" panose="02020603050405020304" pitchFamily="18" charset="0"/>
                <a:cs typeface="Times New Roman" panose="02020603050405020304" pitchFamily="18" charset="0"/>
              </a:rPr>
              <a:t>Е</a:t>
            </a:r>
            <a:r>
              <a:rPr lang="ru-RU" sz="2000" dirty="0" smtClean="0">
                <a:latin typeface="Times New Roman" panose="02020603050405020304" pitchFamily="18" charset="0"/>
                <a:cs typeface="Times New Roman" panose="02020603050405020304" pitchFamily="18" charset="0"/>
              </a:rPr>
              <a:t>динообразно </a:t>
            </a:r>
            <a:r>
              <a:rPr lang="ru-RU" sz="2000" dirty="0">
                <a:latin typeface="Times New Roman" panose="02020603050405020304" pitchFamily="18" charset="0"/>
                <a:cs typeface="Times New Roman" panose="02020603050405020304" pitchFamily="18" charset="0"/>
              </a:rPr>
              <a:t>структурированы положения, регулирующие таможенные процедуры, – по содержанию, условиям помещения товаров под </a:t>
            </a:r>
            <a:r>
              <a:rPr lang="ru-RU" sz="2000" dirty="0" smtClean="0">
                <a:latin typeface="Times New Roman" panose="02020603050405020304" pitchFamily="18" charset="0"/>
                <a:cs typeface="Times New Roman" panose="02020603050405020304" pitchFamily="18" charset="0"/>
              </a:rPr>
              <a:t>таможенные процедуры </a:t>
            </a:r>
            <a:r>
              <a:rPr lang="ru-RU" sz="2000" dirty="0">
                <a:latin typeface="Times New Roman" panose="02020603050405020304" pitchFamily="18" charset="0"/>
                <a:cs typeface="Times New Roman" panose="02020603050405020304" pitchFamily="18" charset="0"/>
              </a:rPr>
              <a:t>и  условиями использования товаров в соответствии с таможенными процедурами</a:t>
            </a:r>
          </a:p>
        </p:txBody>
      </p:sp>
      <p:sp>
        <p:nvSpPr>
          <p:cNvPr id="29" name="TextBox 28"/>
          <p:cNvSpPr txBox="1"/>
          <p:nvPr/>
        </p:nvSpPr>
        <p:spPr>
          <a:xfrm>
            <a:off x="520653" y="4725144"/>
            <a:ext cx="7888731" cy="1015663"/>
          </a:xfrm>
          <a:prstGeom prst="rect">
            <a:avLst/>
          </a:prstGeom>
          <a:ln>
            <a:solidFill>
              <a:schemeClr val="tx2">
                <a:lumMod val="20000"/>
                <a:lumOff val="80000"/>
              </a:schemeClr>
            </a:solidFill>
          </a:ln>
          <a:effectLst>
            <a:outerShdw blurRad="50800" dist="38100" dir="18900000" algn="b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2000" dirty="0" smtClean="0">
                <a:latin typeface="Times New Roman" panose="02020603050405020304" pitchFamily="18" charset="0"/>
                <a:cs typeface="Times New Roman" panose="02020603050405020304" pitchFamily="18" charset="0"/>
              </a:rPr>
              <a:t>В содержании </a:t>
            </a:r>
            <a:r>
              <a:rPr lang="ru-RU" sz="2000" dirty="0">
                <a:latin typeface="Times New Roman" panose="02020603050405020304" pitchFamily="18" charset="0"/>
                <a:cs typeface="Times New Roman" panose="02020603050405020304" pitchFamily="18" charset="0"/>
              </a:rPr>
              <a:t>каждой таможенной процедуры </a:t>
            </a:r>
            <a:r>
              <a:rPr lang="ru-RU" sz="2000" dirty="0" smtClean="0">
                <a:latin typeface="Times New Roman" panose="02020603050405020304" pitchFamily="18" charset="0"/>
                <a:cs typeface="Times New Roman" panose="02020603050405020304" pitchFamily="18" charset="0"/>
              </a:rPr>
              <a:t>четко </a:t>
            </a:r>
            <a:r>
              <a:rPr lang="ru-RU" sz="2000" dirty="0">
                <a:latin typeface="Times New Roman" panose="02020603050405020304" pitchFamily="18" charset="0"/>
                <a:cs typeface="Times New Roman" panose="02020603050405020304" pitchFamily="18" charset="0"/>
              </a:rPr>
              <a:t>определено, к каким товарам – иностранным или товарам Союза – такая процедура </a:t>
            </a:r>
            <a:r>
              <a:rPr lang="ru-RU" sz="2000" dirty="0" smtClean="0">
                <a:latin typeface="Times New Roman" panose="02020603050405020304" pitchFamily="18" charset="0"/>
                <a:cs typeface="Times New Roman" panose="02020603050405020304" pitchFamily="18" charset="0"/>
              </a:rPr>
              <a:t>применяется</a:t>
            </a:r>
            <a:endParaRPr lang="ru-RU" sz="2000" dirty="0">
              <a:latin typeface="Times New Roman" panose="02020603050405020304" pitchFamily="18" charset="0"/>
              <a:cs typeface="Times New Roman" panose="02020603050405020304" pitchFamily="18" charset="0"/>
            </a:endParaRPr>
          </a:p>
        </p:txBody>
      </p:sp>
      <p:sp>
        <p:nvSpPr>
          <p:cNvPr id="9" name="Овал 8"/>
          <p:cNvSpPr/>
          <p:nvPr/>
        </p:nvSpPr>
        <p:spPr>
          <a:xfrm>
            <a:off x="8603742" y="0"/>
            <a:ext cx="566217" cy="52687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0" i="0" u="none" strike="noStrike" kern="0" cap="none" spc="0" normalizeH="0" baseline="0" noProof="0" dirty="0" smtClean="0">
                <a:ln>
                  <a:noFill/>
                </a:ln>
                <a:solidFill>
                  <a:prstClr val="black"/>
                </a:solidFill>
                <a:effectLst/>
                <a:uLnTx/>
                <a:uFillTx/>
                <a:latin typeface="Calibri"/>
                <a:ea typeface="+mn-ea"/>
                <a:cs typeface="+mn-cs"/>
              </a:rPr>
              <a:t>23</a:t>
            </a:r>
          </a:p>
        </p:txBody>
      </p:sp>
    </p:spTree>
    <p:extLst>
      <p:ext uri="{BB962C8B-B14F-4D97-AF65-F5344CB8AC3E}">
        <p14:creationId xmlns:p14="http://schemas.microsoft.com/office/powerpoint/2010/main" val="39710795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9525" y="-11199"/>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a:off x="6944383" y="4065368"/>
            <a:ext cx="8428" cy="223333"/>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3" name="Скругленный прямоугольник 22"/>
          <p:cNvSpPr/>
          <p:nvPr/>
        </p:nvSpPr>
        <p:spPr>
          <a:xfrm>
            <a:off x="207021" y="836712"/>
            <a:ext cx="8901483" cy="6021288"/>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450000" algn="just">
              <a:buFont typeface="Wingdings" panose="05000000000000000000" pitchFamily="2" charset="2"/>
              <a:buChar char="v"/>
            </a:pPr>
            <a:endParaRPr lang="ru-RU" sz="1900" dirty="0" smtClean="0">
              <a:solidFill>
                <a:schemeClr val="tx1"/>
              </a:solidFill>
              <a:latin typeface="Times New Roman" panose="02020603050405020304" pitchFamily="18" charset="0"/>
              <a:cs typeface="Times New Roman" panose="02020603050405020304" pitchFamily="18" charset="0"/>
            </a:endParaRPr>
          </a:p>
          <a:p>
            <a:pPr marL="285750" indent="450000" algn="just">
              <a:buFont typeface="Wingdings" panose="05000000000000000000" pitchFamily="2" charset="2"/>
              <a:buChar char="v"/>
            </a:pPr>
            <a:endParaRPr lang="ru-RU" sz="1900" dirty="0">
              <a:solidFill>
                <a:schemeClr val="tx1"/>
              </a:solidFill>
              <a:latin typeface="Times New Roman" panose="02020603050405020304" pitchFamily="18" charset="0"/>
              <a:cs typeface="Times New Roman" panose="02020603050405020304" pitchFamily="18" charset="0"/>
            </a:endParaRPr>
          </a:p>
          <a:p>
            <a:pPr marL="285750" indent="450000" algn="just">
              <a:buFont typeface="Wingdings" panose="05000000000000000000" pitchFamily="2" charset="2"/>
              <a:buChar char="v"/>
            </a:pPr>
            <a:endParaRPr lang="ru-RU" sz="1900" dirty="0" smtClean="0">
              <a:solidFill>
                <a:schemeClr val="tx1"/>
              </a:solidFill>
              <a:latin typeface="Times New Roman" panose="02020603050405020304" pitchFamily="18" charset="0"/>
              <a:cs typeface="Times New Roman" panose="02020603050405020304" pitchFamily="18" charset="0"/>
            </a:endParaRPr>
          </a:p>
          <a:p>
            <a:pPr marL="285750" indent="450000" algn="just">
              <a:buFont typeface="Wingdings" panose="05000000000000000000" pitchFamily="2" charset="2"/>
              <a:buChar char="v"/>
            </a:pPr>
            <a:endParaRPr lang="ru-RU" sz="1900" dirty="0">
              <a:solidFill>
                <a:schemeClr val="tx1"/>
              </a:solidFill>
              <a:latin typeface="Times New Roman" panose="02020603050405020304" pitchFamily="18" charset="0"/>
              <a:cs typeface="Times New Roman" panose="02020603050405020304" pitchFamily="18" charset="0"/>
            </a:endParaRPr>
          </a:p>
          <a:p>
            <a:pPr marL="285750" indent="450000" algn="just">
              <a:buFont typeface="Wingdings" panose="05000000000000000000" pitchFamily="2" charset="2"/>
              <a:buChar char="v"/>
            </a:pPr>
            <a:endParaRPr lang="ru-RU" sz="1900" dirty="0" smtClean="0">
              <a:solidFill>
                <a:schemeClr val="tx1"/>
              </a:solidFill>
              <a:latin typeface="Times New Roman" panose="02020603050405020304" pitchFamily="18" charset="0"/>
              <a:cs typeface="Times New Roman" panose="02020603050405020304" pitchFamily="18" charset="0"/>
            </a:endParaRPr>
          </a:p>
          <a:p>
            <a:pPr marL="285750" indent="450000" algn="just">
              <a:buFont typeface="Wingdings" panose="05000000000000000000" pitchFamily="2" charset="2"/>
              <a:buChar char="v"/>
            </a:pPr>
            <a:r>
              <a:rPr lang="ru-RU" sz="1900" dirty="0" smtClean="0">
                <a:solidFill>
                  <a:schemeClr val="tx1"/>
                </a:solidFill>
                <a:latin typeface="Times New Roman" panose="02020603050405020304" pitchFamily="18" charset="0"/>
                <a:cs typeface="Times New Roman" panose="02020603050405020304" pitchFamily="18" charset="0"/>
              </a:rPr>
              <a:t>уточнение положений </a:t>
            </a:r>
            <a:r>
              <a:rPr lang="ru-RU" sz="1900" b="1" dirty="0" smtClean="0">
                <a:solidFill>
                  <a:schemeClr val="tx1"/>
                </a:solidFill>
                <a:latin typeface="Times New Roman" panose="02020603050405020304" pitchFamily="18" charset="0"/>
                <a:cs typeface="Times New Roman" panose="02020603050405020304" pitchFamily="18" charset="0"/>
              </a:rPr>
              <a:t>о возможности использования документальной идентификации товаров </a:t>
            </a:r>
            <a:r>
              <a:rPr lang="ru-RU" sz="1900" dirty="0" smtClean="0">
                <a:solidFill>
                  <a:schemeClr val="tx1"/>
                </a:solidFill>
                <a:latin typeface="Times New Roman" panose="02020603050405020304" pitchFamily="18" charset="0"/>
                <a:cs typeface="Times New Roman" panose="02020603050405020304" pitchFamily="18" charset="0"/>
              </a:rPr>
              <a:t>в таможенных процедурах переработки на таможенной территории, переработки вне таможенной территории и переработки для внутреннего потребления;</a:t>
            </a:r>
          </a:p>
          <a:p>
            <a:pPr marL="285750" indent="450000" algn="just">
              <a:buFont typeface="Wingdings" panose="05000000000000000000" pitchFamily="2" charset="2"/>
              <a:buChar char="v"/>
            </a:pPr>
            <a:r>
              <a:rPr lang="ru-RU" sz="1900" b="1" dirty="0" smtClean="0">
                <a:solidFill>
                  <a:schemeClr val="tx1"/>
                </a:solidFill>
                <a:latin typeface="Times New Roman" panose="02020603050405020304" pitchFamily="18" charset="0"/>
                <a:cs typeface="Times New Roman" panose="02020603050405020304" pitchFamily="18" charset="0"/>
              </a:rPr>
              <a:t>установление </a:t>
            </a:r>
            <a:r>
              <a:rPr lang="ru-RU" sz="1900" dirty="0" smtClean="0">
                <a:solidFill>
                  <a:schemeClr val="tx1"/>
                </a:solidFill>
                <a:latin typeface="Times New Roman" panose="02020603050405020304" pitchFamily="18" charset="0"/>
                <a:cs typeface="Times New Roman" panose="02020603050405020304" pitchFamily="18" charset="0"/>
              </a:rPr>
              <a:t>на уровне </a:t>
            </a:r>
            <a:r>
              <a:rPr lang="ru-RU" sz="1900" b="1" dirty="0" smtClean="0">
                <a:solidFill>
                  <a:schemeClr val="tx1"/>
                </a:solidFill>
                <a:latin typeface="Times New Roman" panose="02020603050405020304" pitchFamily="18" charset="0"/>
                <a:cs typeface="Times New Roman" panose="02020603050405020304" pitchFamily="18" charset="0"/>
              </a:rPr>
              <a:t>Комиссии возможности </a:t>
            </a:r>
            <a:r>
              <a:rPr lang="ru-RU" sz="1900" b="1" dirty="0">
                <a:solidFill>
                  <a:schemeClr val="tx1"/>
                </a:solidFill>
                <a:latin typeface="Times New Roman" panose="02020603050405020304" pitchFamily="18" charset="0"/>
                <a:cs typeface="Times New Roman" panose="02020603050405020304" pitchFamily="18" charset="0"/>
              </a:rPr>
              <a:t>использования </a:t>
            </a:r>
            <a:r>
              <a:rPr lang="ru-RU" sz="1900" dirty="0">
                <a:solidFill>
                  <a:schemeClr val="tx1"/>
                </a:solidFill>
                <a:latin typeface="Times New Roman" panose="02020603050405020304" pitchFamily="18" charset="0"/>
                <a:cs typeface="Times New Roman" panose="02020603050405020304" pitchFamily="18" charset="0"/>
              </a:rPr>
              <a:t>в таможенной </a:t>
            </a:r>
            <a:r>
              <a:rPr lang="ru-RU" sz="1900" dirty="0" smtClean="0">
                <a:solidFill>
                  <a:schemeClr val="tx1"/>
                </a:solidFill>
                <a:latin typeface="Times New Roman" panose="02020603050405020304" pitchFamily="18" charset="0"/>
                <a:cs typeface="Times New Roman" panose="02020603050405020304" pitchFamily="18" charset="0"/>
              </a:rPr>
              <a:t>процедуре переработке на таможенной территории</a:t>
            </a:r>
            <a:r>
              <a:rPr lang="ru-RU" sz="1900" b="1" dirty="0" smtClean="0">
                <a:solidFill>
                  <a:schemeClr val="tx1"/>
                </a:solidFill>
                <a:latin typeface="Times New Roman" panose="02020603050405020304" pitchFamily="18" charset="0"/>
                <a:cs typeface="Times New Roman" panose="02020603050405020304" pitchFamily="18" charset="0"/>
              </a:rPr>
              <a:t> </a:t>
            </a:r>
            <a:r>
              <a:rPr lang="ru-RU" sz="1900" dirty="0" smtClean="0">
                <a:solidFill>
                  <a:schemeClr val="tx1"/>
                </a:solidFill>
                <a:latin typeface="Times New Roman" panose="02020603050405020304" pitchFamily="18" charset="0"/>
                <a:cs typeface="Times New Roman" panose="02020603050405020304" pitchFamily="18" charset="0"/>
              </a:rPr>
              <a:t>для отдельных категорий товаров</a:t>
            </a:r>
            <a:r>
              <a:rPr lang="ru-RU" sz="1900" b="1" dirty="0" smtClean="0">
                <a:solidFill>
                  <a:schemeClr val="tx1"/>
                </a:solidFill>
                <a:latin typeface="Times New Roman" panose="02020603050405020304" pitchFamily="18" charset="0"/>
                <a:cs typeface="Times New Roman" panose="02020603050405020304" pitchFamily="18" charset="0"/>
              </a:rPr>
              <a:t> эквивалентной замены после истечения </a:t>
            </a:r>
            <a:r>
              <a:rPr lang="ru-RU" sz="1900" dirty="0" smtClean="0">
                <a:solidFill>
                  <a:schemeClr val="tx1"/>
                </a:solidFill>
                <a:latin typeface="Times New Roman" panose="02020603050405020304" pitchFamily="18" charset="0"/>
                <a:cs typeface="Times New Roman" panose="02020603050405020304" pitchFamily="18" charset="0"/>
              </a:rPr>
              <a:t>сроков </a:t>
            </a:r>
            <a:r>
              <a:rPr lang="ru-RU" sz="1900" b="1" dirty="0" smtClean="0">
                <a:solidFill>
                  <a:schemeClr val="tx1"/>
                </a:solidFill>
                <a:latin typeface="Times New Roman" panose="02020603050405020304" pitchFamily="18" charset="0"/>
                <a:cs typeface="Times New Roman" panose="02020603050405020304" pitchFamily="18" charset="0"/>
              </a:rPr>
              <a:t>гарантийного</a:t>
            </a:r>
            <a:r>
              <a:rPr lang="ru-RU" sz="1900" dirty="0" smtClean="0">
                <a:solidFill>
                  <a:schemeClr val="tx1"/>
                </a:solidFill>
                <a:latin typeface="Times New Roman" panose="02020603050405020304" pitchFamily="18" charset="0"/>
                <a:cs typeface="Times New Roman" panose="02020603050405020304" pitchFamily="18" charset="0"/>
              </a:rPr>
              <a:t> ремонта </a:t>
            </a:r>
            <a:r>
              <a:rPr lang="ru-RU" sz="1900" b="1" dirty="0" smtClean="0">
                <a:solidFill>
                  <a:schemeClr val="tx1"/>
                </a:solidFill>
                <a:latin typeface="Times New Roman" panose="02020603050405020304" pitchFamily="18" charset="0"/>
                <a:cs typeface="Times New Roman" panose="02020603050405020304" pitchFamily="18" charset="0"/>
              </a:rPr>
              <a:t>без учета </a:t>
            </a:r>
            <a:r>
              <a:rPr lang="ru-RU" sz="1900" dirty="0" smtClean="0">
                <a:solidFill>
                  <a:schemeClr val="tx1"/>
                </a:solidFill>
                <a:latin typeface="Times New Roman" panose="02020603050405020304" pitchFamily="18" charset="0"/>
                <a:cs typeface="Times New Roman" panose="02020603050405020304" pitchFamily="18" charset="0"/>
              </a:rPr>
              <a:t>состояния исправности или изношенности товаров Союза;</a:t>
            </a:r>
            <a:endParaRPr lang="ru-RU" sz="19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r>
              <a:rPr lang="ru-RU" sz="1900" dirty="0" smtClean="0">
                <a:solidFill>
                  <a:schemeClr val="tx1"/>
                </a:solidFill>
                <a:latin typeface="Times New Roman" panose="02020603050405020304" pitchFamily="18" charset="0"/>
                <a:cs typeface="Times New Roman" panose="02020603050405020304" pitchFamily="18" charset="0"/>
              </a:rPr>
              <a:t>	</a:t>
            </a:r>
            <a:r>
              <a:rPr lang="ru-RU" sz="1900" b="1" dirty="0" smtClean="0">
                <a:solidFill>
                  <a:schemeClr val="tx1"/>
                </a:solidFill>
                <a:latin typeface="Times New Roman" panose="02020603050405020304" pitchFamily="18" charset="0"/>
                <a:cs typeface="Times New Roman" panose="02020603050405020304" pitchFamily="18" charset="0"/>
              </a:rPr>
              <a:t>увеличение срока </a:t>
            </a:r>
            <a:r>
              <a:rPr lang="ru-RU" sz="1900" dirty="0" smtClean="0">
                <a:solidFill>
                  <a:schemeClr val="tx1"/>
                </a:solidFill>
                <a:latin typeface="Times New Roman" panose="02020603050405020304" pitchFamily="18" charset="0"/>
                <a:cs typeface="Times New Roman" panose="02020603050405020304" pitchFamily="18" charset="0"/>
              </a:rPr>
              <a:t>завершения действия таможенных процедур свободной таможенной зоны и свободного склада;</a:t>
            </a:r>
          </a:p>
          <a:p>
            <a:pPr marL="342900" indent="450000" algn="just">
              <a:buFont typeface="Wingdings" panose="05000000000000000000" pitchFamily="2" charset="2"/>
              <a:buChar char="v"/>
            </a:pPr>
            <a:r>
              <a:rPr lang="ru-RU" sz="1900" dirty="0">
                <a:solidFill>
                  <a:schemeClr val="tx1"/>
                </a:solidFill>
                <a:latin typeface="Times New Roman" panose="02020603050405020304" pitchFamily="18" charset="0"/>
                <a:cs typeface="Times New Roman" panose="02020603050405020304" pitchFamily="18" charset="0"/>
              </a:rPr>
              <a:t>	</a:t>
            </a:r>
            <a:r>
              <a:rPr lang="ru-RU" sz="1900" dirty="0" smtClean="0">
                <a:solidFill>
                  <a:schemeClr val="tx1"/>
                </a:solidFill>
                <a:latin typeface="Times New Roman" panose="02020603050405020304" pitchFamily="18" charset="0"/>
                <a:cs typeface="Times New Roman" panose="02020603050405020304" pitchFamily="18" charset="0"/>
              </a:rPr>
              <a:t>установление </a:t>
            </a:r>
            <a:r>
              <a:rPr lang="ru-RU" sz="1900" b="1" dirty="0" smtClean="0">
                <a:solidFill>
                  <a:schemeClr val="tx1"/>
                </a:solidFill>
                <a:latin typeface="Times New Roman" panose="02020603050405020304" pitchFamily="18" charset="0"/>
                <a:cs typeface="Times New Roman" panose="02020603050405020304" pitchFamily="18" charset="0"/>
              </a:rPr>
              <a:t>возможности передачи </a:t>
            </a:r>
            <a:r>
              <a:rPr lang="ru-RU" sz="1900" dirty="0" smtClean="0">
                <a:solidFill>
                  <a:schemeClr val="tx1"/>
                </a:solidFill>
                <a:latin typeface="Times New Roman" panose="02020603050405020304" pitchFamily="18" charset="0"/>
                <a:cs typeface="Times New Roman" panose="02020603050405020304" pitchFamily="18" charset="0"/>
              </a:rPr>
              <a:t>декларантом без разрешения таможенного органа во владение и пользование иному лицу </a:t>
            </a:r>
            <a:r>
              <a:rPr lang="ru-RU" sz="1900" b="1" dirty="0" smtClean="0">
                <a:solidFill>
                  <a:schemeClr val="tx1"/>
                </a:solidFill>
                <a:latin typeface="Times New Roman" panose="02020603050405020304" pitchFamily="18" charset="0"/>
                <a:cs typeface="Times New Roman" panose="02020603050405020304" pitchFamily="18" charset="0"/>
              </a:rPr>
              <a:t>временно ввезенной многооборотной (возвратной) тары;</a:t>
            </a:r>
            <a:endParaRPr lang="ru-RU" sz="1900" b="1"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r>
              <a:rPr lang="ru-RU" sz="1900" dirty="0" smtClean="0">
                <a:solidFill>
                  <a:schemeClr val="tx1"/>
                </a:solidFill>
                <a:latin typeface="Times New Roman" panose="02020603050405020304" pitchFamily="18" charset="0"/>
                <a:cs typeface="Times New Roman" panose="02020603050405020304" pitchFamily="18" charset="0"/>
              </a:rPr>
              <a:t>	установление </a:t>
            </a:r>
            <a:r>
              <a:rPr lang="ru-RU" sz="1900" b="1" dirty="0" smtClean="0">
                <a:solidFill>
                  <a:schemeClr val="tx1"/>
                </a:solidFill>
                <a:latin typeface="Times New Roman" panose="02020603050405020304" pitchFamily="18" charset="0"/>
                <a:cs typeface="Times New Roman" panose="02020603050405020304" pitchFamily="18" charset="0"/>
              </a:rPr>
              <a:t>возможности использования </a:t>
            </a:r>
            <a:r>
              <a:rPr lang="ru-RU" sz="1900" dirty="0" smtClean="0">
                <a:solidFill>
                  <a:schemeClr val="tx1"/>
                </a:solidFill>
                <a:latin typeface="Times New Roman" panose="02020603050405020304" pitchFamily="18" charset="0"/>
                <a:cs typeface="Times New Roman" panose="02020603050405020304" pitchFamily="18" charset="0"/>
              </a:rPr>
              <a:t>товаров, в отношении которых</a:t>
            </a:r>
            <a:r>
              <a:rPr lang="ru-RU" sz="1900" b="1" dirty="0" smtClean="0">
                <a:solidFill>
                  <a:schemeClr val="tx1"/>
                </a:solidFill>
                <a:latin typeface="Times New Roman" panose="02020603050405020304" pitchFamily="18" charset="0"/>
                <a:cs typeface="Times New Roman" panose="02020603050405020304" pitchFamily="18" charset="0"/>
              </a:rPr>
              <a:t> таможенная процедура временного ввоза (допуска) </a:t>
            </a:r>
            <a:r>
              <a:rPr lang="ru-RU" sz="1900" dirty="0" smtClean="0">
                <a:solidFill>
                  <a:schemeClr val="tx1"/>
                </a:solidFill>
                <a:latin typeface="Times New Roman" panose="02020603050405020304" pitchFamily="18" charset="0"/>
                <a:cs typeface="Times New Roman" panose="02020603050405020304" pitchFamily="18" charset="0"/>
              </a:rPr>
              <a:t>применяется</a:t>
            </a:r>
            <a:r>
              <a:rPr lang="ru-RU" sz="1900" b="1" dirty="0" smtClean="0">
                <a:solidFill>
                  <a:schemeClr val="tx1"/>
                </a:solidFill>
                <a:latin typeface="Times New Roman" panose="02020603050405020304" pitchFamily="18" charset="0"/>
                <a:cs typeface="Times New Roman" panose="02020603050405020304" pitchFamily="18" charset="0"/>
              </a:rPr>
              <a:t> без уплаты </a:t>
            </a:r>
            <a:r>
              <a:rPr lang="ru-RU" sz="1900" dirty="0" smtClean="0">
                <a:solidFill>
                  <a:schemeClr val="tx1"/>
                </a:solidFill>
                <a:latin typeface="Times New Roman" panose="02020603050405020304" pitchFamily="18" charset="0"/>
                <a:cs typeface="Times New Roman" panose="02020603050405020304" pitchFamily="18" charset="0"/>
              </a:rPr>
              <a:t>таможенных пошлин, налогов</a:t>
            </a:r>
            <a:r>
              <a:rPr lang="ru-RU" sz="1900" b="1" dirty="0" smtClean="0">
                <a:solidFill>
                  <a:schemeClr val="tx1"/>
                </a:solidFill>
                <a:latin typeface="Times New Roman" panose="02020603050405020304" pitchFamily="18" charset="0"/>
                <a:cs typeface="Times New Roman" panose="02020603050405020304" pitchFamily="18" charset="0"/>
              </a:rPr>
              <a:t> в пределах всей </a:t>
            </a:r>
            <a:r>
              <a:rPr lang="ru-RU" sz="1900" dirty="0" smtClean="0">
                <a:solidFill>
                  <a:schemeClr val="tx1"/>
                </a:solidFill>
                <a:latin typeface="Times New Roman" panose="02020603050405020304" pitchFamily="18" charset="0"/>
                <a:cs typeface="Times New Roman" panose="02020603050405020304" pitchFamily="18" charset="0"/>
              </a:rPr>
              <a:t>таможенной территории Союза;</a:t>
            </a:r>
            <a:endParaRPr lang="ru-RU" sz="19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r>
              <a:rPr lang="ru-RU" sz="1900" dirty="0" smtClean="0">
                <a:solidFill>
                  <a:schemeClr val="tx1"/>
                </a:solidFill>
                <a:latin typeface="Times New Roman" panose="02020603050405020304" pitchFamily="18" charset="0"/>
                <a:cs typeface="Times New Roman" panose="02020603050405020304" pitchFamily="18" charset="0"/>
              </a:rPr>
              <a:t>	</a:t>
            </a:r>
            <a:r>
              <a:rPr lang="ru-RU" sz="1900" b="1" dirty="0" smtClean="0">
                <a:solidFill>
                  <a:schemeClr val="tx1"/>
                </a:solidFill>
                <a:latin typeface="Times New Roman" panose="02020603050405020304" pitchFamily="18" charset="0"/>
                <a:cs typeface="Times New Roman" panose="02020603050405020304" pitchFamily="18" charset="0"/>
              </a:rPr>
              <a:t>расширение перечня </a:t>
            </a:r>
            <a:r>
              <a:rPr lang="ru-RU" sz="1900" dirty="0" smtClean="0">
                <a:solidFill>
                  <a:schemeClr val="tx1"/>
                </a:solidFill>
                <a:latin typeface="Times New Roman" panose="02020603050405020304" pitchFamily="18" charset="0"/>
                <a:cs typeface="Times New Roman" panose="02020603050405020304" pitchFamily="18" charset="0"/>
              </a:rPr>
              <a:t>категорий товаров, которые могут помещаться под </a:t>
            </a:r>
            <a:r>
              <a:rPr lang="ru-RU" sz="1900" b="1" dirty="0" smtClean="0">
                <a:solidFill>
                  <a:schemeClr val="tx1"/>
                </a:solidFill>
                <a:latin typeface="Times New Roman" panose="02020603050405020304" pitchFamily="18" charset="0"/>
                <a:cs typeface="Times New Roman" panose="02020603050405020304" pitchFamily="18" charset="0"/>
              </a:rPr>
              <a:t>специальную таможенную процедуру</a:t>
            </a:r>
            <a:r>
              <a:rPr lang="ru-RU" sz="1900" dirty="0">
                <a:solidFill>
                  <a:schemeClr val="tx1"/>
                </a:solidFill>
                <a:latin typeface="Times New Roman" panose="02020603050405020304" pitchFamily="18" charset="0"/>
                <a:cs typeface="Times New Roman" panose="02020603050405020304" pitchFamily="18" charset="0"/>
              </a:rPr>
              <a:t>.</a:t>
            </a:r>
            <a:endParaRPr lang="ru-RU" sz="1900" dirty="0" smtClean="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endParaRPr lang="ru-RU" sz="19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endParaRPr lang="ru-RU" sz="1900" dirty="0" smtClean="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endParaRPr lang="ru-RU" sz="19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endParaRPr lang="ru-RU" sz="1900" dirty="0" smtClean="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endParaRPr lang="ru-RU" sz="1900" dirty="0">
              <a:solidFill>
                <a:schemeClr val="tx1"/>
              </a:solidFill>
              <a:latin typeface="Times New Roman" panose="02020603050405020304" pitchFamily="18" charset="0"/>
              <a:cs typeface="Times New Roman" panose="02020603050405020304" pitchFamily="18" charset="0"/>
            </a:endParaRPr>
          </a:p>
        </p:txBody>
      </p:sp>
      <p:sp>
        <p:nvSpPr>
          <p:cNvPr id="7" name="Полилиния 6"/>
          <p:cNvSpPr/>
          <p:nvPr/>
        </p:nvSpPr>
        <p:spPr>
          <a:xfrm>
            <a:off x="-130770" y="182452"/>
            <a:ext cx="9433048" cy="481667"/>
          </a:xfrm>
          <a:custGeom>
            <a:avLst/>
            <a:gdLst>
              <a:gd name="connsiteX0" fmla="*/ 0 w 8136903"/>
              <a:gd name="connsiteY0" fmla="*/ 119664 h 717972"/>
              <a:gd name="connsiteX1" fmla="*/ 35049 w 8136903"/>
              <a:gd name="connsiteY1" fmla="*/ 35049 h 717972"/>
              <a:gd name="connsiteX2" fmla="*/ 119664 w 8136903"/>
              <a:gd name="connsiteY2" fmla="*/ 0 h 717972"/>
              <a:gd name="connsiteX3" fmla="*/ 8017239 w 8136903"/>
              <a:gd name="connsiteY3" fmla="*/ 0 h 717972"/>
              <a:gd name="connsiteX4" fmla="*/ 8101854 w 8136903"/>
              <a:gd name="connsiteY4" fmla="*/ 35049 h 717972"/>
              <a:gd name="connsiteX5" fmla="*/ 8136903 w 8136903"/>
              <a:gd name="connsiteY5" fmla="*/ 119664 h 717972"/>
              <a:gd name="connsiteX6" fmla="*/ 8136903 w 8136903"/>
              <a:gd name="connsiteY6" fmla="*/ 598308 h 717972"/>
              <a:gd name="connsiteX7" fmla="*/ 8101854 w 8136903"/>
              <a:gd name="connsiteY7" fmla="*/ 682923 h 717972"/>
              <a:gd name="connsiteX8" fmla="*/ 8017239 w 8136903"/>
              <a:gd name="connsiteY8" fmla="*/ 717972 h 717972"/>
              <a:gd name="connsiteX9" fmla="*/ 119664 w 8136903"/>
              <a:gd name="connsiteY9" fmla="*/ 717972 h 717972"/>
              <a:gd name="connsiteX10" fmla="*/ 35049 w 8136903"/>
              <a:gd name="connsiteY10" fmla="*/ 682923 h 717972"/>
              <a:gd name="connsiteX11" fmla="*/ 0 w 8136903"/>
              <a:gd name="connsiteY11" fmla="*/ 598308 h 717972"/>
              <a:gd name="connsiteX12" fmla="*/ 0 w 8136903"/>
              <a:gd name="connsiteY12" fmla="*/ 119664 h 717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136903" h="717972">
                <a:moveTo>
                  <a:pt x="0" y="119664"/>
                </a:moveTo>
                <a:cubicBezTo>
                  <a:pt x="0" y="87927"/>
                  <a:pt x="12608" y="57490"/>
                  <a:pt x="35049" y="35049"/>
                </a:cubicBezTo>
                <a:cubicBezTo>
                  <a:pt x="57490" y="12608"/>
                  <a:pt x="87927" y="0"/>
                  <a:pt x="119664" y="0"/>
                </a:cubicBezTo>
                <a:lnTo>
                  <a:pt x="8017239" y="0"/>
                </a:lnTo>
                <a:cubicBezTo>
                  <a:pt x="8048976" y="0"/>
                  <a:pt x="8079413" y="12608"/>
                  <a:pt x="8101854" y="35049"/>
                </a:cubicBezTo>
                <a:cubicBezTo>
                  <a:pt x="8124295" y="57490"/>
                  <a:pt x="8136903" y="87927"/>
                  <a:pt x="8136903" y="119664"/>
                </a:cubicBezTo>
                <a:lnTo>
                  <a:pt x="8136903" y="598308"/>
                </a:lnTo>
                <a:cubicBezTo>
                  <a:pt x="8136903" y="630045"/>
                  <a:pt x="8124296" y="660482"/>
                  <a:pt x="8101854" y="682923"/>
                </a:cubicBezTo>
                <a:cubicBezTo>
                  <a:pt x="8079413" y="705364"/>
                  <a:pt x="8048976" y="717972"/>
                  <a:pt x="8017239" y="717972"/>
                </a:cubicBezTo>
                <a:lnTo>
                  <a:pt x="119664" y="717972"/>
                </a:lnTo>
                <a:cubicBezTo>
                  <a:pt x="87927" y="717972"/>
                  <a:pt x="57490" y="705365"/>
                  <a:pt x="35049" y="682923"/>
                </a:cubicBezTo>
                <a:cubicBezTo>
                  <a:pt x="12608" y="660482"/>
                  <a:pt x="0" y="630045"/>
                  <a:pt x="0" y="598308"/>
                </a:cubicBezTo>
                <a:lnTo>
                  <a:pt x="0" y="119664"/>
                </a:lnTo>
                <a:close/>
              </a:path>
            </a:pathLst>
          </a:custGeom>
          <a:noFill/>
          <a:effectLst/>
        </p:spPr>
        <p:style>
          <a:lnRef idx="0">
            <a:schemeClr val="accent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11249" tIns="111249" rIns="111249" bIns="111249" numCol="1" spcCol="1270" anchor="ctr" anchorCtr="0">
            <a:noAutofit/>
          </a:bodyPr>
          <a:lstStyle/>
          <a:p>
            <a:pPr algn="ctr"/>
            <a:r>
              <a:rPr lang="ru-RU" sz="2000" b="1" kern="0" spc="-100" dirty="0" smtClean="0">
                <a:latin typeface="Times New Roman" panose="02020603050405020304" pitchFamily="18" charset="0"/>
                <a:cs typeface="Times New Roman" panose="02020603050405020304" pitchFamily="18" charset="0"/>
              </a:rPr>
              <a:t>ИЗМЕНЕНИЯ, ВНОСИМЫЕ В РАЗДЕЛ, РЕГУЛИРУЮЩИЙ</a:t>
            </a:r>
          </a:p>
          <a:p>
            <a:pPr algn="ctr"/>
            <a:r>
              <a:rPr lang="ru-RU" sz="2000" b="1" kern="0" spc="-100" dirty="0" smtClean="0">
                <a:latin typeface="Times New Roman" panose="02020603050405020304" pitchFamily="18" charset="0"/>
                <a:cs typeface="Times New Roman" panose="02020603050405020304" pitchFamily="18" charset="0"/>
              </a:rPr>
              <a:t> ПРИМЕНЕНИЕ ТАМОЖЕННЫХ ПРОЦЕДУР</a:t>
            </a:r>
          </a:p>
        </p:txBody>
      </p:sp>
      <p:sp>
        <p:nvSpPr>
          <p:cNvPr id="8" name="Овал 7"/>
          <p:cNvSpPr/>
          <p:nvPr/>
        </p:nvSpPr>
        <p:spPr>
          <a:xfrm>
            <a:off x="8609731" y="-11199"/>
            <a:ext cx="566217" cy="52687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0" i="0" u="none" strike="noStrike" kern="0" cap="none" spc="0" normalizeH="0" baseline="0" noProof="0" dirty="0" smtClean="0">
                <a:ln>
                  <a:noFill/>
                </a:ln>
                <a:solidFill>
                  <a:prstClr val="black"/>
                </a:solidFill>
                <a:effectLst/>
                <a:uLnTx/>
                <a:uFillTx/>
                <a:latin typeface="Calibri"/>
                <a:ea typeface="+mn-ea"/>
                <a:cs typeface="+mn-cs"/>
              </a:rPr>
              <a:t>24</a:t>
            </a:r>
          </a:p>
        </p:txBody>
      </p:sp>
    </p:spTree>
    <p:extLst>
      <p:ext uri="{BB962C8B-B14F-4D97-AF65-F5344CB8AC3E}">
        <p14:creationId xmlns:p14="http://schemas.microsoft.com/office/powerpoint/2010/main" val="3763435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Схема 9"/>
          <p:cNvGraphicFramePr/>
          <p:nvPr>
            <p:extLst>
              <p:ext uri="{D42A27DB-BD31-4B8C-83A1-F6EECF244321}">
                <p14:modId xmlns:p14="http://schemas.microsoft.com/office/powerpoint/2010/main" val="809376846"/>
              </p:ext>
            </p:extLst>
          </p:nvPr>
        </p:nvGraphicFramePr>
        <p:xfrm>
          <a:off x="781050" y="790574"/>
          <a:ext cx="8218175" cy="6056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Прямоугольник 7"/>
          <p:cNvSpPr/>
          <p:nvPr/>
        </p:nvSpPr>
        <p:spPr>
          <a:xfrm>
            <a:off x="8643081" y="6635805"/>
            <a:ext cx="467266" cy="212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TextBox 1"/>
          <p:cNvSpPr txBox="1"/>
          <p:nvPr/>
        </p:nvSpPr>
        <p:spPr>
          <a:xfrm>
            <a:off x="173494" y="188640"/>
            <a:ext cx="8578840" cy="707886"/>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ПОРЯДОК И УСЛОВИЯ ПЕРЕМЕЩЕНИЯ ЧЕРЕЗ ТАМОЖЕННУЮ ГРАНИЦУ СОЮЗА ОТДЕЛЬНЫХ КАТЕГОРИЙ ТОВАРОВ </a:t>
            </a:r>
            <a:endParaRPr lang="ru-RU" sz="2000" b="1" dirty="0">
              <a:latin typeface="Times New Roman" panose="02020603050405020304" pitchFamily="18" charset="0"/>
              <a:cs typeface="Times New Roman" panose="02020603050405020304" pitchFamily="18" charset="0"/>
            </a:endParaRPr>
          </a:p>
        </p:txBody>
      </p:sp>
      <p:sp>
        <p:nvSpPr>
          <p:cNvPr id="7" name="Овал 6"/>
          <p:cNvSpPr/>
          <p:nvPr/>
        </p:nvSpPr>
        <p:spPr>
          <a:xfrm>
            <a:off x="8643081" y="-33567"/>
            <a:ext cx="566217" cy="52687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0" i="0" u="none" strike="noStrike" kern="0" cap="none" spc="0" normalizeH="0" baseline="0" noProof="0" dirty="0" smtClean="0">
                <a:ln>
                  <a:noFill/>
                </a:ln>
                <a:solidFill>
                  <a:prstClr val="black"/>
                </a:solidFill>
                <a:effectLst/>
                <a:uLnTx/>
                <a:uFillTx/>
                <a:latin typeface="Calibri"/>
                <a:ea typeface="+mn-ea"/>
                <a:cs typeface="+mn-cs"/>
              </a:rPr>
              <a:t>25</a:t>
            </a:r>
          </a:p>
        </p:txBody>
      </p:sp>
    </p:spTree>
    <p:extLst>
      <p:ext uri="{BB962C8B-B14F-4D97-AF65-F5344CB8AC3E}">
        <p14:creationId xmlns:p14="http://schemas.microsoft.com/office/powerpoint/2010/main" val="34434865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кругленный прямоугольник 7"/>
          <p:cNvSpPr/>
          <p:nvPr/>
        </p:nvSpPr>
        <p:spPr>
          <a:xfrm>
            <a:off x="76200" y="0"/>
            <a:ext cx="8966200" cy="819150"/>
          </a:xfrm>
          <a:prstGeom prst="roundRect">
            <a:avLst/>
          </a:prstGeom>
          <a:solidFill>
            <a:schemeClr val="bg2">
              <a:lumMod val="75000"/>
            </a:schemeClr>
          </a:solidFill>
          <a:effectLst>
            <a:outerShdw blurRad="76200" dir="18900000" sy="23000" kx="-1200000" algn="bl" rotWithShape="0">
              <a:prstClr val="black">
                <a:alpha val="20000"/>
              </a:prstClr>
            </a:outerShdw>
          </a:effectLst>
          <a:scene3d>
            <a:camera prst="orthographicFront"/>
            <a:lightRig rig="threePt" dir="t"/>
          </a:scene3d>
          <a:sp3d>
            <a:bevelT w="139700" prst="cross"/>
          </a:sp3d>
        </p:spPr>
        <p:style>
          <a:lnRef idx="1">
            <a:schemeClr val="accent1"/>
          </a:lnRef>
          <a:fillRef idx="3">
            <a:schemeClr val="accent1"/>
          </a:fillRef>
          <a:effectRef idx="2">
            <a:schemeClr val="accent1"/>
          </a:effectRef>
          <a:fontRef idx="minor">
            <a:schemeClr val="lt1"/>
          </a:fontRef>
        </p:style>
        <p:txBody>
          <a:bodyPr rtlCol="0" anchor="ctr"/>
          <a:lstStyle/>
          <a:p>
            <a:pPr lvl="0" algn="ctr"/>
            <a:r>
              <a:rPr lang="ru-RU" sz="2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НОВОВВЕДЕНИЯ ПРОЕКТА ТК ЕАЭС</a:t>
            </a:r>
            <a:endParaRPr lang="ru-RU" sz="2400" b="1"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C:\Users\kovalev\Desktop\Галочка.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16" y="862786"/>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31696" y="1093386"/>
            <a:ext cx="8232894" cy="369332"/>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Закрепление понятия «решение (разрешение) таможенного органа»;</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11" name="Picture 2" descr="C:\Users\kovalev\Desktop\Галочка.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37" y="1521595"/>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701558" y="1521595"/>
            <a:ext cx="8232894" cy="923330"/>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Включение нормы, регулирующей установление и поддержание отношений консультативного характера между таможенными органами и представителями бизнес-сообщества;</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13" name="Picture 2" descr="C:\Users\kovalev\Desktop\Галочка.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17" y="2312665"/>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90645" y="2497331"/>
            <a:ext cx="8232894" cy="369332"/>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Разграничение понятий «таможенные операции» и «таможенный контроль»;</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15" name="Picture 2" descr="C:\Users\kovalev\Desktop\Галочка.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2" y="3048635"/>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12696" y="3048635"/>
            <a:ext cx="8232894" cy="646331"/>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Изменение подходов к регламентации в Кодексе положений о применении или освобождении от применения запретов и ограничений;</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18" name="Picture 2" descr="C:\Users\kovalev\Desktop\Галочка.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17" y="4003435"/>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715028" y="3732676"/>
            <a:ext cx="8232894" cy="1200329"/>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Изменение подходов к основаниям для изменения и отзыва предварительных решений о классификации товаров и срокам вступления в силу решений таможенных органов об изменении или отзыве таких предварительных решений;</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20" name="Picture 2" descr="C:\Users\kovalev\Desktop\Галочка.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713" y="4910532"/>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704312" y="4910532"/>
            <a:ext cx="8232894" cy="646331"/>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Определение порядка принятия предварительных решений о происхождении товаров;</a:t>
            </a:r>
            <a:endParaRPr lang="ru-RU" b="1" dirty="0">
              <a:solidFill>
                <a:srgbClr val="003300"/>
              </a:solidFill>
              <a:effectLst/>
              <a:latin typeface="Times New Roman" panose="02020603050405020304" pitchFamily="18" charset="0"/>
              <a:cs typeface="Times New Roman" panose="02020603050405020304" pitchFamily="18" charset="0"/>
            </a:endParaRPr>
          </a:p>
        </p:txBody>
      </p:sp>
      <p:sp>
        <p:nvSpPr>
          <p:cNvPr id="22" name="TextBox 21"/>
          <p:cNvSpPr txBox="1"/>
          <p:nvPr/>
        </p:nvSpPr>
        <p:spPr>
          <a:xfrm>
            <a:off x="688313" y="5648248"/>
            <a:ext cx="8232894" cy="646331"/>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Проработка возможности определения особого порядка таможенного декларирования экспресс-грузов, перемещаемых экспресс-перевозчиком;</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23" name="Picture 2" descr="C:\Users\kovalev\Desktop\Галочка.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054" y="5733256"/>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26" name="Овал 25"/>
          <p:cNvSpPr/>
          <p:nvPr/>
        </p:nvSpPr>
        <p:spPr>
          <a:xfrm>
            <a:off x="8577783" y="0"/>
            <a:ext cx="566217" cy="52687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0" i="0" u="none" strike="noStrike" kern="0" cap="none" spc="0" normalizeH="0" baseline="0" noProof="0" dirty="0" smtClean="0">
                <a:ln>
                  <a:noFill/>
                </a:ln>
                <a:solidFill>
                  <a:prstClr val="black"/>
                </a:solidFill>
                <a:effectLst/>
                <a:uLnTx/>
                <a:uFillTx/>
                <a:latin typeface="Calibri"/>
                <a:ea typeface="+mn-ea"/>
                <a:cs typeface="+mn-cs"/>
              </a:rPr>
              <a:t>26</a:t>
            </a:r>
          </a:p>
        </p:txBody>
      </p:sp>
    </p:spTree>
    <p:extLst>
      <p:ext uri="{BB962C8B-B14F-4D97-AF65-F5344CB8AC3E}">
        <p14:creationId xmlns:p14="http://schemas.microsoft.com/office/powerpoint/2010/main" val="12756577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кругленный прямоугольник 7"/>
          <p:cNvSpPr/>
          <p:nvPr/>
        </p:nvSpPr>
        <p:spPr>
          <a:xfrm>
            <a:off x="76200" y="0"/>
            <a:ext cx="8966200" cy="819150"/>
          </a:xfrm>
          <a:prstGeom prst="roundRect">
            <a:avLst/>
          </a:prstGeom>
          <a:solidFill>
            <a:schemeClr val="bg2">
              <a:lumMod val="75000"/>
            </a:schemeClr>
          </a:solidFill>
          <a:effectLst>
            <a:outerShdw blurRad="76200" dir="18900000" sy="23000" kx="-1200000" algn="bl" rotWithShape="0">
              <a:prstClr val="black">
                <a:alpha val="20000"/>
              </a:prstClr>
            </a:outerShdw>
          </a:effectLst>
          <a:scene3d>
            <a:camera prst="orthographicFront"/>
            <a:lightRig rig="threePt" dir="t"/>
          </a:scene3d>
          <a:sp3d>
            <a:bevelT w="139700" prst="cross"/>
          </a:sp3d>
        </p:spPr>
        <p:style>
          <a:lnRef idx="1">
            <a:schemeClr val="accent1"/>
          </a:lnRef>
          <a:fillRef idx="3">
            <a:schemeClr val="accent1"/>
          </a:fillRef>
          <a:effectRef idx="2">
            <a:schemeClr val="accent1"/>
          </a:effectRef>
          <a:fontRef idx="minor">
            <a:schemeClr val="lt1"/>
          </a:fontRef>
        </p:style>
        <p:txBody>
          <a:bodyPr rtlCol="0" anchor="ctr"/>
          <a:lstStyle/>
          <a:p>
            <a:pPr lvl="0" algn="ctr"/>
            <a:r>
              <a:rPr lang="ru-RU" sz="2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НОВОВВЕДЕНИЯ ПРОЕКТА ТК ЕАЭС</a:t>
            </a:r>
            <a:endParaRPr lang="ru-RU" sz="2400" b="1"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C:\Users\kovalev\Desktop\Галочка.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535" y="1988840"/>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16803" y="1809689"/>
            <a:ext cx="8232894" cy="1200329"/>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Закрепление возможности подачи таможенной декларации при предварительном таможенном декларировании не только до ввоза иностранных товаров на таможенную территорию Союза, но и до доставки товаров в место доставки ;</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13" name="Picture 2" descr="C:\Users\kovalev\Desktop\Галочка.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7994" y="2996952"/>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829801" y="3009430"/>
            <a:ext cx="8232894" cy="646331"/>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Закрепление подхода, предусматривающего взимание таможенных платежей однократно за одни и те же товары;</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15" name="Picture 2" descr="C:\Users\kovalev\Desktop\Галочка.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380" y="3755946"/>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829801" y="3773086"/>
            <a:ext cx="8232894" cy="646331"/>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Установление возможности обеспечения обязанности по уплате таможенных пошлин, налогов сразу несколькими способами;</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18" name="Picture 2" descr="C:\Users\kovalev\Desktop\Галочка.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53" y="4653136"/>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875338" y="4633292"/>
            <a:ext cx="8232894" cy="646331"/>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Изменение оснований для исключения из реестров лиц, осуществляющих деятельность в сфере таможенного дела;</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20" name="Picture 2" descr="C:\Users\kovalev\Desktop\Галочка.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2054" y="5601778"/>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831364" y="5387049"/>
            <a:ext cx="8232894" cy="923330"/>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Установление возможности подтверждения статуса таможенного перевозчика при помещении товаров под таможенную процедуру таможенного транзита без представления свидетельства о включении в такой реестр.</a:t>
            </a:r>
            <a:endParaRPr lang="ru-RU" b="1" dirty="0">
              <a:solidFill>
                <a:srgbClr val="003300"/>
              </a:solidFill>
              <a:effectLst/>
              <a:latin typeface="Times New Roman" panose="02020603050405020304" pitchFamily="18" charset="0"/>
              <a:cs typeface="Times New Roman" panose="02020603050405020304" pitchFamily="18" charset="0"/>
            </a:endParaRPr>
          </a:p>
        </p:txBody>
      </p:sp>
      <p:pic>
        <p:nvPicPr>
          <p:cNvPr id="26" name="Picture 2" descr="C:\Users\kovalev\Desktop\Галочка.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7994" y="1072801"/>
            <a:ext cx="658809" cy="65880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829801" y="1085279"/>
            <a:ext cx="8232894" cy="646331"/>
          </a:xfrm>
          <a:prstGeom prst="rect">
            <a:avLst/>
          </a:prstGeom>
          <a:noFill/>
        </p:spPr>
        <p:txBody>
          <a:bodyPr wrap="square" rtlCol="0">
            <a:spAutoFit/>
            <a:scene3d>
              <a:camera prst="orthographicFront"/>
              <a:lightRig rig="threePt" dir="t"/>
            </a:scene3d>
            <a:sp3d extrusionH="57150">
              <a:bevelT w="57150" h="38100" prst="artDeco"/>
            </a:sp3d>
          </a:bodyPr>
          <a:lstStyle/>
          <a:p>
            <a:pPr lvl="0" algn="just" defTabSz="914400">
              <a:defRPr/>
            </a:pPr>
            <a:r>
              <a:rPr lang="ru-RU" b="1" dirty="0" smtClean="0">
                <a:solidFill>
                  <a:srgbClr val="003300"/>
                </a:solidFill>
                <a:latin typeface="Times New Roman" panose="02020603050405020304" pitchFamily="18" charset="0"/>
                <a:cs typeface="Times New Roman" panose="02020603050405020304" pitchFamily="18" charset="0"/>
              </a:rPr>
              <a:t>Унификация подходов к неполному и периодическом таможенному декларированию;</a:t>
            </a:r>
            <a:endParaRPr lang="ru-RU" b="1" dirty="0">
              <a:solidFill>
                <a:srgbClr val="003300"/>
              </a:solidFill>
              <a:effectLst/>
              <a:latin typeface="Times New Roman" panose="02020603050405020304" pitchFamily="18" charset="0"/>
              <a:cs typeface="Times New Roman" panose="02020603050405020304" pitchFamily="18" charset="0"/>
            </a:endParaRPr>
          </a:p>
        </p:txBody>
      </p:sp>
      <p:sp>
        <p:nvSpPr>
          <p:cNvPr id="29" name="Овал 28"/>
          <p:cNvSpPr/>
          <p:nvPr/>
        </p:nvSpPr>
        <p:spPr>
          <a:xfrm>
            <a:off x="8577783" y="0"/>
            <a:ext cx="566217" cy="52687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0" i="0" u="none" strike="noStrike" kern="0" cap="none" spc="0" normalizeH="0" baseline="0" noProof="0" dirty="0" smtClean="0">
                <a:ln>
                  <a:noFill/>
                </a:ln>
                <a:solidFill>
                  <a:prstClr val="black"/>
                </a:solidFill>
                <a:effectLst/>
                <a:uLnTx/>
                <a:uFillTx/>
                <a:latin typeface="Calibri"/>
                <a:ea typeface="+mn-ea"/>
                <a:cs typeface="+mn-cs"/>
              </a:rPr>
              <a:t>27</a:t>
            </a:r>
          </a:p>
        </p:txBody>
      </p:sp>
    </p:spTree>
    <p:extLst>
      <p:ext uri="{BB962C8B-B14F-4D97-AF65-F5344CB8AC3E}">
        <p14:creationId xmlns:p14="http://schemas.microsoft.com/office/powerpoint/2010/main" val="12540916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prstClr val="white"/>
              </a:solidFill>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83568" y="192048"/>
            <a:ext cx="7416824" cy="369332"/>
          </a:xfrm>
          <a:prstGeom prst="rect">
            <a:avLst/>
          </a:prstGeom>
          <a:noFill/>
        </p:spPr>
        <p:txBody>
          <a:bodyPr wrap="square" rtlCol="0">
            <a:spAutoFit/>
          </a:bodyPr>
          <a:lstStyle/>
          <a:p>
            <a:pPr algn="ctr"/>
            <a:r>
              <a:rPr lang="ru-RU" b="1" dirty="0" smtClean="0"/>
              <a:t>Сроки разработки и вступления в силу ТК ЕАЭС </a:t>
            </a:r>
            <a:endParaRPr lang="ru-RU" b="1" dirty="0"/>
          </a:p>
        </p:txBody>
      </p:sp>
      <p:sp>
        <p:nvSpPr>
          <p:cNvPr id="3" name="Прямоугольник 2"/>
          <p:cNvSpPr/>
          <p:nvPr/>
        </p:nvSpPr>
        <p:spPr>
          <a:xfrm>
            <a:off x="56828" y="633758"/>
            <a:ext cx="1346820" cy="50405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Стрелка вправо 3"/>
          <p:cNvSpPr/>
          <p:nvPr/>
        </p:nvSpPr>
        <p:spPr>
          <a:xfrm>
            <a:off x="323528" y="5949280"/>
            <a:ext cx="871296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28836" y="686851"/>
            <a:ext cx="1346820" cy="769441"/>
          </a:xfrm>
          <a:prstGeom prst="rect">
            <a:avLst/>
          </a:prstGeom>
          <a:noFill/>
        </p:spPr>
        <p:txBody>
          <a:bodyPr wrap="square" rtlCol="0">
            <a:spAutoFit/>
          </a:bodyPr>
          <a:lstStyle/>
          <a:p>
            <a:pPr algn="ctr"/>
            <a:r>
              <a:rPr lang="ru-RU" sz="1100" b="1" dirty="0" smtClean="0"/>
              <a:t>1. Подготовка проекта ТК ЕАЭС  (8 раундов по                     2 недели)</a:t>
            </a:r>
            <a:endParaRPr lang="ru-RU" sz="1100" b="1" dirty="0"/>
          </a:p>
        </p:txBody>
      </p:sp>
      <p:sp>
        <p:nvSpPr>
          <p:cNvPr id="6" name="Стрелка вправо 5"/>
          <p:cNvSpPr/>
          <p:nvPr/>
        </p:nvSpPr>
        <p:spPr>
          <a:xfrm>
            <a:off x="85453" y="1439172"/>
            <a:ext cx="1222595" cy="10801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2764185" y="6214099"/>
            <a:ext cx="1473299" cy="584775"/>
          </a:xfrm>
          <a:prstGeom prst="rect">
            <a:avLst/>
          </a:prstGeom>
          <a:noFill/>
        </p:spPr>
        <p:txBody>
          <a:bodyPr wrap="square" rtlCol="0">
            <a:spAutoFit/>
          </a:bodyPr>
          <a:lstStyle/>
          <a:p>
            <a:pPr algn="ctr"/>
            <a:r>
              <a:rPr lang="ru-RU" sz="1600" b="1" dirty="0" smtClean="0"/>
              <a:t>СЕНТЯБРЬ </a:t>
            </a:r>
            <a:r>
              <a:rPr lang="ru-RU" sz="1600" b="1" dirty="0"/>
              <a:t>2014</a:t>
            </a:r>
          </a:p>
        </p:txBody>
      </p:sp>
      <p:sp>
        <p:nvSpPr>
          <p:cNvPr id="18" name="TextBox 17"/>
          <p:cNvSpPr txBox="1"/>
          <p:nvPr/>
        </p:nvSpPr>
        <p:spPr>
          <a:xfrm>
            <a:off x="1403648" y="6211470"/>
            <a:ext cx="1473299" cy="584775"/>
          </a:xfrm>
          <a:prstGeom prst="rect">
            <a:avLst/>
          </a:prstGeom>
          <a:noFill/>
        </p:spPr>
        <p:txBody>
          <a:bodyPr wrap="square" rtlCol="0">
            <a:spAutoFit/>
          </a:bodyPr>
          <a:lstStyle/>
          <a:p>
            <a:pPr algn="ctr"/>
            <a:r>
              <a:rPr lang="ru-RU" sz="1600" b="1" dirty="0" smtClean="0"/>
              <a:t>ИЮЛЬ</a:t>
            </a:r>
          </a:p>
          <a:p>
            <a:pPr algn="ctr"/>
            <a:r>
              <a:rPr lang="ru-RU" sz="1600" b="1" dirty="0" smtClean="0"/>
              <a:t>2014</a:t>
            </a:r>
            <a:endParaRPr lang="ru-RU" sz="1600" b="1" dirty="0"/>
          </a:p>
        </p:txBody>
      </p:sp>
      <p:sp>
        <p:nvSpPr>
          <p:cNvPr id="25" name="TextBox 24"/>
          <p:cNvSpPr txBox="1"/>
          <p:nvPr/>
        </p:nvSpPr>
        <p:spPr>
          <a:xfrm>
            <a:off x="4101158" y="6214099"/>
            <a:ext cx="1473299" cy="584775"/>
          </a:xfrm>
          <a:prstGeom prst="rect">
            <a:avLst/>
          </a:prstGeom>
          <a:noFill/>
        </p:spPr>
        <p:txBody>
          <a:bodyPr wrap="square" rtlCol="0">
            <a:spAutoFit/>
          </a:bodyPr>
          <a:lstStyle/>
          <a:p>
            <a:pPr algn="ctr"/>
            <a:r>
              <a:rPr lang="ru-RU" sz="1600" b="1" dirty="0" smtClean="0"/>
              <a:t>ОКТЯБРЬ</a:t>
            </a:r>
          </a:p>
          <a:p>
            <a:pPr algn="ctr"/>
            <a:r>
              <a:rPr lang="ru-RU" sz="1600" b="1" dirty="0" smtClean="0"/>
              <a:t> </a:t>
            </a:r>
            <a:r>
              <a:rPr lang="ru-RU" sz="1600" b="1" dirty="0"/>
              <a:t>2014</a:t>
            </a:r>
          </a:p>
        </p:txBody>
      </p:sp>
      <p:sp>
        <p:nvSpPr>
          <p:cNvPr id="26" name="Прямоугольник 25"/>
          <p:cNvSpPr/>
          <p:nvPr/>
        </p:nvSpPr>
        <p:spPr>
          <a:xfrm>
            <a:off x="1308047" y="633758"/>
            <a:ext cx="1459647" cy="50405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1425402" y="956400"/>
            <a:ext cx="1342293" cy="1446550"/>
          </a:xfrm>
          <a:prstGeom prst="rect">
            <a:avLst/>
          </a:prstGeom>
          <a:noFill/>
        </p:spPr>
        <p:txBody>
          <a:bodyPr wrap="square" rtlCol="0">
            <a:spAutoFit/>
          </a:bodyPr>
          <a:lstStyle/>
          <a:p>
            <a:pPr algn="ctr"/>
            <a:r>
              <a:rPr lang="ru-RU" sz="1100" b="1" dirty="0" smtClean="0"/>
              <a:t>2. Текст проекта ТК ЕАЭС направлен в государства-члены для изучения, оценки и подготовки позиций </a:t>
            </a:r>
            <a:endParaRPr lang="ru-RU" sz="1100" b="1" dirty="0"/>
          </a:p>
        </p:txBody>
      </p:sp>
      <p:sp>
        <p:nvSpPr>
          <p:cNvPr id="27" name="Прямоугольник 26"/>
          <p:cNvSpPr/>
          <p:nvPr/>
        </p:nvSpPr>
        <p:spPr>
          <a:xfrm>
            <a:off x="2766120" y="633758"/>
            <a:ext cx="1346820" cy="50405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p:cNvSpPr txBox="1"/>
          <p:nvPr/>
        </p:nvSpPr>
        <p:spPr>
          <a:xfrm>
            <a:off x="2763441" y="2149103"/>
            <a:ext cx="1440160" cy="430887"/>
          </a:xfrm>
          <a:prstGeom prst="rect">
            <a:avLst/>
          </a:prstGeom>
          <a:noFill/>
        </p:spPr>
        <p:txBody>
          <a:bodyPr wrap="square" rtlCol="0">
            <a:spAutoFit/>
          </a:bodyPr>
          <a:lstStyle/>
          <a:p>
            <a:pPr algn="ctr"/>
            <a:r>
              <a:rPr lang="ru-RU" sz="1100" b="1" dirty="0" smtClean="0"/>
              <a:t>3. Доработка проекта ТК ЕАЭС</a:t>
            </a:r>
            <a:endParaRPr lang="ru-RU" sz="1100" b="1" dirty="0"/>
          </a:p>
        </p:txBody>
      </p:sp>
      <p:sp>
        <p:nvSpPr>
          <p:cNvPr id="28" name="Прямоугольник 27"/>
          <p:cNvSpPr/>
          <p:nvPr/>
        </p:nvSpPr>
        <p:spPr>
          <a:xfrm>
            <a:off x="4101158" y="633758"/>
            <a:ext cx="1346820" cy="50405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p:cNvSpPr txBox="1"/>
          <p:nvPr/>
        </p:nvSpPr>
        <p:spPr>
          <a:xfrm>
            <a:off x="4171764" y="2309809"/>
            <a:ext cx="1198587" cy="1107996"/>
          </a:xfrm>
          <a:prstGeom prst="rect">
            <a:avLst/>
          </a:prstGeom>
          <a:noFill/>
        </p:spPr>
        <p:txBody>
          <a:bodyPr wrap="square" rtlCol="0">
            <a:spAutoFit/>
          </a:bodyPr>
          <a:lstStyle/>
          <a:p>
            <a:pPr algn="ctr"/>
            <a:r>
              <a:rPr lang="ru-RU" sz="1100" b="1" dirty="0" smtClean="0"/>
              <a:t>4. </a:t>
            </a:r>
            <a:r>
              <a:rPr lang="ru-RU" sz="1100" b="1" dirty="0"/>
              <a:t>Одобрение проекта ТК ЕАЭС на Коллегии </a:t>
            </a:r>
            <a:r>
              <a:rPr lang="ru-RU" sz="1100" b="1" dirty="0" smtClean="0"/>
              <a:t> и направление проекта ТК ЕАЭС на ВГС </a:t>
            </a:r>
            <a:endParaRPr lang="ru-RU" sz="1100" b="1" dirty="0"/>
          </a:p>
        </p:txBody>
      </p:sp>
      <p:sp>
        <p:nvSpPr>
          <p:cNvPr id="29" name="Стрелка вправо 28"/>
          <p:cNvSpPr/>
          <p:nvPr/>
        </p:nvSpPr>
        <p:spPr>
          <a:xfrm>
            <a:off x="1407146" y="2402950"/>
            <a:ext cx="1318195" cy="10801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Стрелка вправо 29"/>
          <p:cNvSpPr/>
          <p:nvPr/>
        </p:nvSpPr>
        <p:spPr>
          <a:xfrm>
            <a:off x="2767695" y="2579990"/>
            <a:ext cx="1318195" cy="10801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Стрелка вправо 31"/>
          <p:cNvSpPr/>
          <p:nvPr/>
        </p:nvSpPr>
        <p:spPr>
          <a:xfrm>
            <a:off x="4203601" y="3417805"/>
            <a:ext cx="1183840" cy="9828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5457900" y="633758"/>
            <a:ext cx="2498476" cy="50405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ик 35"/>
          <p:cNvSpPr/>
          <p:nvPr/>
        </p:nvSpPr>
        <p:spPr>
          <a:xfrm>
            <a:off x="7956376" y="633758"/>
            <a:ext cx="1151656" cy="50405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Стрелка вправо 36"/>
          <p:cNvSpPr/>
          <p:nvPr/>
        </p:nvSpPr>
        <p:spPr>
          <a:xfrm>
            <a:off x="5503862" y="3689125"/>
            <a:ext cx="2431693" cy="10801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TextBox 37"/>
          <p:cNvSpPr txBox="1"/>
          <p:nvPr/>
        </p:nvSpPr>
        <p:spPr>
          <a:xfrm>
            <a:off x="5469300" y="2805224"/>
            <a:ext cx="2466256" cy="600164"/>
          </a:xfrm>
          <a:prstGeom prst="rect">
            <a:avLst/>
          </a:prstGeom>
          <a:noFill/>
        </p:spPr>
        <p:txBody>
          <a:bodyPr wrap="square" rtlCol="0">
            <a:spAutoFit/>
          </a:bodyPr>
          <a:lstStyle/>
          <a:p>
            <a:pPr algn="ctr"/>
            <a:r>
              <a:rPr lang="ru-RU" sz="1100" b="1" dirty="0" smtClean="0"/>
              <a:t>5.Доработка проекта ТК ЕАЭС по итогам ВГС , направление его на ВГП, подписание проекта ТК ЕАЭС  </a:t>
            </a:r>
            <a:endParaRPr lang="ru-RU" sz="1100" b="1" dirty="0"/>
          </a:p>
        </p:txBody>
      </p:sp>
      <p:sp>
        <p:nvSpPr>
          <p:cNvPr id="41" name="TextBox 40"/>
          <p:cNvSpPr txBox="1"/>
          <p:nvPr/>
        </p:nvSpPr>
        <p:spPr>
          <a:xfrm>
            <a:off x="7992616" y="5042770"/>
            <a:ext cx="1151656" cy="430887"/>
          </a:xfrm>
          <a:prstGeom prst="rect">
            <a:avLst/>
          </a:prstGeom>
          <a:noFill/>
        </p:spPr>
        <p:txBody>
          <a:bodyPr wrap="square" rtlCol="0">
            <a:spAutoFit/>
          </a:bodyPr>
          <a:lstStyle/>
          <a:p>
            <a:pPr algn="ctr"/>
            <a:r>
              <a:rPr lang="ru-RU" sz="1100" b="1" dirty="0"/>
              <a:t>6</a:t>
            </a:r>
            <a:r>
              <a:rPr lang="ru-RU" sz="1100" b="1" dirty="0" smtClean="0"/>
              <a:t>. Вступление в силу ТК ЕАЭС</a:t>
            </a:r>
            <a:endParaRPr lang="ru-RU" sz="1100" b="1" dirty="0"/>
          </a:p>
        </p:txBody>
      </p:sp>
      <p:sp>
        <p:nvSpPr>
          <p:cNvPr id="42" name="TextBox 41"/>
          <p:cNvSpPr txBox="1"/>
          <p:nvPr/>
        </p:nvSpPr>
        <p:spPr>
          <a:xfrm>
            <a:off x="7964156" y="6175999"/>
            <a:ext cx="1171808" cy="584775"/>
          </a:xfrm>
          <a:prstGeom prst="rect">
            <a:avLst/>
          </a:prstGeom>
          <a:noFill/>
        </p:spPr>
        <p:txBody>
          <a:bodyPr wrap="square" rtlCol="0">
            <a:spAutoFit/>
          </a:bodyPr>
          <a:lstStyle/>
          <a:p>
            <a:pPr algn="ctr"/>
            <a:r>
              <a:rPr lang="ru-RU" sz="1600" b="1" dirty="0"/>
              <a:t> </a:t>
            </a:r>
            <a:r>
              <a:rPr lang="ru-RU" sz="1600" b="1" dirty="0" smtClean="0"/>
              <a:t> ЯНВАРЬ </a:t>
            </a:r>
          </a:p>
          <a:p>
            <a:pPr algn="ctr"/>
            <a:r>
              <a:rPr lang="ru-RU" sz="1600" b="1" dirty="0" smtClean="0"/>
              <a:t>2016</a:t>
            </a:r>
            <a:endParaRPr lang="ru-RU" sz="1600" b="1" dirty="0"/>
          </a:p>
        </p:txBody>
      </p:sp>
      <p:sp>
        <p:nvSpPr>
          <p:cNvPr id="43" name="TextBox 42"/>
          <p:cNvSpPr txBox="1"/>
          <p:nvPr/>
        </p:nvSpPr>
        <p:spPr>
          <a:xfrm>
            <a:off x="-119546" y="6186268"/>
            <a:ext cx="1728192" cy="584775"/>
          </a:xfrm>
          <a:prstGeom prst="rect">
            <a:avLst/>
          </a:prstGeom>
          <a:noFill/>
        </p:spPr>
        <p:txBody>
          <a:bodyPr wrap="square" rtlCol="0">
            <a:spAutoFit/>
          </a:bodyPr>
          <a:lstStyle/>
          <a:p>
            <a:pPr algn="ctr"/>
            <a:r>
              <a:rPr lang="ru-RU" sz="1600" b="1" dirty="0" smtClean="0"/>
              <a:t>ЯНВАРЬ -ИЮЛЬ</a:t>
            </a:r>
          </a:p>
          <a:p>
            <a:pPr algn="ctr"/>
            <a:r>
              <a:rPr lang="ru-RU" sz="1600" dirty="0" smtClean="0"/>
              <a:t>2014</a:t>
            </a:r>
            <a:endParaRPr lang="ru-RU" sz="1600" dirty="0"/>
          </a:p>
        </p:txBody>
      </p:sp>
      <p:pic>
        <p:nvPicPr>
          <p:cNvPr id="4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4731" y="3613485"/>
            <a:ext cx="987425"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4" descr="C:\001_Работа\0322_07.08.2014_ПРЕЗЕНТАЦИЯ КОДЕКС\Картинки\S107002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69" y="1679675"/>
            <a:ext cx="1244679" cy="630134"/>
          </a:xfrm>
          <a:prstGeom prst="rect">
            <a:avLst/>
          </a:prstGeom>
          <a:noFill/>
          <a:extLst>
            <a:ext uri="{909E8E84-426E-40DD-AFC4-6F175D3DCCD1}">
              <a14:hiddenFill xmlns:a14="http://schemas.microsoft.com/office/drawing/2010/main">
                <a:solidFill>
                  <a:srgbClr val="FFFFFF"/>
                </a:solidFill>
              </a14:hiddenFill>
            </a:ext>
          </a:extLst>
        </p:spPr>
      </p:pic>
      <p:pic>
        <p:nvPicPr>
          <p:cNvPr id="13" name="Рисунок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3648" y="2566345"/>
            <a:ext cx="1251220" cy="728972"/>
          </a:xfrm>
          <a:prstGeom prst="rect">
            <a:avLst/>
          </a:prstGeom>
        </p:spPr>
      </p:pic>
      <p:pic>
        <p:nvPicPr>
          <p:cNvPr id="46" name="Рисунок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12939" y="3609172"/>
            <a:ext cx="1274501" cy="678206"/>
          </a:xfrm>
          <a:prstGeom prst="rect">
            <a:avLst/>
          </a:prstGeom>
        </p:spPr>
      </p:pic>
      <p:pic>
        <p:nvPicPr>
          <p:cNvPr id="15" name="Рисунок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96034" y="2805224"/>
            <a:ext cx="1350268" cy="251213"/>
          </a:xfrm>
          <a:prstGeom prst="rect">
            <a:avLst/>
          </a:prstGeom>
        </p:spPr>
      </p:pic>
      <p:pic>
        <p:nvPicPr>
          <p:cNvPr id="47" name="Рисунок 4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74457" y="3893517"/>
            <a:ext cx="2179438" cy="787722"/>
          </a:xfrm>
          <a:prstGeom prst="rect">
            <a:avLst/>
          </a:prstGeom>
        </p:spPr>
      </p:pic>
      <p:pic>
        <p:nvPicPr>
          <p:cNvPr id="49" name="Рисунок 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96136" y="4942635"/>
            <a:ext cx="1224136" cy="288032"/>
          </a:xfrm>
          <a:prstGeom prst="rect">
            <a:avLst/>
          </a:prstGeom>
        </p:spPr>
      </p:pic>
      <p:sp>
        <p:nvSpPr>
          <p:cNvPr id="50" name="TextBox 49"/>
          <p:cNvSpPr txBox="1"/>
          <p:nvPr/>
        </p:nvSpPr>
        <p:spPr>
          <a:xfrm>
            <a:off x="5447978" y="6211470"/>
            <a:ext cx="2730041" cy="338554"/>
          </a:xfrm>
          <a:prstGeom prst="rect">
            <a:avLst/>
          </a:prstGeom>
          <a:noFill/>
        </p:spPr>
        <p:txBody>
          <a:bodyPr wrap="square" rtlCol="0">
            <a:spAutoFit/>
          </a:bodyPr>
          <a:lstStyle/>
          <a:p>
            <a:pPr algn="ctr"/>
            <a:r>
              <a:rPr lang="ru-RU" sz="1600" b="1" dirty="0" smtClean="0"/>
              <a:t>ПЕРВОЕ ПОЛУГОДИЕ 2015</a:t>
            </a:r>
            <a:endParaRPr lang="ru-RU" sz="1600" b="1" dirty="0"/>
          </a:p>
        </p:txBody>
      </p:sp>
      <p:sp>
        <p:nvSpPr>
          <p:cNvPr id="39" name="Овал 38"/>
          <p:cNvSpPr/>
          <p:nvPr/>
        </p:nvSpPr>
        <p:spPr>
          <a:xfrm>
            <a:off x="8577783" y="0"/>
            <a:ext cx="566217" cy="52687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0" i="0" u="none" strike="noStrike" kern="0" cap="none" spc="0" normalizeH="0" baseline="0" noProof="0" dirty="0" smtClean="0">
                <a:ln>
                  <a:noFill/>
                </a:ln>
                <a:solidFill>
                  <a:prstClr val="black"/>
                </a:solidFill>
                <a:effectLst/>
                <a:uLnTx/>
                <a:uFillTx/>
                <a:latin typeface="Calibri"/>
                <a:ea typeface="+mn-ea"/>
                <a:cs typeface="+mn-cs"/>
              </a:rPr>
              <a:t>28</a:t>
            </a:r>
          </a:p>
        </p:txBody>
      </p:sp>
    </p:spTree>
    <p:extLst>
      <p:ext uri="{BB962C8B-B14F-4D97-AF65-F5344CB8AC3E}">
        <p14:creationId xmlns:p14="http://schemas.microsoft.com/office/powerpoint/2010/main" val="697758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107504" y="61256"/>
            <a:ext cx="9036496" cy="775456"/>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000" b="1" dirty="0" smtClean="0">
                <a:latin typeface="Times New Roman" panose="02020603050405020304" pitchFamily="18" charset="0"/>
                <a:cs typeface="Times New Roman" panose="02020603050405020304" pitchFamily="18" charset="0"/>
              </a:rPr>
              <a:t>ДОГОВОР О ЕВРАЗИЙСКОМ ЭКОНОМИЧЕСКОМ СОЮЗЕ</a:t>
            </a:r>
          </a:p>
          <a:p>
            <a:r>
              <a:rPr lang="ru-RU" sz="2000" b="1" dirty="0" smtClean="0">
                <a:latin typeface="Times New Roman" panose="02020603050405020304" pitchFamily="18" charset="0"/>
                <a:cs typeface="Times New Roman" panose="02020603050405020304" pitchFamily="18" charset="0"/>
              </a:rPr>
              <a:t>(</a:t>
            </a:r>
            <a:r>
              <a:rPr lang="ru-RU" sz="2000" b="1" dirty="0">
                <a:latin typeface="Times New Roman" panose="02020603050405020304" pitchFamily="18" charset="0"/>
                <a:cs typeface="Times New Roman" panose="02020603050405020304" pitchFamily="18" charset="0"/>
              </a:rPr>
              <a:t>подписан 29 мая 2014 </a:t>
            </a:r>
            <a:r>
              <a:rPr lang="ru-RU" sz="2000" b="1" dirty="0" smtClean="0">
                <a:latin typeface="Times New Roman" panose="02020603050405020304" pitchFamily="18" charset="0"/>
                <a:cs typeface="Times New Roman" panose="02020603050405020304" pitchFamily="18" charset="0"/>
              </a:rPr>
              <a:t>года, </a:t>
            </a:r>
            <a:r>
              <a:rPr lang="ru-RU" sz="2000" b="1" dirty="0">
                <a:latin typeface="Times New Roman" panose="02020603050405020304" pitchFamily="18" charset="0"/>
                <a:cs typeface="Times New Roman" panose="02020603050405020304" pitchFamily="18" charset="0"/>
              </a:rPr>
              <a:t>вступает в силу с 1 января 2015 года)</a:t>
            </a: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a:off x="6944383" y="4065368"/>
            <a:ext cx="8428" cy="223333"/>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3" name="Скругленный прямоугольник 22"/>
          <p:cNvSpPr/>
          <p:nvPr/>
        </p:nvSpPr>
        <p:spPr>
          <a:xfrm>
            <a:off x="299204" y="908720"/>
            <a:ext cx="8653095" cy="54006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0000" algn="just"/>
            <a:r>
              <a:rPr lang="ru-RU" dirty="0" smtClean="0">
                <a:solidFill>
                  <a:schemeClr val="tx1"/>
                </a:solidFill>
                <a:latin typeface="Times New Roman" panose="02020603050405020304" pitchFamily="18" charset="0"/>
                <a:cs typeface="Times New Roman" panose="02020603050405020304" pitchFamily="18" charset="0"/>
              </a:rPr>
              <a:t>«В </a:t>
            </a:r>
            <a:r>
              <a:rPr lang="ru-RU" dirty="0">
                <a:solidFill>
                  <a:schemeClr val="tx1"/>
                </a:solidFill>
                <a:latin typeface="Times New Roman" panose="02020603050405020304" pitchFamily="18" charset="0"/>
                <a:cs typeface="Times New Roman" panose="02020603050405020304" pitchFamily="18" charset="0"/>
              </a:rPr>
              <a:t>целях содействия социально-экономическому развитию государств-членов, привлечения инвестиций, создания и развития производств, основанных на новых технологиях, развития транспортной инфраструктуры, туризма и санаторно-курортной сферы, а также в иных целях на территориях государств-членов </a:t>
            </a:r>
            <a:r>
              <a:rPr lang="ru-RU" b="1" dirty="0">
                <a:solidFill>
                  <a:schemeClr val="tx1"/>
                </a:solidFill>
                <a:latin typeface="Times New Roman" panose="02020603050405020304" pitchFamily="18" charset="0"/>
                <a:cs typeface="Times New Roman" panose="02020603050405020304" pitchFamily="18" charset="0"/>
              </a:rPr>
              <a:t>создаются и функционируют </a:t>
            </a:r>
            <a:r>
              <a:rPr lang="ru-RU" dirty="0">
                <a:solidFill>
                  <a:schemeClr val="tx1"/>
                </a:solidFill>
                <a:latin typeface="Times New Roman" panose="02020603050405020304" pitchFamily="18" charset="0"/>
                <a:cs typeface="Times New Roman" panose="02020603050405020304" pitchFamily="18" charset="0"/>
              </a:rPr>
              <a:t>свободные (специальные, особые) экономические зоны и </a:t>
            </a:r>
            <a:r>
              <a:rPr lang="ru-RU" dirty="0" smtClean="0">
                <a:solidFill>
                  <a:schemeClr val="tx1"/>
                </a:solidFill>
                <a:latin typeface="Times New Roman" panose="02020603050405020304" pitchFamily="18" charset="0"/>
                <a:cs typeface="Times New Roman" panose="02020603050405020304" pitchFamily="18" charset="0"/>
              </a:rPr>
              <a:t>свободные склады.</a:t>
            </a:r>
          </a:p>
          <a:p>
            <a:pPr indent="450000" algn="just"/>
            <a:r>
              <a:rPr lang="ru-RU" b="1" dirty="0">
                <a:solidFill>
                  <a:schemeClr val="tx1"/>
                </a:solidFill>
                <a:latin typeface="Times New Roman" panose="02020603050405020304" pitchFamily="18" charset="0"/>
                <a:cs typeface="Times New Roman" panose="02020603050405020304" pitchFamily="18" charset="0"/>
              </a:rPr>
              <a:t>Условия создания и функционирования</a:t>
            </a:r>
            <a:r>
              <a:rPr lang="ru-RU" dirty="0">
                <a:solidFill>
                  <a:schemeClr val="tx1"/>
                </a:solidFill>
                <a:latin typeface="Times New Roman" panose="02020603050405020304" pitchFamily="18" charset="0"/>
                <a:cs typeface="Times New Roman" panose="02020603050405020304" pitchFamily="18" charset="0"/>
              </a:rPr>
              <a:t> свободных (специальных, особых) экономических зон и свободных складов определяются </a:t>
            </a:r>
            <a:r>
              <a:rPr lang="ru-RU" b="1" dirty="0">
                <a:solidFill>
                  <a:schemeClr val="tx1"/>
                </a:solidFill>
                <a:latin typeface="Times New Roman" panose="02020603050405020304" pitchFamily="18" charset="0"/>
                <a:cs typeface="Times New Roman" panose="02020603050405020304" pitchFamily="18" charset="0"/>
              </a:rPr>
              <a:t>международными договорами в рамках </a:t>
            </a:r>
            <a:r>
              <a:rPr lang="ru-RU" b="1" dirty="0" smtClean="0">
                <a:solidFill>
                  <a:schemeClr val="tx1"/>
                </a:solidFill>
                <a:latin typeface="Times New Roman" panose="02020603050405020304" pitchFamily="18" charset="0"/>
                <a:cs typeface="Times New Roman" panose="02020603050405020304" pitchFamily="18" charset="0"/>
              </a:rPr>
              <a:t>Союза» </a:t>
            </a:r>
            <a:r>
              <a:rPr lang="ru-RU" dirty="0" smtClean="0">
                <a:solidFill>
                  <a:schemeClr val="tx1"/>
                </a:solidFill>
                <a:latin typeface="Times New Roman" panose="02020603050405020304" pitchFamily="18" charset="0"/>
                <a:cs typeface="Times New Roman" panose="02020603050405020304" pitchFamily="18" charset="0"/>
              </a:rPr>
              <a:t>(статья 27).</a:t>
            </a:r>
          </a:p>
          <a:p>
            <a:pPr algn="just"/>
            <a:endParaRPr lang="ru-RU" b="1" dirty="0" smtClean="0">
              <a:solidFill>
                <a:schemeClr val="tx1"/>
              </a:solidFill>
              <a:latin typeface="Times New Roman" panose="02020603050405020304" pitchFamily="18" charset="0"/>
              <a:cs typeface="Times New Roman" panose="02020603050405020304" pitchFamily="18" charset="0"/>
            </a:endParaRPr>
          </a:p>
          <a:p>
            <a:pPr algn="ctr"/>
            <a:r>
              <a:rPr lang="ru-RU" b="1" dirty="0" smtClean="0">
                <a:solidFill>
                  <a:schemeClr val="tx1"/>
                </a:solidFill>
                <a:latin typeface="Times New Roman" panose="02020603050405020304" pitchFamily="18" charset="0"/>
                <a:cs typeface="Times New Roman" panose="02020603050405020304" pitchFamily="18" charset="0"/>
              </a:rPr>
              <a:t>Продолжат действовать в качестве  отдельных международных договоров:</a:t>
            </a:r>
            <a:endParaRPr lang="ru-RU" b="1" dirty="0">
              <a:solidFill>
                <a:schemeClr val="tx1"/>
              </a:solidFill>
              <a:latin typeface="Times New Roman" panose="02020603050405020304" pitchFamily="18" charset="0"/>
              <a:cs typeface="Times New Roman" panose="02020603050405020304" pitchFamily="18" charset="0"/>
            </a:endParaRPr>
          </a:p>
          <a:p>
            <a:pPr indent="450000" algn="just"/>
            <a:r>
              <a:rPr lang="ru-RU" dirty="0" smtClean="0">
                <a:solidFill>
                  <a:schemeClr val="tx1"/>
                </a:solidFill>
                <a:latin typeface="Times New Roman" panose="02020603050405020304" pitchFamily="18" charset="0"/>
                <a:cs typeface="Times New Roman" panose="02020603050405020304" pitchFamily="18" charset="0"/>
              </a:rPr>
              <a:t>Соглашение </a:t>
            </a:r>
            <a:r>
              <a:rPr lang="ru-RU" dirty="0">
                <a:solidFill>
                  <a:schemeClr val="tx1"/>
                </a:solidFill>
                <a:latin typeface="Times New Roman" panose="02020603050405020304" pitchFamily="18" charset="0"/>
                <a:cs typeface="Times New Roman" panose="02020603050405020304" pitchFamily="18" charset="0"/>
              </a:rPr>
              <a:t>по вопросам свободных (специальных, особых) экономических зон на таможенной территории таможенного союза и таможенной процедуры свободной таможенной зоны от 18 июня 2010 года;</a:t>
            </a:r>
          </a:p>
          <a:p>
            <a:pPr indent="450000" algn="just"/>
            <a:r>
              <a:rPr lang="ru-RU" dirty="0" smtClean="0">
                <a:solidFill>
                  <a:schemeClr val="tx1"/>
                </a:solidFill>
                <a:latin typeface="Times New Roman" panose="02020603050405020304" pitchFamily="18" charset="0"/>
                <a:cs typeface="Times New Roman" panose="02020603050405020304" pitchFamily="18" charset="0"/>
              </a:rPr>
              <a:t>Соглашение </a:t>
            </a:r>
            <a:r>
              <a:rPr lang="ru-RU" dirty="0">
                <a:solidFill>
                  <a:schemeClr val="tx1"/>
                </a:solidFill>
                <a:latin typeface="Times New Roman" panose="02020603050405020304" pitchFamily="18" charset="0"/>
                <a:cs typeface="Times New Roman" panose="02020603050405020304" pitchFamily="18" charset="0"/>
              </a:rPr>
              <a:t>о свободных складах и таможенной процедуре свободного склада от 18 июня 2010 </a:t>
            </a:r>
            <a:r>
              <a:rPr lang="ru-RU" dirty="0" smtClean="0">
                <a:solidFill>
                  <a:schemeClr val="tx1"/>
                </a:solidFill>
                <a:latin typeface="Times New Roman" panose="02020603050405020304" pitchFamily="18" charset="0"/>
                <a:cs typeface="Times New Roman" panose="02020603050405020304" pitchFamily="18" charset="0"/>
              </a:rPr>
              <a:t>года.</a:t>
            </a:r>
            <a:endParaRPr lang="ru-RU" dirty="0">
              <a:solidFill>
                <a:schemeClr val="tx1"/>
              </a:solidFill>
              <a:latin typeface="Times New Roman" panose="02020603050405020304" pitchFamily="18" charset="0"/>
              <a:cs typeface="Times New Roman" panose="02020603050405020304" pitchFamily="18" charset="0"/>
            </a:endParaRPr>
          </a:p>
          <a:p>
            <a:pPr algn="just"/>
            <a:endParaRPr lang="ru-RU" b="1" dirty="0">
              <a:solidFill>
                <a:schemeClr val="tx1"/>
              </a:solidFill>
              <a:latin typeface="Times New Roman" panose="02020603050405020304" pitchFamily="18" charset="0"/>
              <a:cs typeface="Times New Roman" panose="02020603050405020304" pitchFamily="18" charset="0"/>
            </a:endParaRPr>
          </a:p>
        </p:txBody>
      </p:sp>
      <p:sp>
        <p:nvSpPr>
          <p:cNvPr id="7" name="Овал 6"/>
          <p:cNvSpPr/>
          <p:nvPr/>
        </p:nvSpPr>
        <p:spPr>
          <a:xfrm>
            <a:off x="8652133" y="-45108"/>
            <a:ext cx="491867"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2</a:t>
            </a:r>
            <a:endParaRPr lang="ru-RU" dirty="0">
              <a:solidFill>
                <a:schemeClr val="tx1"/>
              </a:solidFill>
            </a:endParaRPr>
          </a:p>
        </p:txBody>
      </p:sp>
    </p:spTree>
    <p:extLst>
      <p:ext uri="{BB962C8B-B14F-4D97-AF65-F5344CB8AC3E}">
        <p14:creationId xmlns:p14="http://schemas.microsoft.com/office/powerpoint/2010/main" val="14782061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33" y="2550095"/>
            <a:ext cx="9108504" cy="461665"/>
          </a:xfrm>
          <a:prstGeom prst="rect">
            <a:avLst/>
          </a:prstGeom>
        </p:spPr>
        <p:txBody>
          <a:bodyPr wrap="square">
            <a:spAutoFit/>
          </a:bodyPr>
          <a:lstStyle/>
          <a:p>
            <a:pPr algn="ctr">
              <a:spcBef>
                <a:spcPct val="50000"/>
              </a:spcBef>
            </a:pPr>
            <a:r>
              <a:rPr lang="ru-RU" sz="2400" b="1" dirty="0" smtClean="0">
                <a:solidFill>
                  <a:schemeClr val="accent1">
                    <a:lumMod val="75000"/>
                  </a:schemeClr>
                </a:solidFill>
                <a:latin typeface="Times New Roman" panose="02020603050405020304" pitchFamily="18" charset="0"/>
                <a:cs typeface="Times New Roman" panose="02020603050405020304" pitchFamily="18" charset="0"/>
              </a:rPr>
              <a:t>Спасибо за внимание</a:t>
            </a:r>
            <a:r>
              <a:rPr lang="ru-RU" sz="2400" b="1" dirty="0" smtClean="0">
                <a:solidFill>
                  <a:schemeClr val="accent1">
                    <a:lumMod val="75000"/>
                  </a:schemeClr>
                </a:solidFill>
                <a:latin typeface="Arial" pitchFamily="34" charset="0"/>
                <a:cs typeface="Arial" pitchFamily="34" charset="0"/>
              </a:rPr>
              <a:t>!</a:t>
            </a:r>
            <a:endParaRPr lang="ru-RU" sz="2400" b="1" dirty="0">
              <a:solidFill>
                <a:schemeClr val="accent1">
                  <a:lumMod val="75000"/>
                </a:schemeClr>
              </a:solidFill>
              <a:latin typeface="Arial" pitchFamily="34" charset="0"/>
              <a:cs typeface="Arial" pitchFamily="34" charset="0"/>
            </a:endParaRPr>
          </a:p>
        </p:txBody>
      </p:sp>
      <p:sp>
        <p:nvSpPr>
          <p:cNvPr id="5" name="Скругленный прямоугольник 4"/>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4" name="Овал 3"/>
          <p:cNvSpPr/>
          <p:nvPr/>
        </p:nvSpPr>
        <p:spPr>
          <a:xfrm>
            <a:off x="8572885" y="0"/>
            <a:ext cx="566217" cy="526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29</a:t>
            </a:r>
            <a:endParaRPr lang="ru-RU" sz="1400" dirty="0">
              <a:solidFill>
                <a:schemeClr val="tx1"/>
              </a:solidFill>
            </a:endParaRPr>
          </a:p>
        </p:txBody>
      </p:sp>
    </p:spTree>
    <p:extLst>
      <p:ext uri="{BB962C8B-B14F-4D97-AF65-F5344CB8AC3E}">
        <p14:creationId xmlns:p14="http://schemas.microsoft.com/office/powerpoint/2010/main" val="9592831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3"/>
          <p:cNvSpPr>
            <a:spLocks noGrp="1"/>
          </p:cNvSpPr>
          <p:nvPr>
            <p:ph type="ctrTitle"/>
          </p:nvPr>
        </p:nvSpPr>
        <p:spPr>
          <a:xfrm>
            <a:off x="351352" y="2779186"/>
            <a:ext cx="8599879" cy="3314109"/>
          </a:xfrm>
          <a:effectLst/>
        </p:spPr>
        <p:txBody>
          <a:bodyPr>
            <a:noAutofit/>
            <a:scene3d>
              <a:camera prst="orthographicFront"/>
              <a:lightRig rig="soft" dir="t"/>
            </a:scene3d>
            <a:sp3d prstMaterial="softEdge"/>
          </a:bodyPr>
          <a:lstStyle/>
          <a:p>
            <a:r>
              <a:rPr lang="ru-RU"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
            </a:r>
            <a:br>
              <a:rPr lang="en-US" sz="2400" b="1"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О ходе подготовки проекта Таможенного кодекса Евразийского экономического союза и направлениях совершенствования таможенного законодательства</a:t>
            </a:r>
            <a:r>
              <a:rPr lang="ru-RU" sz="2400" dirty="0"/>
              <a:t/>
            </a:r>
            <a:br>
              <a:rPr lang="ru-RU" sz="2400" dirty="0"/>
            </a:b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 </a:t>
            </a:r>
            <a:br>
              <a:rPr lang="ru-RU" sz="2400" b="1" dirty="0">
                <a:latin typeface="Times New Roman" panose="02020603050405020304" pitchFamily="18" charset="0"/>
                <a:cs typeface="Times New Roman" panose="02020603050405020304" pitchFamily="18" charset="0"/>
              </a:rPr>
            </a:br>
            <a:endParaRPr lang="ru-RU" sz="1800" b="1" dirty="0">
              <a:solidFill>
                <a:srgbClr val="002060"/>
              </a:solidFill>
              <a:latin typeface="Times New Roman" panose="02020603050405020304" pitchFamily="18" charset="0"/>
              <a:ea typeface="+mn-ea"/>
              <a:cs typeface="Times New Roman" panose="02020603050405020304" pitchFamily="18" charset="0"/>
            </a:endParaRPr>
          </a:p>
        </p:txBody>
      </p:sp>
      <p:sp>
        <p:nvSpPr>
          <p:cNvPr id="4" name="Скругленный прямоугольник 3"/>
          <p:cNvSpPr/>
          <p:nvPr/>
        </p:nvSpPr>
        <p:spPr>
          <a:xfrm>
            <a:off x="351353" y="3114967"/>
            <a:ext cx="8653095" cy="19694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5" name="Скругленный прямоугольник 4"/>
          <p:cNvSpPr/>
          <p:nvPr/>
        </p:nvSpPr>
        <p:spPr>
          <a:xfrm>
            <a:off x="351353" y="3333929"/>
            <a:ext cx="8698644" cy="195484"/>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0" y="1205880"/>
            <a:ext cx="9144000" cy="1143000"/>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600" b="1"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Евразийская экономическая комиссия </a:t>
            </a:r>
          </a:p>
          <a:p>
            <a:r>
              <a:rPr lang="ru-RU" sz="1600" b="1" dirty="0">
                <a:latin typeface="Times New Roman" panose="02020603050405020304" pitchFamily="18" charset="0"/>
                <a:cs typeface="Times New Roman" panose="02020603050405020304" pitchFamily="18" charset="0"/>
              </a:rPr>
              <a:t>Департамент таможенного законодательства и правоприменительной </a:t>
            </a:r>
            <a:r>
              <a:rPr lang="ru-RU" sz="1600" b="1" dirty="0" smtClean="0">
                <a:latin typeface="Times New Roman" panose="02020603050405020304" pitchFamily="18" charset="0"/>
                <a:cs typeface="Times New Roman" panose="02020603050405020304" pitchFamily="18" charset="0"/>
              </a:rPr>
              <a:t>практики</a:t>
            </a:r>
            <a:endParaRPr lang="ru-RU" sz="1600" b="1" dirty="0">
              <a:latin typeface="Times New Roman" panose="02020603050405020304" pitchFamily="18" charset="0"/>
              <a:cs typeface="Times New Roman" panose="02020603050405020304" pitchFamily="18" charset="0"/>
            </a:endParaRPr>
          </a:p>
          <a:p>
            <a:endParaRPr lang="ru-RU" sz="1600" b="1"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p:txBody>
      </p:sp>
      <p:sp>
        <p:nvSpPr>
          <p:cNvPr id="12" name="Прямоугольник 11"/>
          <p:cNvSpPr/>
          <p:nvPr/>
        </p:nvSpPr>
        <p:spPr>
          <a:xfrm>
            <a:off x="2987824" y="44624"/>
            <a:ext cx="2880320" cy="1569660"/>
          </a:xfrm>
          <a:prstGeom prst="rect">
            <a:avLst/>
          </a:prstGeom>
        </p:spPr>
        <p:txBody>
          <a:bodyPr wrap="square">
            <a:spAutoFit/>
          </a:bodyPr>
          <a:lstStyle/>
          <a:p>
            <a:pPr algn="ctr"/>
            <a:r>
              <a:rPr lang="ru-RU" sz="9600" b="1" dirty="0" err="1" smtClean="0">
                <a:solidFill>
                  <a:srgbClr val="A29161"/>
                </a:solidFill>
                <a:latin typeface="Times New Roman" pitchFamily="18" charset="0"/>
                <a:cs typeface="Times New Roman" pitchFamily="18" charset="0"/>
              </a:rPr>
              <a:t>еэк</a:t>
            </a:r>
            <a:endParaRPr lang="ru-RU" sz="9600" b="1" dirty="0">
              <a:solidFill>
                <a:srgbClr val="A29161"/>
              </a:solidFill>
              <a:latin typeface="Times New Roman" pitchFamily="18" charset="0"/>
              <a:cs typeface="Times New Roman" pitchFamily="18" charset="0"/>
            </a:endParaRPr>
          </a:p>
        </p:txBody>
      </p:sp>
      <p:sp>
        <p:nvSpPr>
          <p:cNvPr id="2" name="TextBox 1"/>
          <p:cNvSpPr txBox="1"/>
          <p:nvPr/>
        </p:nvSpPr>
        <p:spPr>
          <a:xfrm>
            <a:off x="827584" y="2132856"/>
            <a:ext cx="7416824" cy="707886"/>
          </a:xfrm>
          <a:prstGeom prst="rect">
            <a:avLst/>
          </a:prstGeom>
          <a:noFill/>
        </p:spPr>
        <p:txBody>
          <a:bodyPr wrap="square" rtlCol="0">
            <a:spAutoFit/>
          </a:bodyPr>
          <a:lstStyle/>
          <a:p>
            <a:pPr algn="ctr"/>
            <a:r>
              <a:rPr lang="ru-RU" sz="2000" b="1" dirty="0" err="1" smtClean="0">
                <a:latin typeface="Times New Roman" panose="02020603050405020304" pitchFamily="18" charset="0"/>
                <a:cs typeface="Times New Roman" panose="02020603050405020304" pitchFamily="18" charset="0"/>
              </a:rPr>
              <a:t>Искоскова</a:t>
            </a:r>
            <a:r>
              <a:rPr lang="ru-RU" sz="2000" b="1" dirty="0" smtClean="0">
                <a:latin typeface="Times New Roman" panose="02020603050405020304" pitchFamily="18" charset="0"/>
                <a:cs typeface="Times New Roman" panose="02020603050405020304" pitchFamily="18" charset="0"/>
              </a:rPr>
              <a:t>  Марина Вячеславовна </a:t>
            </a:r>
          </a:p>
          <a:p>
            <a:pPr algn="ctr"/>
            <a:r>
              <a:rPr lang="ru-RU" sz="2000" b="1" dirty="0" smtClean="0">
                <a:latin typeface="Times New Roman" panose="02020603050405020304" pitchFamily="18" charset="0"/>
                <a:cs typeface="Times New Roman" panose="02020603050405020304" pitchFamily="18" charset="0"/>
              </a:rPr>
              <a:t>начальник отдела таможенного законодательства</a:t>
            </a: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9380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0" y="0"/>
            <a:ext cx="9144000" cy="764704"/>
          </a:xfrm>
          <a:solidFill>
            <a:schemeClr val="tx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r>
              <a:rPr lang="ru-RU" sz="2200" dirty="0" smtClean="0">
                <a:solidFill>
                  <a:schemeClr val="tx1"/>
                </a:solidFill>
                <a:latin typeface="Times New Roman" panose="02020603050405020304" pitchFamily="18" charset="0"/>
                <a:cs typeface="Times New Roman" panose="02020603050405020304" pitchFamily="18" charset="0"/>
              </a:rPr>
              <a:t>ПОДГОТОВКА ПРОЕКТА ТАМОЖЕННОГО КОДЕКСА </a:t>
            </a:r>
            <a:br>
              <a:rPr lang="ru-RU" sz="2200" dirty="0" smtClean="0">
                <a:solidFill>
                  <a:schemeClr val="tx1"/>
                </a:solidFill>
                <a:latin typeface="Times New Roman" panose="02020603050405020304" pitchFamily="18" charset="0"/>
                <a:cs typeface="Times New Roman" panose="02020603050405020304" pitchFamily="18" charset="0"/>
              </a:rPr>
            </a:br>
            <a:r>
              <a:rPr lang="ru-RU" sz="2200" dirty="0" smtClean="0">
                <a:solidFill>
                  <a:schemeClr val="tx1"/>
                </a:solidFill>
                <a:latin typeface="Times New Roman" panose="02020603050405020304" pitchFamily="18" charset="0"/>
                <a:cs typeface="Times New Roman" panose="02020603050405020304" pitchFamily="18" charset="0"/>
              </a:rPr>
              <a:t>ЕВРАЗИЙСКОГО ЭКОНОМИЧЕСКОГО СОЮЗА</a:t>
            </a:r>
            <a:endParaRPr lang="ru-RU" sz="2200" dirty="0">
              <a:solidFill>
                <a:schemeClr val="tx1"/>
              </a:solidFill>
              <a:latin typeface="Times New Roman" panose="02020603050405020304" pitchFamily="18" charset="0"/>
              <a:cs typeface="Times New Roman" panose="02020603050405020304" pitchFamily="18" charset="0"/>
            </a:endParaRPr>
          </a:p>
        </p:txBody>
      </p:sp>
      <p:sp>
        <p:nvSpPr>
          <p:cNvPr id="125" name="Rectangle 5"/>
          <p:cNvSpPr>
            <a:spLocks noChangeArrowheads="1"/>
          </p:cNvSpPr>
          <p:nvPr/>
        </p:nvSpPr>
        <p:spPr bwMode="auto">
          <a:xfrm>
            <a:off x="115473" y="3429001"/>
            <a:ext cx="8921022" cy="3384376"/>
          </a:xfrm>
          <a:prstGeom prst="rect">
            <a:avLst/>
          </a:prstGeom>
          <a:solidFill>
            <a:srgbClr val="9FC2FB"/>
          </a:solidFill>
          <a:ln w="9525">
            <a:noFill/>
            <a:miter lim="800000"/>
            <a:headEnd/>
            <a:tailEnd/>
          </a:ln>
          <a:scene3d>
            <a:camera prst="orthographicFront"/>
            <a:lightRig rig="threePt" dir="t"/>
          </a:scene3d>
          <a:sp3d extrusionH="50800"/>
        </p:spPr>
        <p:txBody>
          <a:bodyPr anchor="ctr"/>
          <a:lstStyle/>
          <a:p>
            <a:pPr algn="just">
              <a:spcBef>
                <a:spcPts val="600"/>
              </a:spcBef>
              <a:defRPr/>
            </a:pPr>
            <a:endParaRPr lang="ru-RU" sz="2000" dirty="0">
              <a:latin typeface="Arial" pitchFamily="34" charset="0"/>
              <a:cs typeface="Arial" pitchFamily="34" charset="0"/>
            </a:endParaRPr>
          </a:p>
        </p:txBody>
      </p:sp>
      <p:sp>
        <p:nvSpPr>
          <p:cNvPr id="128" name="Прямоугольник 127"/>
          <p:cNvSpPr/>
          <p:nvPr/>
        </p:nvSpPr>
        <p:spPr>
          <a:xfrm>
            <a:off x="77542" y="764704"/>
            <a:ext cx="4283968" cy="1080120"/>
          </a:xfrm>
          <a:prstGeom prst="rect">
            <a:avLst/>
          </a:prstGeom>
          <a:solidFill>
            <a:schemeClr val="accent5">
              <a:lumMod val="40000"/>
              <a:lumOff val="6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400">
              <a:solidFill>
                <a:schemeClr val="bg1"/>
              </a:solidFill>
            </a:endParaRPr>
          </a:p>
        </p:txBody>
      </p:sp>
      <p:sp>
        <p:nvSpPr>
          <p:cNvPr id="129" name="Rectangle 3"/>
          <p:cNvSpPr>
            <a:spLocks noChangeArrowheads="1"/>
          </p:cNvSpPr>
          <p:nvPr/>
        </p:nvSpPr>
        <p:spPr bwMode="auto">
          <a:xfrm>
            <a:off x="111474" y="764704"/>
            <a:ext cx="4356471" cy="1184940"/>
          </a:xfrm>
          <a:prstGeom prst="rect">
            <a:avLst/>
          </a:prstGeom>
          <a:solidFill>
            <a:schemeClr val="accent5">
              <a:lumMod val="40000"/>
              <a:lumOff val="60000"/>
            </a:schemeClr>
          </a:solid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nchor="ctr">
            <a:spAutoFit/>
          </a:bodyPr>
          <a:lstStyle/>
          <a:p>
            <a:pPr algn="ctr">
              <a:defRPr/>
            </a:pPr>
            <a:r>
              <a:rPr lang="ru-RU" sz="1500" b="1" dirty="0"/>
              <a:t>Р</a:t>
            </a:r>
            <a:r>
              <a:rPr lang="ru-RU" sz="1500" b="1" dirty="0">
                <a:latin typeface="Arial" pitchFamily="34" charset="0"/>
                <a:cs typeface="Arial" pitchFamily="34" charset="0"/>
              </a:rPr>
              <a:t>ешение </a:t>
            </a:r>
            <a:r>
              <a:rPr lang="ru-RU" sz="1500" b="1" dirty="0" smtClean="0">
                <a:latin typeface="Arial" pitchFamily="34" charset="0"/>
                <a:cs typeface="Arial" pitchFamily="34" charset="0"/>
              </a:rPr>
              <a:t>Совета ЕЭК от 09.10.2013 </a:t>
            </a:r>
            <a:r>
              <a:rPr lang="ru-RU" sz="1500" b="1" dirty="0">
                <a:latin typeface="Arial" pitchFamily="34" charset="0"/>
                <a:cs typeface="Arial" pitchFamily="34" charset="0"/>
              </a:rPr>
              <a:t>г. № </a:t>
            </a:r>
            <a:r>
              <a:rPr lang="ru-RU" sz="1500" b="1" dirty="0" smtClean="0">
                <a:latin typeface="Arial" pitchFamily="34" charset="0"/>
                <a:cs typeface="Arial" pitchFamily="34" charset="0"/>
              </a:rPr>
              <a:t>61</a:t>
            </a:r>
            <a:endParaRPr lang="ru-RU" sz="1500" b="1" dirty="0">
              <a:latin typeface="Arial" pitchFamily="34" charset="0"/>
              <a:cs typeface="Arial" pitchFamily="34" charset="0"/>
            </a:endParaRPr>
          </a:p>
          <a:p>
            <a:pPr algn="ctr">
              <a:defRPr/>
            </a:pPr>
            <a:r>
              <a:rPr lang="ru-RU" sz="1400" b="1" dirty="0">
                <a:latin typeface="Arial" pitchFamily="34" charset="0"/>
                <a:cs typeface="Arial" pitchFamily="34" charset="0"/>
              </a:rPr>
              <a:t>«О</a:t>
            </a:r>
            <a:r>
              <a:rPr lang="ru-RU" sz="1400" b="1" dirty="0">
                <a:latin typeface="Arial" pitchFamily="34" charset="0"/>
                <a:ea typeface="Times New Roman" pitchFamily="18" charset="0"/>
                <a:cs typeface="Arial" pitchFamily="34" charset="0"/>
              </a:rPr>
              <a:t> </a:t>
            </a:r>
            <a:r>
              <a:rPr lang="ru-RU" sz="1400" b="1" dirty="0" smtClean="0">
                <a:latin typeface="Arial" pitchFamily="34" charset="0"/>
                <a:ea typeface="Times New Roman" pitchFamily="18" charset="0"/>
                <a:cs typeface="Arial" pitchFamily="34" charset="0"/>
              </a:rPr>
              <a:t>создании при Евразийской экономической комиссии Рабочей группы по совершенствованию таможенного законодательства»</a:t>
            </a:r>
            <a:endParaRPr lang="ru-RU" sz="1400" dirty="0">
              <a:latin typeface="Arial" pitchFamily="34" charset="0"/>
            </a:endParaRPr>
          </a:p>
        </p:txBody>
      </p:sp>
      <p:sp>
        <p:nvSpPr>
          <p:cNvPr id="130" name="Прямоугольник 129"/>
          <p:cNvSpPr/>
          <p:nvPr/>
        </p:nvSpPr>
        <p:spPr>
          <a:xfrm>
            <a:off x="4602312" y="764704"/>
            <a:ext cx="4434184" cy="1184940"/>
          </a:xfrm>
          <a:prstGeom prst="rect">
            <a:avLst/>
          </a:prstGeom>
          <a:solidFill>
            <a:schemeClr val="accent5">
              <a:lumMod val="40000"/>
              <a:lumOff val="6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ru-RU" sz="2400">
              <a:solidFill>
                <a:schemeClr val="bg1"/>
              </a:solidFill>
            </a:endParaRPr>
          </a:p>
        </p:txBody>
      </p:sp>
      <p:sp>
        <p:nvSpPr>
          <p:cNvPr id="131" name="Rectangle 3"/>
          <p:cNvSpPr>
            <a:spLocks noChangeArrowheads="1"/>
          </p:cNvSpPr>
          <p:nvPr/>
        </p:nvSpPr>
        <p:spPr bwMode="auto">
          <a:xfrm>
            <a:off x="4685876" y="827710"/>
            <a:ext cx="4171828" cy="954107"/>
          </a:xfrm>
          <a:prstGeom prst="rect">
            <a:avLst/>
          </a:prstGeom>
          <a:solidFill>
            <a:schemeClr val="accent5">
              <a:lumMod val="40000"/>
              <a:lumOff val="60000"/>
            </a:schemeClr>
          </a:solid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nchor="ctr">
            <a:spAutoFit/>
          </a:bodyPr>
          <a:lstStyle/>
          <a:p>
            <a:pPr algn="ctr">
              <a:defRPr/>
            </a:pPr>
            <a:r>
              <a:rPr lang="ru-RU" sz="1400" b="1" dirty="0" smtClean="0">
                <a:latin typeface="Arial" panose="020B0604020202020204" pitchFamily="34" charset="0"/>
                <a:cs typeface="Arial" panose="020B0604020202020204" pitchFamily="34" charset="0"/>
              </a:rPr>
              <a:t>Решение Коллегии ЕЭК от 12.11.2013 г. № 256 «О Рабочей группе по совершенствованию таможенного законодательства» (в ред. Решения ЕЭК от 08.04.2014 № 50) </a:t>
            </a:r>
            <a:endParaRPr lang="ru-RU" sz="1400" dirty="0">
              <a:latin typeface="Arial" pitchFamily="34" charset="0"/>
              <a:cs typeface="Arial" panose="020B0604020202020204" pitchFamily="34" charset="0"/>
            </a:endParaRPr>
          </a:p>
        </p:txBody>
      </p:sp>
      <p:sp>
        <p:nvSpPr>
          <p:cNvPr id="2" name="TextBox 1"/>
          <p:cNvSpPr txBox="1"/>
          <p:nvPr/>
        </p:nvSpPr>
        <p:spPr>
          <a:xfrm>
            <a:off x="206929" y="3452618"/>
            <a:ext cx="8693520" cy="3354765"/>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Принципы подготовки проекта ТК ЕАЭС</a:t>
            </a:r>
          </a:p>
          <a:p>
            <a:pPr algn="ctr"/>
            <a:endParaRPr lang="ru-RU" sz="500" b="1" dirty="0" smtClean="0">
              <a:latin typeface="Times New Roman" panose="02020603050405020304" pitchFamily="18" charset="0"/>
              <a:cs typeface="Times New Roman" panose="02020603050405020304" pitchFamily="18" charset="0"/>
            </a:endParaRPr>
          </a:p>
          <a:p>
            <a:pPr marL="342900" indent="-342900" algn="just">
              <a:buAutoNum type="arabicPeriod"/>
            </a:pPr>
            <a:r>
              <a:rPr lang="ru-RU" sz="1700" b="1" dirty="0" smtClean="0">
                <a:latin typeface="Times New Roman" panose="02020603050405020304" pitchFamily="18" charset="0"/>
                <a:cs typeface="Times New Roman" panose="02020603050405020304" pitchFamily="18" charset="0"/>
              </a:rPr>
              <a:t>Согласованность</a:t>
            </a:r>
            <a:r>
              <a:rPr lang="ru-RU" sz="1700" dirty="0" smtClean="0">
                <a:latin typeface="Times New Roman" panose="02020603050405020304" pitchFamily="18" charset="0"/>
                <a:cs typeface="Times New Roman" panose="02020603050405020304" pitchFamily="18" charset="0"/>
              </a:rPr>
              <a:t> проекта ТК ЕАЭС </a:t>
            </a:r>
            <a:r>
              <a:rPr lang="ru-RU" sz="1700" dirty="0">
                <a:latin typeface="Times New Roman" panose="02020603050405020304" pitchFamily="18" charset="0"/>
                <a:cs typeface="Times New Roman" panose="02020603050405020304" pitchFamily="18" charset="0"/>
              </a:rPr>
              <a:t>по терминологии с положениями и понятийным аппаратом Договора о ЕАЭС</a:t>
            </a:r>
            <a:r>
              <a:rPr lang="ru-RU" sz="1700" dirty="0" smtClean="0">
                <a:latin typeface="Times New Roman" panose="02020603050405020304" pitchFamily="18" charset="0"/>
                <a:cs typeface="Times New Roman" panose="02020603050405020304" pitchFamily="18" charset="0"/>
              </a:rPr>
              <a:t>.</a:t>
            </a:r>
          </a:p>
          <a:p>
            <a:pPr marL="342900" indent="-342900" algn="just">
              <a:buAutoNum type="arabicPeriod" startAt="2"/>
            </a:pPr>
            <a:r>
              <a:rPr lang="ru-RU" sz="1700" b="1" dirty="0" smtClean="0">
                <a:latin typeface="Times New Roman" panose="02020603050405020304" pitchFamily="18" charset="0"/>
                <a:cs typeface="Times New Roman" panose="02020603050405020304" pitchFamily="18" charset="0"/>
              </a:rPr>
              <a:t>Систематизация и кодификация </a:t>
            </a:r>
            <a:r>
              <a:rPr lang="ru-RU" sz="1700" dirty="0" smtClean="0">
                <a:latin typeface="Times New Roman" panose="02020603050405020304" pitchFamily="18" charset="0"/>
                <a:cs typeface="Times New Roman" panose="02020603050405020304" pitchFamily="18" charset="0"/>
              </a:rPr>
              <a:t>таможенного законодательства путем отмены части соглашений, не соответствующих правовой базе ЕАЭС, и включения норм части соглашений в проект ТК ЕАЭС.</a:t>
            </a:r>
          </a:p>
          <a:p>
            <a:pPr marL="342900" indent="-342900" algn="just">
              <a:buAutoNum type="arabicPeriod" startAt="3"/>
            </a:pPr>
            <a:r>
              <a:rPr lang="ru-RU" sz="1700" b="1" dirty="0" smtClean="0">
                <a:latin typeface="Times New Roman" panose="02020603050405020304" pitchFamily="18" charset="0"/>
                <a:cs typeface="Times New Roman" panose="02020603050405020304" pitchFamily="18" charset="0"/>
              </a:rPr>
              <a:t>Модернизация</a:t>
            </a:r>
            <a:r>
              <a:rPr lang="ru-RU" sz="1700" dirty="0" smtClean="0">
                <a:latin typeface="Times New Roman" panose="02020603050405020304" pitchFamily="18" charset="0"/>
                <a:cs typeface="Times New Roman" panose="02020603050405020304" pitchFamily="18" charset="0"/>
              </a:rPr>
              <a:t> </a:t>
            </a:r>
            <a:r>
              <a:rPr lang="ru-RU" sz="1700" dirty="0">
                <a:latin typeface="Times New Roman" panose="02020603050405020304" pitchFamily="18" charset="0"/>
                <a:cs typeface="Times New Roman" panose="02020603050405020304" pitchFamily="18" charset="0"/>
              </a:rPr>
              <a:t>таможенного регулирования с учетом современного уровня </a:t>
            </a:r>
            <a:endParaRPr lang="ru-RU" sz="1700" dirty="0" smtClean="0">
              <a:latin typeface="Times New Roman" panose="02020603050405020304" pitchFamily="18" charset="0"/>
              <a:cs typeface="Times New Roman" panose="02020603050405020304" pitchFamily="18" charset="0"/>
            </a:endParaRPr>
          </a:p>
          <a:p>
            <a:pPr algn="just"/>
            <a:r>
              <a:rPr lang="ru-RU" sz="1700" dirty="0">
                <a:latin typeface="Times New Roman" panose="02020603050405020304" pitchFamily="18" charset="0"/>
                <a:cs typeface="Times New Roman" panose="02020603050405020304" pitchFamily="18" charset="0"/>
              </a:rPr>
              <a:t> </a:t>
            </a:r>
            <a:r>
              <a:rPr lang="ru-RU" sz="1700" dirty="0" smtClean="0">
                <a:latin typeface="Times New Roman" panose="02020603050405020304" pitchFamily="18" charset="0"/>
                <a:cs typeface="Times New Roman" panose="02020603050405020304" pitchFamily="18" charset="0"/>
              </a:rPr>
              <a:t>     развития </a:t>
            </a:r>
            <a:r>
              <a:rPr lang="ru-RU" sz="1700" dirty="0">
                <a:latin typeface="Times New Roman" panose="02020603050405020304" pitchFamily="18" charset="0"/>
                <a:cs typeface="Times New Roman" panose="02020603050405020304" pitchFamily="18" charset="0"/>
              </a:rPr>
              <a:t>информационных </a:t>
            </a:r>
            <a:r>
              <a:rPr lang="ru-RU" sz="1700" dirty="0" smtClean="0">
                <a:latin typeface="Times New Roman" panose="02020603050405020304" pitchFamily="18" charset="0"/>
                <a:cs typeface="Times New Roman" panose="02020603050405020304" pitchFamily="18" charset="0"/>
              </a:rPr>
              <a:t>технологий.</a:t>
            </a:r>
          </a:p>
          <a:p>
            <a:pPr marL="342900" indent="-342900" algn="just">
              <a:buAutoNum type="arabicPeriod" startAt="4"/>
            </a:pPr>
            <a:r>
              <a:rPr lang="ru-RU" sz="1700" b="1" dirty="0" smtClean="0">
                <a:latin typeface="Times New Roman" panose="02020603050405020304" pitchFamily="18" charset="0"/>
                <a:cs typeface="Times New Roman" panose="02020603050405020304" pitchFamily="18" charset="0"/>
              </a:rPr>
              <a:t>Сокращение</a:t>
            </a:r>
            <a:r>
              <a:rPr lang="ru-RU" sz="1700" dirty="0" smtClean="0">
                <a:latin typeface="Times New Roman" panose="02020603050405020304" pitchFamily="18" charset="0"/>
                <a:cs typeface="Times New Roman" panose="02020603050405020304" pitchFamily="18" charset="0"/>
              </a:rPr>
              <a:t> </a:t>
            </a:r>
            <a:r>
              <a:rPr lang="ru-RU" sz="1700" dirty="0">
                <a:latin typeface="Times New Roman" panose="02020603050405020304" pitchFamily="18" charset="0"/>
                <a:cs typeface="Times New Roman" panose="02020603050405020304" pitchFamily="18" charset="0"/>
              </a:rPr>
              <a:t>национального сегмента таможенного регулирования. </a:t>
            </a:r>
            <a:endParaRPr lang="ru-RU" sz="1700" dirty="0" smtClean="0">
              <a:latin typeface="Times New Roman" panose="02020603050405020304" pitchFamily="18" charset="0"/>
              <a:cs typeface="Times New Roman" panose="02020603050405020304" pitchFamily="18" charset="0"/>
            </a:endParaRPr>
          </a:p>
          <a:p>
            <a:pPr algn="just"/>
            <a:r>
              <a:rPr lang="ru-RU" sz="1700" b="1" dirty="0" smtClean="0">
                <a:latin typeface="Times New Roman" panose="02020603050405020304" pitchFamily="18" charset="0"/>
                <a:cs typeface="Times New Roman" panose="02020603050405020304" pitchFamily="18" charset="0"/>
              </a:rPr>
              <a:t>5.   Учет</a:t>
            </a:r>
            <a:r>
              <a:rPr lang="ru-RU" sz="1700" dirty="0" smtClean="0">
                <a:latin typeface="Times New Roman" panose="02020603050405020304" pitchFamily="18" charset="0"/>
                <a:cs typeface="Times New Roman" panose="02020603050405020304" pitchFamily="18" charset="0"/>
              </a:rPr>
              <a:t> положений </a:t>
            </a:r>
            <a:r>
              <a:rPr lang="ru-RU" sz="1700" dirty="0">
                <a:latin typeface="Times New Roman" panose="02020603050405020304" pitchFamily="18" charset="0"/>
                <a:cs typeface="Times New Roman" panose="02020603050405020304" pitchFamily="18" charset="0"/>
              </a:rPr>
              <a:t>международных конвенций по таможенным вопросам </a:t>
            </a:r>
            <a:r>
              <a:rPr lang="ru-RU" sz="1700" dirty="0" smtClean="0">
                <a:latin typeface="Times New Roman" panose="02020603050405020304" pitchFamily="18" charset="0"/>
                <a:cs typeface="Times New Roman" panose="02020603050405020304" pitchFamily="18" charset="0"/>
              </a:rPr>
              <a:t>и</a:t>
            </a:r>
          </a:p>
          <a:p>
            <a:pPr algn="just"/>
            <a:r>
              <a:rPr lang="ru-RU" sz="1700" dirty="0" smtClean="0">
                <a:latin typeface="Times New Roman" panose="02020603050405020304" pitchFamily="18" charset="0"/>
                <a:cs typeface="Times New Roman" panose="02020603050405020304" pitchFamily="18" charset="0"/>
              </a:rPr>
              <a:t>      обязательств </a:t>
            </a:r>
            <a:r>
              <a:rPr lang="ru-RU" sz="1700" dirty="0">
                <a:latin typeface="Times New Roman" panose="02020603050405020304" pitchFamily="18" charset="0"/>
                <a:cs typeface="Times New Roman" panose="02020603050405020304" pitchFamily="18" charset="0"/>
              </a:rPr>
              <a:t>государств-членов, взятых в рамках </a:t>
            </a:r>
            <a:r>
              <a:rPr lang="ru-RU" sz="1700" dirty="0" smtClean="0">
                <a:latin typeface="Times New Roman" panose="02020603050405020304" pitchFamily="18" charset="0"/>
                <a:cs typeface="Times New Roman" panose="02020603050405020304" pitchFamily="18" charset="0"/>
              </a:rPr>
              <a:t>ВТО.</a:t>
            </a:r>
          </a:p>
          <a:p>
            <a:pPr algn="just"/>
            <a:r>
              <a:rPr lang="ru-RU" sz="1700" b="1" dirty="0" smtClean="0">
                <a:latin typeface="Times New Roman" panose="02020603050405020304" pitchFamily="18" charset="0"/>
                <a:cs typeface="Times New Roman" panose="02020603050405020304" pitchFamily="18" charset="0"/>
              </a:rPr>
              <a:t>6.   Устранение</a:t>
            </a:r>
            <a:r>
              <a:rPr lang="ru-RU" sz="1700" dirty="0" smtClean="0">
                <a:latin typeface="Times New Roman" panose="02020603050405020304" pitchFamily="18" charset="0"/>
                <a:cs typeface="Times New Roman" panose="02020603050405020304" pitchFamily="18" charset="0"/>
              </a:rPr>
              <a:t> правовых коллизий.</a:t>
            </a:r>
            <a:endParaRPr lang="ru-RU" sz="17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0" y="2034714"/>
            <a:ext cx="9036495" cy="1400383"/>
          </a:xfrm>
          <a:prstGeom prst="rect">
            <a:avLst/>
          </a:prstGeom>
          <a:noFill/>
        </p:spPr>
        <p:txBody>
          <a:bodyPr wrap="square" rtlCol="0">
            <a:spAutoFit/>
          </a:bodyPr>
          <a:lstStyle/>
          <a:p>
            <a:pPr algn="just"/>
            <a:r>
              <a:rPr lang="ru-RU" sz="1700" b="1" dirty="0" smtClean="0">
                <a:latin typeface="Times New Roman" panose="02020603050405020304" pitchFamily="18" charset="0"/>
                <a:cs typeface="Times New Roman" panose="02020603050405020304" pitchFamily="18" charset="0"/>
              </a:rPr>
              <a:t>Руководитель Рабочей группы      </a:t>
            </a:r>
            <a:r>
              <a:rPr lang="ru-RU" sz="1700" dirty="0" smtClean="0">
                <a:latin typeface="Times New Roman" panose="02020603050405020304" pitchFamily="18" charset="0"/>
                <a:cs typeface="Times New Roman" panose="02020603050405020304" pitchFamily="18" charset="0"/>
              </a:rPr>
              <a:t>В.А. Гошин, член Коллегии (Министр) по</a:t>
            </a:r>
          </a:p>
          <a:p>
            <a:pPr algn="just"/>
            <a:r>
              <a:rPr lang="ru-RU" sz="1700" dirty="0">
                <a:latin typeface="Times New Roman" panose="02020603050405020304" pitchFamily="18" charset="0"/>
                <a:cs typeface="Times New Roman" panose="02020603050405020304" pitchFamily="18" charset="0"/>
              </a:rPr>
              <a:t> </a:t>
            </a:r>
            <a:r>
              <a:rPr lang="ru-RU" sz="1700" dirty="0" smtClean="0">
                <a:latin typeface="Times New Roman" panose="02020603050405020304" pitchFamily="18" charset="0"/>
                <a:cs typeface="Times New Roman" panose="02020603050405020304" pitchFamily="18" charset="0"/>
              </a:rPr>
              <a:t>                                                            таможенному сотрудничеству ЕЭК</a:t>
            </a:r>
          </a:p>
          <a:p>
            <a:pPr algn="just"/>
            <a:r>
              <a:rPr lang="ru-RU" sz="1700" b="1" dirty="0" smtClean="0">
                <a:latin typeface="Times New Roman" panose="02020603050405020304" pitchFamily="18" charset="0"/>
                <a:cs typeface="Times New Roman" panose="02020603050405020304" pitchFamily="18" charset="0"/>
              </a:rPr>
              <a:t>Заместители Руководителя</a:t>
            </a:r>
          </a:p>
          <a:p>
            <a:pPr algn="just"/>
            <a:r>
              <a:rPr lang="ru-RU" sz="1700" b="1" dirty="0" smtClean="0">
                <a:latin typeface="Times New Roman" panose="02020603050405020304" pitchFamily="18" charset="0"/>
                <a:cs typeface="Times New Roman" panose="02020603050405020304" pitchFamily="18" charset="0"/>
              </a:rPr>
              <a:t>Рабочей группы                               </a:t>
            </a:r>
            <a:r>
              <a:rPr lang="ru-RU" sz="1700" dirty="0" smtClean="0">
                <a:latin typeface="Times New Roman" panose="02020603050405020304" pitchFamily="18" charset="0"/>
                <a:cs typeface="Times New Roman" panose="02020603050405020304" pitchFamily="18" charset="0"/>
              </a:rPr>
              <a:t>Д.В. Некрасов, директор </a:t>
            </a:r>
            <a:r>
              <a:rPr lang="ru-RU" sz="1700" dirty="0" err="1" smtClean="0">
                <a:latin typeface="Times New Roman" panose="02020603050405020304" pitchFamily="18" charset="0"/>
                <a:cs typeface="Times New Roman" panose="02020603050405020304" pitchFamily="18" charset="0"/>
              </a:rPr>
              <a:t>ДТЗиПП</a:t>
            </a:r>
            <a:r>
              <a:rPr lang="ru-RU" sz="1700" dirty="0" smtClean="0">
                <a:latin typeface="Times New Roman" panose="02020603050405020304" pitchFamily="18" charset="0"/>
                <a:cs typeface="Times New Roman" panose="02020603050405020304" pitchFamily="18" charset="0"/>
              </a:rPr>
              <a:t> ЕЭК</a:t>
            </a:r>
          </a:p>
          <a:p>
            <a:pPr algn="just"/>
            <a:r>
              <a:rPr lang="ru-RU" sz="1700" dirty="0">
                <a:latin typeface="Times New Roman" panose="02020603050405020304" pitchFamily="18" charset="0"/>
                <a:cs typeface="Times New Roman" panose="02020603050405020304" pitchFamily="18" charset="0"/>
              </a:rPr>
              <a:t> </a:t>
            </a:r>
            <a:r>
              <a:rPr lang="ru-RU" sz="1700" dirty="0" smtClean="0">
                <a:latin typeface="Times New Roman" panose="02020603050405020304" pitchFamily="18" charset="0"/>
                <a:cs typeface="Times New Roman" panose="02020603050405020304" pitchFamily="18" charset="0"/>
              </a:rPr>
              <a:t>                                                           Н.Л. Зубик, заместитель директора </a:t>
            </a:r>
            <a:r>
              <a:rPr lang="ru-RU" sz="1700" dirty="0" err="1" smtClean="0">
                <a:latin typeface="Times New Roman" panose="02020603050405020304" pitchFamily="18" charset="0"/>
                <a:cs typeface="Times New Roman" panose="02020603050405020304" pitchFamily="18" charset="0"/>
              </a:rPr>
              <a:t>ДТЗиПП</a:t>
            </a:r>
            <a:r>
              <a:rPr lang="ru-RU" sz="1700" dirty="0" smtClean="0">
                <a:latin typeface="Times New Roman" panose="02020603050405020304" pitchFamily="18" charset="0"/>
                <a:cs typeface="Times New Roman" panose="02020603050405020304" pitchFamily="18" charset="0"/>
              </a:rPr>
              <a:t> ЕЭК</a:t>
            </a:r>
            <a:endParaRPr lang="ru-RU" dirty="0"/>
          </a:p>
        </p:txBody>
      </p:sp>
      <p:sp>
        <p:nvSpPr>
          <p:cNvPr id="10" name="Овал 9"/>
          <p:cNvSpPr/>
          <p:nvPr/>
        </p:nvSpPr>
        <p:spPr>
          <a:xfrm>
            <a:off x="8652133" y="0"/>
            <a:ext cx="491867"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3</a:t>
            </a:r>
            <a:endParaRPr lang="ru-RU" dirty="0">
              <a:solidFill>
                <a:schemeClr val="tx1"/>
              </a:solidFill>
            </a:endParaRPr>
          </a:p>
        </p:txBody>
      </p:sp>
    </p:spTree>
    <p:extLst>
      <p:ext uri="{BB962C8B-B14F-4D97-AF65-F5344CB8AC3E}">
        <p14:creationId xmlns:p14="http://schemas.microsoft.com/office/powerpoint/2010/main" val="2283586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133141" y="-115335"/>
            <a:ext cx="9036496" cy="572502"/>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sz="2000" b="1"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a:p>
            <a:r>
              <a:rPr lang="ru-RU" sz="2000" b="1"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СТРУКТУРА ПРОЕКТА ТК ЕАЭС</a:t>
            </a:r>
          </a:p>
          <a:p>
            <a:r>
              <a:rPr lang="ru-RU" sz="1800"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(подготовлено </a:t>
            </a:r>
            <a:r>
              <a:rPr lang="ru-RU" sz="1800" b="1"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8</a:t>
            </a:r>
            <a:r>
              <a:rPr lang="ru-RU" sz="1800"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разделов, </a:t>
            </a:r>
            <a:r>
              <a:rPr lang="ru-RU" sz="1800" b="1"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60</a:t>
            </a:r>
            <a:r>
              <a:rPr lang="ru-RU" sz="1800"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глав, </a:t>
            </a:r>
            <a:r>
              <a:rPr lang="ru-RU" sz="1800" b="1"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448</a:t>
            </a:r>
            <a:r>
              <a:rPr lang="ru-RU" sz="1800"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статьи, кодифицированы </a:t>
            </a:r>
            <a:r>
              <a:rPr lang="ru-RU" sz="1800" b="1"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16</a:t>
            </a:r>
            <a:r>
              <a:rPr lang="ru-RU" sz="1800" dirty="0" smtClean="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соглашений)</a:t>
            </a:r>
            <a:endParaRPr lang="ru-RU" sz="18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p:txBody>
      </p:sp>
      <p:sp>
        <p:nvSpPr>
          <p:cNvPr id="11" name="TextBox 10"/>
          <p:cNvSpPr txBox="1"/>
          <p:nvPr/>
        </p:nvSpPr>
        <p:spPr>
          <a:xfrm>
            <a:off x="3029895" y="692696"/>
            <a:ext cx="5922404" cy="3477875"/>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2000" dirty="0">
                <a:latin typeface="Times New Roman" panose="02020603050405020304" pitchFamily="18" charset="0"/>
                <a:cs typeface="Times New Roman" panose="02020603050405020304" pitchFamily="18" charset="0"/>
              </a:rPr>
              <a:t>Раздел 1 «Общие положения</a:t>
            </a:r>
            <a:r>
              <a:rPr lang="ru-RU" sz="2000" dirty="0" smtClean="0">
                <a:latin typeface="Times New Roman" panose="02020603050405020304" pitchFamily="18" charset="0"/>
                <a:cs typeface="Times New Roman" panose="02020603050405020304" pitchFamily="18" charset="0"/>
              </a:rPr>
              <a:t>»: 7</a:t>
            </a:r>
            <a:r>
              <a:rPr lang="ru-RU" sz="2000" b="0" dirty="0" smtClean="0">
                <a:latin typeface="Times New Roman" panose="02020603050405020304" pitchFamily="18" charset="0"/>
                <a:cs typeface="Times New Roman" panose="02020603050405020304" pitchFamily="18" charset="0"/>
              </a:rPr>
              <a:t> глав, </a:t>
            </a:r>
            <a:r>
              <a:rPr lang="ru-RU" sz="2000" dirty="0" smtClean="0">
                <a:latin typeface="Times New Roman" panose="02020603050405020304" pitchFamily="18" charset="0"/>
                <a:cs typeface="Times New Roman" panose="02020603050405020304" pitchFamily="18" charset="0"/>
              </a:rPr>
              <a:t>72</a:t>
            </a:r>
            <a:r>
              <a:rPr lang="ru-RU" sz="2000" b="0" dirty="0" smtClean="0">
                <a:latin typeface="Times New Roman" panose="02020603050405020304" pitchFamily="18" charset="0"/>
                <a:cs typeface="Times New Roman" panose="02020603050405020304" pitchFamily="18" charset="0"/>
              </a:rPr>
              <a:t> статьи, кодифицированы </a:t>
            </a:r>
            <a:r>
              <a:rPr lang="ru-RU" sz="2000" dirty="0" smtClean="0">
                <a:latin typeface="Times New Roman" panose="02020603050405020304" pitchFamily="18" charset="0"/>
                <a:cs typeface="Times New Roman" panose="02020603050405020304" pitchFamily="18" charset="0"/>
              </a:rPr>
              <a:t>2</a:t>
            </a:r>
            <a:r>
              <a:rPr lang="ru-RU" sz="2000" b="0" dirty="0" smtClean="0">
                <a:latin typeface="Times New Roman" panose="02020603050405020304" pitchFamily="18" charset="0"/>
                <a:cs typeface="Times New Roman" panose="02020603050405020304" pitchFamily="18" charset="0"/>
              </a:rPr>
              <a:t> соглашения и </a:t>
            </a:r>
            <a:r>
              <a:rPr lang="ru-RU" sz="2000" dirty="0" smtClean="0">
                <a:latin typeface="Times New Roman" panose="02020603050405020304" pitchFamily="18" charset="0"/>
                <a:cs typeface="Times New Roman" panose="02020603050405020304" pitchFamily="18" charset="0"/>
              </a:rPr>
              <a:t>1</a:t>
            </a:r>
            <a:r>
              <a:rPr lang="ru-RU" sz="2000" b="0" dirty="0" smtClean="0">
                <a:latin typeface="Times New Roman" panose="02020603050405020304" pitchFamily="18" charset="0"/>
                <a:cs typeface="Times New Roman" panose="02020603050405020304" pitchFamily="18" charset="0"/>
              </a:rPr>
              <a:t> проект протокола:</a:t>
            </a:r>
          </a:p>
          <a:p>
            <a:pPr indent="450000" algn="just"/>
            <a:r>
              <a:rPr lang="ru-RU" sz="1600" b="0" i="1" dirty="0">
                <a:latin typeface="Times New Roman" panose="02020603050405020304" pitchFamily="18" charset="0"/>
                <a:cs typeface="Times New Roman" panose="02020603050405020304" pitchFamily="18" charset="0"/>
              </a:rPr>
              <a:t>Соглашение о представлении и об обмене предварительной информацией о товарах и транспортных средствах, перемещаемых через таможенную границу таможенного </a:t>
            </a:r>
            <a:r>
              <a:rPr lang="ru-RU" sz="1600" b="0" i="1" dirty="0" smtClean="0">
                <a:latin typeface="Times New Roman" panose="02020603050405020304" pitchFamily="18" charset="0"/>
                <a:cs typeface="Times New Roman" panose="02020603050405020304" pitchFamily="18" charset="0"/>
              </a:rPr>
              <a:t>союза;</a:t>
            </a:r>
          </a:p>
          <a:p>
            <a:pPr indent="450000" algn="just"/>
            <a:r>
              <a:rPr lang="ru-RU" sz="1600" b="0" i="1" dirty="0" smtClean="0">
                <a:latin typeface="Times New Roman" panose="02020603050405020304" pitchFamily="18" charset="0"/>
                <a:cs typeface="Times New Roman" panose="02020603050405020304" pitchFamily="18" charset="0"/>
              </a:rPr>
              <a:t>проект </a:t>
            </a:r>
            <a:r>
              <a:rPr lang="ru-RU" sz="1600" b="0" i="1" dirty="0">
                <a:latin typeface="Times New Roman" panose="02020603050405020304" pitchFamily="18" charset="0"/>
                <a:cs typeface="Times New Roman" panose="02020603050405020304" pitchFamily="18" charset="0"/>
              </a:rPr>
              <a:t>Протокола о внесении изменений</a:t>
            </a:r>
            <a:r>
              <a:rPr lang="ru-RU" sz="1600" b="0" dirty="0">
                <a:latin typeface="Times New Roman" panose="02020603050405020304" pitchFamily="18" charset="0"/>
                <a:cs typeface="Times New Roman" panose="02020603050405020304" pitchFamily="18" charset="0"/>
              </a:rPr>
              <a:t> </a:t>
            </a:r>
            <a:r>
              <a:rPr lang="ru-RU" sz="1600" b="0" i="1" dirty="0">
                <a:latin typeface="Times New Roman" panose="02020603050405020304" pitchFamily="18" charset="0"/>
                <a:cs typeface="Times New Roman" panose="02020603050405020304" pitchFamily="18" charset="0"/>
              </a:rPr>
              <a:t>в</a:t>
            </a:r>
            <a:r>
              <a:rPr lang="ru-RU" sz="1600" b="0" dirty="0">
                <a:latin typeface="Times New Roman" panose="02020603050405020304" pitchFamily="18" charset="0"/>
                <a:cs typeface="Times New Roman" panose="02020603050405020304" pitchFamily="18" charset="0"/>
              </a:rPr>
              <a:t> </a:t>
            </a:r>
            <a:r>
              <a:rPr lang="ru-RU" sz="1600" b="0" i="1" dirty="0">
                <a:latin typeface="Times New Roman" panose="02020603050405020304" pitchFamily="18" charset="0"/>
                <a:cs typeface="Times New Roman" panose="02020603050405020304" pitchFamily="18" charset="0"/>
              </a:rPr>
              <a:t>Соглашение о представлении и об обмене предварительной информацией о товарах и транспортных средствах, перемещаемых через таможенную границу таможенного </a:t>
            </a:r>
            <a:r>
              <a:rPr lang="ru-RU" sz="1600" b="0" i="1" dirty="0" smtClean="0">
                <a:latin typeface="Times New Roman" panose="02020603050405020304" pitchFamily="18" charset="0"/>
                <a:cs typeface="Times New Roman" panose="02020603050405020304" pitchFamily="18" charset="0"/>
              </a:rPr>
              <a:t>союза;</a:t>
            </a:r>
            <a:endParaRPr lang="ru-RU" sz="1600" b="0" dirty="0">
              <a:latin typeface="Times New Roman" panose="02020603050405020304" pitchFamily="18" charset="0"/>
              <a:cs typeface="Times New Roman" panose="02020603050405020304" pitchFamily="18" charset="0"/>
            </a:endParaRPr>
          </a:p>
          <a:p>
            <a:pPr indent="450000" algn="just"/>
            <a:r>
              <a:rPr lang="ru-RU" sz="1600" b="0" i="1" dirty="0">
                <a:latin typeface="Times New Roman" panose="02020603050405020304" pitchFamily="18" charset="0"/>
                <a:cs typeface="Times New Roman" panose="02020603050405020304" pitchFamily="18" charset="0"/>
              </a:rPr>
              <a:t>Соглашение об определении таможенной стоимости товаров, перемещаемых через таможенную границу таможенного </a:t>
            </a:r>
            <a:r>
              <a:rPr lang="ru-RU" sz="1600" b="0" i="1" dirty="0" smtClean="0">
                <a:latin typeface="Times New Roman" panose="02020603050405020304" pitchFamily="18" charset="0"/>
                <a:cs typeface="Times New Roman" panose="02020603050405020304" pitchFamily="18" charset="0"/>
              </a:rPr>
              <a:t>союза.</a:t>
            </a:r>
            <a:endParaRPr lang="ru-RU" sz="1800" b="0" dirty="0">
              <a:latin typeface="Times New Roman" panose="02020603050405020304" pitchFamily="18" charset="0"/>
              <a:cs typeface="Times New Roman" panose="02020603050405020304" pitchFamily="18" charset="0"/>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029896" y="4175894"/>
            <a:ext cx="5922404" cy="2492990"/>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2000" dirty="0">
                <a:latin typeface="Times New Roman" panose="02020603050405020304" pitchFamily="18" charset="0"/>
                <a:cs typeface="Times New Roman" panose="02020603050405020304" pitchFamily="18" charset="0"/>
              </a:rPr>
              <a:t>Раздел </a:t>
            </a:r>
            <a:r>
              <a:rPr lang="ru-RU" sz="2000" dirty="0" smtClean="0">
                <a:latin typeface="Times New Roman" panose="02020603050405020304" pitchFamily="18" charset="0"/>
                <a:cs typeface="Times New Roman" panose="02020603050405020304" pitchFamily="18" charset="0"/>
              </a:rPr>
              <a:t>2 «Таможенные операции и лица, их совершающие»: 7</a:t>
            </a:r>
            <a:r>
              <a:rPr lang="ru-RU" sz="2000" b="0" dirty="0" smtClean="0">
                <a:latin typeface="Times New Roman" panose="02020603050405020304" pitchFamily="18" charset="0"/>
                <a:cs typeface="Times New Roman" panose="02020603050405020304" pitchFamily="18" charset="0"/>
              </a:rPr>
              <a:t> глав, </a:t>
            </a:r>
            <a:r>
              <a:rPr lang="ru-RU" sz="2000" dirty="0" smtClean="0">
                <a:latin typeface="Times New Roman" panose="02020603050405020304" pitchFamily="18" charset="0"/>
                <a:cs typeface="Times New Roman" panose="02020603050405020304" pitchFamily="18" charset="0"/>
              </a:rPr>
              <a:t>58</a:t>
            </a:r>
            <a:r>
              <a:rPr lang="ru-RU" sz="2000" b="0" dirty="0" smtClean="0">
                <a:latin typeface="Times New Roman" panose="02020603050405020304" pitchFamily="18" charset="0"/>
                <a:cs typeface="Times New Roman" panose="02020603050405020304" pitchFamily="18" charset="0"/>
              </a:rPr>
              <a:t> статей, кодифицированы </a:t>
            </a:r>
            <a:r>
              <a:rPr lang="ru-RU" sz="2000" dirty="0" smtClean="0">
                <a:latin typeface="Times New Roman" panose="02020603050405020304" pitchFamily="18" charset="0"/>
                <a:cs typeface="Times New Roman" panose="02020603050405020304" pitchFamily="18" charset="0"/>
              </a:rPr>
              <a:t>1</a:t>
            </a:r>
            <a:r>
              <a:rPr lang="ru-RU" sz="2000" b="0" dirty="0" smtClean="0">
                <a:latin typeface="Times New Roman" panose="02020603050405020304" pitchFamily="18" charset="0"/>
                <a:cs typeface="Times New Roman" panose="02020603050405020304" pitchFamily="18" charset="0"/>
              </a:rPr>
              <a:t> соглашение и </a:t>
            </a:r>
            <a:r>
              <a:rPr lang="ru-RU" sz="2000" dirty="0" smtClean="0">
                <a:latin typeface="Times New Roman" panose="02020603050405020304" pitchFamily="18" charset="0"/>
                <a:cs typeface="Times New Roman" panose="02020603050405020304" pitchFamily="18" charset="0"/>
              </a:rPr>
              <a:t>1</a:t>
            </a:r>
            <a:r>
              <a:rPr lang="ru-RU" sz="2000" b="0" dirty="0" smtClean="0">
                <a:latin typeface="Times New Roman" panose="02020603050405020304" pitchFamily="18" charset="0"/>
                <a:cs typeface="Times New Roman" panose="02020603050405020304" pitchFamily="18" charset="0"/>
              </a:rPr>
              <a:t> проект протокола:</a:t>
            </a:r>
          </a:p>
          <a:p>
            <a:pPr indent="449580" algn="just">
              <a:spcAft>
                <a:spcPts val="0"/>
              </a:spcAft>
            </a:pPr>
            <a:r>
              <a:rPr lang="ru-RU" sz="1600" b="0" i="1" dirty="0" smtClean="0">
                <a:solidFill>
                  <a:srgbClr val="000000"/>
                </a:solidFill>
                <a:latin typeface="Times New Roman"/>
                <a:ea typeface="Cambria"/>
              </a:rPr>
              <a:t>Соглашение </a:t>
            </a:r>
            <a:r>
              <a:rPr lang="ru-RU" sz="1600" b="0" i="1" dirty="0">
                <a:solidFill>
                  <a:srgbClr val="000000"/>
                </a:solidFill>
                <a:latin typeface="Times New Roman"/>
                <a:ea typeface="Cambria"/>
              </a:rPr>
              <a:t>о едином таможенном реестре объектов интеллектуальной собственности государств-членов таможенного </a:t>
            </a:r>
            <a:r>
              <a:rPr lang="ru-RU" sz="1600" b="0" i="1" dirty="0" smtClean="0">
                <a:solidFill>
                  <a:srgbClr val="000000"/>
                </a:solidFill>
                <a:latin typeface="Times New Roman"/>
                <a:ea typeface="Cambria"/>
              </a:rPr>
              <a:t>союза;</a:t>
            </a:r>
            <a:endParaRPr lang="ru-RU" sz="1600" b="0" dirty="0">
              <a:solidFill>
                <a:srgbClr val="000000"/>
              </a:solidFill>
              <a:latin typeface="Times New Roman"/>
              <a:ea typeface="Cambria"/>
            </a:endParaRPr>
          </a:p>
          <a:p>
            <a:pPr indent="449580" algn="just">
              <a:spcAft>
                <a:spcPts val="0"/>
              </a:spcAft>
            </a:pPr>
            <a:r>
              <a:rPr lang="ru-RU" sz="1600" b="0" i="1" dirty="0" smtClean="0">
                <a:solidFill>
                  <a:srgbClr val="000000"/>
                </a:solidFill>
                <a:latin typeface="Times New Roman"/>
                <a:ea typeface="Cambria"/>
              </a:rPr>
              <a:t>проект </a:t>
            </a:r>
            <a:r>
              <a:rPr lang="ru-RU" sz="1600" b="0" i="1" dirty="0">
                <a:solidFill>
                  <a:srgbClr val="000000"/>
                </a:solidFill>
                <a:latin typeface="Times New Roman"/>
                <a:ea typeface="Cambria"/>
              </a:rPr>
              <a:t>Протокола о внесении изменений в Соглашение о едином таможенном реестре объектов интеллектуальной собственности государств – членов таможенного </a:t>
            </a:r>
            <a:r>
              <a:rPr lang="ru-RU" sz="1600" b="0" i="1" dirty="0" smtClean="0">
                <a:solidFill>
                  <a:srgbClr val="000000"/>
                </a:solidFill>
                <a:latin typeface="Times New Roman"/>
                <a:ea typeface="Cambria"/>
              </a:rPr>
              <a:t>союза.</a:t>
            </a:r>
            <a:endParaRPr lang="ru-RU" sz="1800" b="0" dirty="0">
              <a:latin typeface="Times New Roman" panose="02020603050405020304" pitchFamily="18" charset="0"/>
              <a:cs typeface="Times New Roman" panose="02020603050405020304" pitchFamily="18" charset="0"/>
            </a:endParaRPr>
          </a:p>
        </p:txBody>
      </p:sp>
      <p:sp>
        <p:nvSpPr>
          <p:cNvPr id="7" name="Овал 6"/>
          <p:cNvSpPr/>
          <p:nvPr/>
        </p:nvSpPr>
        <p:spPr>
          <a:xfrm>
            <a:off x="8652133" y="10244"/>
            <a:ext cx="491867"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4</a:t>
            </a:r>
            <a:endParaRPr lang="ru-RU" dirty="0">
              <a:solidFill>
                <a:schemeClr val="tx1"/>
              </a:solidFill>
            </a:endParaRPr>
          </a:p>
        </p:txBody>
      </p:sp>
      <p:grpSp>
        <p:nvGrpSpPr>
          <p:cNvPr id="8" name="Группа 7"/>
          <p:cNvGrpSpPr/>
          <p:nvPr/>
        </p:nvGrpSpPr>
        <p:grpSpPr>
          <a:xfrm>
            <a:off x="0" y="980728"/>
            <a:ext cx="3029895" cy="5150406"/>
            <a:chOff x="188014" y="1228307"/>
            <a:chExt cx="3502276" cy="5150406"/>
          </a:xfrm>
        </p:grpSpPr>
        <p:pic>
          <p:nvPicPr>
            <p:cNvPr id="12" name="Picture 2" descr="C:\Users\bayzhanov\Desktop\130373253085457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014" y="1228307"/>
              <a:ext cx="3502276" cy="515040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C:\Users\shiebaeva\Desktop\35389311230323157.gif"/>
            <p:cNvPicPr>
              <a:picLocks noChangeAspect="1" noChangeArrowheads="1"/>
            </p:cNvPicPr>
            <p:nvPr/>
          </p:nvPicPr>
          <p:blipFill>
            <a:blip r:embed="rId3">
              <a:extLst>
                <a:ext uri="{BEBA8EAE-BF5A-486C-A8C5-ECC9F3942E4B}">
                  <a14:imgProps xmlns:a14="http://schemas.microsoft.com/office/drawing/2010/main">
                    <a14:imgLayer r:embed="rId4">
                      <a14:imgEffect>
                        <a14:saturation sat="66000"/>
                      </a14:imgEffect>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1479570" y="5272089"/>
              <a:ext cx="919163" cy="46196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80677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80733" y="19117"/>
            <a:ext cx="9036496" cy="28625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200" b="1" dirty="0" smtClean="0">
                <a:solidFill>
                  <a:prstClr val="black">
                    <a:hueOff val="0"/>
                    <a:satOff val="0"/>
                    <a:lumOff val="0"/>
                    <a:alphaOff val="0"/>
                  </a:prstClr>
                </a:solidFill>
                <a:latin typeface="Times New Roman" panose="02020603050405020304" pitchFamily="18" charset="0"/>
                <a:cs typeface="Times New Roman" panose="02020603050405020304" pitchFamily="18" charset="0"/>
              </a:rPr>
              <a:t>СТРУКТУРА ПРОЕКТА ТК ЕАЭС</a:t>
            </a:r>
            <a:endParaRPr lang="ru-RU" sz="2200" b="1" dirty="0">
              <a:solidFill>
                <a:prstClr val="black">
                  <a:hueOff val="0"/>
                  <a:satOff val="0"/>
                  <a:lumOff val="0"/>
                  <a:alphaOff val="0"/>
                </a:prstClr>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90357" y="305368"/>
            <a:ext cx="8928991" cy="3908762"/>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1600" dirty="0">
                <a:latin typeface="Times New Roman" panose="02020603050405020304" pitchFamily="18" charset="0"/>
                <a:cs typeface="Times New Roman" panose="02020603050405020304" pitchFamily="18" charset="0"/>
              </a:rPr>
              <a:t>Раздел </a:t>
            </a:r>
            <a:r>
              <a:rPr lang="ru-RU" sz="1600" dirty="0" smtClean="0">
                <a:latin typeface="Times New Roman" panose="02020603050405020304" pitchFamily="18" charset="0"/>
                <a:cs typeface="Times New Roman" panose="02020603050405020304" pitchFamily="18" charset="0"/>
              </a:rPr>
              <a:t>3 «Таможенные процедуры»: 18</a:t>
            </a:r>
            <a:r>
              <a:rPr lang="ru-RU" sz="1600" b="0" dirty="0" smtClean="0">
                <a:latin typeface="Times New Roman" panose="02020603050405020304" pitchFamily="18" charset="0"/>
                <a:cs typeface="Times New Roman" panose="02020603050405020304" pitchFamily="18" charset="0"/>
              </a:rPr>
              <a:t> глав, </a:t>
            </a:r>
            <a:r>
              <a:rPr lang="ru-RU" sz="1600" dirty="0" smtClean="0">
                <a:latin typeface="Times New Roman" panose="02020603050405020304" pitchFamily="18" charset="0"/>
                <a:cs typeface="Times New Roman" panose="02020603050405020304" pitchFamily="18" charset="0"/>
              </a:rPr>
              <a:t>135</a:t>
            </a:r>
            <a:r>
              <a:rPr lang="ru-RU" sz="1600" b="0" dirty="0" smtClean="0">
                <a:latin typeface="Times New Roman" panose="02020603050405020304" pitchFamily="18" charset="0"/>
                <a:cs typeface="Times New Roman" panose="02020603050405020304" pitchFamily="18" charset="0"/>
              </a:rPr>
              <a:t> статей, кодифицированы </a:t>
            </a:r>
            <a:r>
              <a:rPr lang="ru-RU" sz="1600" dirty="0" smtClean="0">
                <a:latin typeface="Times New Roman" panose="02020603050405020304" pitchFamily="18" charset="0"/>
                <a:cs typeface="Times New Roman" panose="02020603050405020304" pitchFamily="18" charset="0"/>
              </a:rPr>
              <a:t>3</a:t>
            </a:r>
            <a:r>
              <a:rPr lang="ru-RU" sz="1600" b="0" dirty="0" smtClean="0">
                <a:latin typeface="Times New Roman" panose="02020603050405020304" pitchFamily="18" charset="0"/>
                <a:cs typeface="Times New Roman" panose="02020603050405020304" pitchFamily="18" charset="0"/>
              </a:rPr>
              <a:t> соглашения, </a:t>
            </a:r>
            <a:r>
              <a:rPr lang="ru-RU" sz="1600" dirty="0" smtClean="0">
                <a:latin typeface="Times New Roman" panose="02020603050405020304" pitchFamily="18" charset="0"/>
                <a:cs typeface="Times New Roman" panose="02020603050405020304" pitchFamily="18" charset="0"/>
              </a:rPr>
              <a:t>2</a:t>
            </a:r>
            <a:r>
              <a:rPr lang="ru-RU" sz="1600" b="0" dirty="0" smtClean="0">
                <a:latin typeface="Times New Roman" panose="02020603050405020304" pitchFamily="18" charset="0"/>
                <a:cs typeface="Times New Roman" panose="02020603050405020304" pitchFamily="18" charset="0"/>
              </a:rPr>
              <a:t> проекта протокола, </a:t>
            </a:r>
            <a:r>
              <a:rPr lang="ru-RU" sz="1600" dirty="0" smtClean="0">
                <a:latin typeface="Times New Roman" panose="02020603050405020304" pitchFamily="18" charset="0"/>
                <a:cs typeface="Times New Roman" panose="02020603050405020304" pitchFamily="18" charset="0"/>
              </a:rPr>
              <a:t>1</a:t>
            </a:r>
            <a:r>
              <a:rPr lang="ru-RU" sz="1600" b="0" dirty="0" smtClean="0">
                <a:latin typeface="Times New Roman" panose="02020603050405020304" pitchFamily="18" charset="0"/>
                <a:cs typeface="Times New Roman" panose="02020603050405020304" pitchFamily="18" charset="0"/>
              </a:rPr>
              <a:t> проект соглашения и</a:t>
            </a:r>
            <a:r>
              <a:rPr lang="ru-RU" sz="1600" dirty="0" smtClean="0">
                <a:latin typeface="Times New Roman" panose="02020603050405020304" pitchFamily="18" charset="0"/>
                <a:cs typeface="Times New Roman" panose="02020603050405020304" pitchFamily="18" charset="0"/>
              </a:rPr>
              <a:t> 1 </a:t>
            </a:r>
            <a:r>
              <a:rPr lang="ru-RU" sz="1600" b="0" dirty="0" smtClean="0">
                <a:latin typeface="Times New Roman" panose="02020603050405020304" pitchFamily="18" charset="0"/>
                <a:cs typeface="Times New Roman" panose="02020603050405020304" pitchFamily="18" charset="0"/>
              </a:rPr>
              <a:t>решение Комиссии:</a:t>
            </a:r>
          </a:p>
          <a:p>
            <a:pPr indent="450000" algn="just"/>
            <a:r>
              <a:rPr lang="ru-RU" sz="1350" b="0" i="1" dirty="0" smtClean="0">
                <a:latin typeface="Times New Roman" panose="02020603050405020304" pitchFamily="18" charset="0"/>
                <a:cs typeface="Times New Roman" panose="02020603050405020304" pitchFamily="18" charset="0"/>
              </a:rPr>
              <a:t>Соглашение </a:t>
            </a:r>
            <a:r>
              <a:rPr lang="ru-RU" sz="1350" b="0" i="1" dirty="0">
                <a:latin typeface="Times New Roman" panose="02020603050405020304" pitchFamily="18" charset="0"/>
                <a:cs typeface="Times New Roman" panose="02020603050405020304" pitchFamily="18" charset="0"/>
              </a:rPr>
              <a:t>об особенностях таможенного транзита товаров, перемещаемых железнодорожным транспортом по таможенной территории Таможенного </a:t>
            </a:r>
            <a:r>
              <a:rPr lang="ru-RU" sz="1350" b="0" i="1" dirty="0" smtClean="0">
                <a:latin typeface="Times New Roman" panose="02020603050405020304" pitchFamily="18" charset="0"/>
                <a:cs typeface="Times New Roman" panose="02020603050405020304" pitchFamily="18" charset="0"/>
              </a:rPr>
              <a:t>союза;</a:t>
            </a:r>
            <a:endParaRPr lang="ru-RU" sz="1350" b="0" dirty="0">
              <a:latin typeface="Times New Roman" panose="02020603050405020304" pitchFamily="18" charset="0"/>
              <a:cs typeface="Times New Roman" panose="02020603050405020304" pitchFamily="18" charset="0"/>
            </a:endParaRPr>
          </a:p>
          <a:p>
            <a:pPr indent="450000" algn="just"/>
            <a:r>
              <a:rPr lang="ru-RU" sz="1350" b="0" i="1" dirty="0" smtClean="0">
                <a:latin typeface="Times New Roman" panose="02020603050405020304" pitchFamily="18" charset="0"/>
                <a:cs typeface="Times New Roman" panose="02020603050405020304" pitchFamily="18" charset="0"/>
              </a:rPr>
              <a:t>проект</a:t>
            </a:r>
            <a:r>
              <a:rPr lang="ru-RU" sz="1350" b="0" i="1" dirty="0">
                <a:latin typeface="Times New Roman" panose="02020603050405020304" pitchFamily="18" charset="0"/>
                <a:cs typeface="Times New Roman" panose="02020603050405020304" pitchFamily="18" charset="0"/>
              </a:rPr>
              <a:t> Протокола о внесении изменений и дополнений в Договор о Таможенном кодексе таможенного союза </a:t>
            </a:r>
            <a:r>
              <a:rPr lang="ru-RU" sz="1350" b="0" i="1" dirty="0" smtClean="0">
                <a:latin typeface="Times New Roman" panose="02020603050405020304" pitchFamily="18" charset="0"/>
                <a:cs typeface="Times New Roman" panose="02020603050405020304" pitchFamily="18" charset="0"/>
              </a:rPr>
              <a:t>(</a:t>
            </a:r>
            <a:r>
              <a:rPr lang="ru-RU" sz="1350" b="0" i="1" dirty="0">
                <a:latin typeface="Times New Roman" panose="02020603050405020304" pitchFamily="18" charset="0"/>
                <a:cs typeface="Times New Roman" panose="02020603050405020304" pitchFamily="18" charset="0"/>
              </a:rPr>
              <a:t>по вопросу переработки определенных категорий товаров на таможенной территории Союза);</a:t>
            </a:r>
            <a:endParaRPr lang="ru-RU" sz="1350" b="0" dirty="0">
              <a:latin typeface="Times New Roman" panose="02020603050405020304" pitchFamily="18" charset="0"/>
              <a:cs typeface="Times New Roman" panose="02020603050405020304" pitchFamily="18" charset="0"/>
            </a:endParaRPr>
          </a:p>
          <a:p>
            <a:pPr indent="450000" algn="just"/>
            <a:r>
              <a:rPr lang="ru-RU" sz="1350" b="0" i="1" dirty="0" smtClean="0">
                <a:latin typeface="Times New Roman" panose="02020603050405020304" pitchFamily="18" charset="0"/>
                <a:cs typeface="Times New Roman" panose="02020603050405020304" pitchFamily="18" charset="0"/>
              </a:rPr>
              <a:t>проект </a:t>
            </a:r>
            <a:r>
              <a:rPr lang="ru-RU" sz="1350" b="0" i="1" dirty="0">
                <a:latin typeface="Times New Roman" panose="02020603050405020304" pitchFamily="18" charset="0"/>
                <a:cs typeface="Times New Roman" panose="02020603050405020304" pitchFamily="18" charset="0"/>
              </a:rPr>
              <a:t>Соглашения об особенностях перемещения товаров и транспортных средств с единой таможенной территории Таможенного союза, включая территорию Калининградской области Российской Федерации, на единую таможенную территорию Таможенного союза через территорию, не являющуюся единой таможенной территорией Таможенного союза (в части таможенной процедуры таможенного транзита);</a:t>
            </a:r>
            <a:endParaRPr lang="ru-RU" sz="1350" b="0" dirty="0">
              <a:latin typeface="Times New Roman" panose="02020603050405020304" pitchFamily="18" charset="0"/>
              <a:cs typeface="Times New Roman" panose="02020603050405020304" pitchFamily="18" charset="0"/>
            </a:endParaRPr>
          </a:p>
          <a:p>
            <a:pPr indent="450000" algn="just"/>
            <a:r>
              <a:rPr lang="ru-RU" sz="1350" b="0" i="1" dirty="0" smtClean="0">
                <a:latin typeface="Times New Roman" panose="02020603050405020304" pitchFamily="18" charset="0"/>
                <a:cs typeface="Times New Roman" panose="02020603050405020304" pitchFamily="18" charset="0"/>
              </a:rPr>
              <a:t>Соглашение </a:t>
            </a:r>
            <a:r>
              <a:rPr lang="ru-RU" sz="1350" b="0" i="1" dirty="0">
                <a:latin typeface="Times New Roman" panose="02020603050405020304" pitchFamily="18" charset="0"/>
                <a:cs typeface="Times New Roman" panose="02020603050405020304" pitchFamily="18" charset="0"/>
              </a:rPr>
              <a:t>по вопросам свободных (специальных, особых) экономических зон на таможенной территории таможенного союза и таможенной процедуры свободной таможенной </a:t>
            </a:r>
            <a:r>
              <a:rPr lang="ru-RU" sz="1350" b="0" i="1" dirty="0" smtClean="0">
                <a:latin typeface="Times New Roman" panose="02020603050405020304" pitchFamily="18" charset="0"/>
                <a:cs typeface="Times New Roman" panose="02020603050405020304" pitchFamily="18" charset="0"/>
              </a:rPr>
              <a:t>зоны;</a:t>
            </a:r>
            <a:endParaRPr lang="ru-RU" sz="1350" b="0" dirty="0">
              <a:latin typeface="Times New Roman" panose="02020603050405020304" pitchFamily="18" charset="0"/>
              <a:cs typeface="Times New Roman" panose="02020603050405020304" pitchFamily="18" charset="0"/>
            </a:endParaRPr>
          </a:p>
          <a:p>
            <a:pPr indent="450000" algn="just"/>
            <a:r>
              <a:rPr lang="ru-RU" sz="1350" b="0" i="1" dirty="0" smtClean="0">
                <a:latin typeface="Times New Roman" panose="02020603050405020304" pitchFamily="18" charset="0"/>
                <a:cs typeface="Times New Roman" panose="02020603050405020304" pitchFamily="18" charset="0"/>
              </a:rPr>
              <a:t>Соглашение </a:t>
            </a:r>
            <a:r>
              <a:rPr lang="ru-RU" sz="1350" b="0" i="1" dirty="0">
                <a:latin typeface="Times New Roman" panose="02020603050405020304" pitchFamily="18" charset="0"/>
                <a:cs typeface="Times New Roman" panose="02020603050405020304" pitchFamily="18" charset="0"/>
              </a:rPr>
              <a:t>о свободных складах и таможенной процедуре свободного </a:t>
            </a:r>
            <a:r>
              <a:rPr lang="ru-RU" sz="1350" b="0" i="1" dirty="0" smtClean="0">
                <a:latin typeface="Times New Roman" panose="02020603050405020304" pitchFamily="18" charset="0"/>
                <a:cs typeface="Times New Roman" panose="02020603050405020304" pitchFamily="18" charset="0"/>
              </a:rPr>
              <a:t>склада;</a:t>
            </a:r>
            <a:endParaRPr lang="ru-RU" sz="1350" b="0" dirty="0">
              <a:latin typeface="Times New Roman" panose="02020603050405020304" pitchFamily="18" charset="0"/>
              <a:cs typeface="Times New Roman" panose="02020603050405020304" pitchFamily="18" charset="0"/>
            </a:endParaRPr>
          </a:p>
          <a:p>
            <a:pPr indent="450000" algn="just"/>
            <a:r>
              <a:rPr lang="ru-RU" sz="1350" b="0" i="1" dirty="0" smtClean="0">
                <a:latin typeface="Times New Roman" panose="02020603050405020304" pitchFamily="18" charset="0"/>
                <a:cs typeface="Times New Roman" panose="02020603050405020304" pitchFamily="18" charset="0"/>
              </a:rPr>
              <a:t>проект </a:t>
            </a:r>
            <a:r>
              <a:rPr lang="ru-RU" sz="1350" b="0" i="1" dirty="0">
                <a:latin typeface="Times New Roman" panose="02020603050405020304" pitchFamily="18" charset="0"/>
                <a:cs typeface="Times New Roman" panose="02020603050405020304" pitchFamily="18" charset="0"/>
              </a:rPr>
              <a:t>Протокола о внесении изменений </a:t>
            </a:r>
            <a:r>
              <a:rPr lang="ru-RU" sz="1350" b="0" i="1" dirty="0" smtClean="0">
                <a:latin typeface="Times New Roman" panose="02020603050405020304" pitchFamily="18" charset="0"/>
                <a:cs typeface="Times New Roman" panose="02020603050405020304" pitchFamily="18" charset="0"/>
              </a:rPr>
              <a:t>в </a:t>
            </a:r>
            <a:r>
              <a:rPr lang="ru-RU" sz="1350" b="0" i="1" dirty="0">
                <a:latin typeface="Times New Roman" panose="02020603050405020304" pitchFamily="18" charset="0"/>
                <a:cs typeface="Times New Roman" panose="02020603050405020304" pitchFamily="18" charset="0"/>
              </a:rPr>
              <a:t>Соглашение по вопросам свободных (специальных, особых) экономических зон на таможенной территории Таможенного союза и таможенной процедуры свободной таможенной </a:t>
            </a:r>
            <a:r>
              <a:rPr lang="ru-RU" sz="1350" b="0" i="1" dirty="0" smtClean="0">
                <a:latin typeface="Times New Roman" panose="02020603050405020304" pitchFamily="18" charset="0"/>
                <a:cs typeface="Times New Roman" panose="02020603050405020304" pitchFamily="18" charset="0"/>
              </a:rPr>
              <a:t>зоны;</a:t>
            </a:r>
            <a:endParaRPr lang="ru-RU" sz="1350" b="0" dirty="0">
              <a:latin typeface="Times New Roman" panose="02020603050405020304" pitchFamily="18" charset="0"/>
              <a:cs typeface="Times New Roman" panose="02020603050405020304" pitchFamily="18" charset="0"/>
            </a:endParaRPr>
          </a:p>
          <a:p>
            <a:pPr indent="450000" algn="just"/>
            <a:r>
              <a:rPr lang="ru-RU" sz="1350" b="0" i="1" dirty="0" smtClean="0">
                <a:latin typeface="Times New Roman" panose="02020603050405020304" pitchFamily="18" charset="0"/>
                <a:cs typeface="Times New Roman" panose="02020603050405020304" pitchFamily="18" charset="0"/>
              </a:rPr>
              <a:t>Решение </a:t>
            </a:r>
            <a:r>
              <a:rPr lang="ru-RU" sz="1350" b="0" i="1" dirty="0">
                <a:latin typeface="Times New Roman" panose="02020603050405020304" pitchFamily="18" charset="0"/>
                <a:cs typeface="Times New Roman" panose="02020603050405020304" pitchFamily="18" charset="0"/>
              </a:rPr>
              <a:t>Комиссии </a:t>
            </a:r>
            <a:r>
              <a:rPr lang="ru-RU" sz="1350" b="0" i="1" dirty="0" smtClean="0">
                <a:latin typeface="Times New Roman" panose="02020603050405020304" pitchFamily="18" charset="0"/>
                <a:cs typeface="Times New Roman" panose="02020603050405020304" pitchFamily="18" charset="0"/>
              </a:rPr>
              <a:t>«</a:t>
            </a:r>
            <a:r>
              <a:rPr lang="ru-RU" sz="1350" b="0" i="1" dirty="0">
                <a:latin typeface="Times New Roman" panose="02020603050405020304" pitchFamily="18" charset="0"/>
                <a:cs typeface="Times New Roman" panose="02020603050405020304" pitchFamily="18" charset="0"/>
              </a:rPr>
              <a:t>О перечне категорий товаров, в отношении которых может быть установлена специальная таможенная процедура, и условий их помещения под такую таможенную процедуру</a:t>
            </a:r>
            <a:r>
              <a:rPr lang="ru-RU" sz="1350" b="0" i="1" dirty="0" smtClean="0">
                <a:latin typeface="Times New Roman" panose="02020603050405020304" pitchFamily="18" charset="0"/>
                <a:cs typeface="Times New Roman" panose="02020603050405020304" pitchFamily="18" charset="0"/>
              </a:rPr>
              <a:t>».</a:t>
            </a:r>
            <a:endParaRPr lang="ru-RU" sz="1350" b="0" dirty="0">
              <a:latin typeface="Times New Roman" panose="02020603050405020304" pitchFamily="18" charset="0"/>
              <a:cs typeface="Times New Roman" panose="02020603050405020304" pitchFamily="18" charset="0"/>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0733" y="4214130"/>
            <a:ext cx="8928991" cy="2662267"/>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1600" dirty="0">
                <a:latin typeface="Times New Roman" panose="02020603050405020304" pitchFamily="18" charset="0"/>
                <a:cs typeface="Times New Roman" panose="02020603050405020304" pitchFamily="18" charset="0"/>
              </a:rPr>
              <a:t>Раздел 4</a:t>
            </a:r>
            <a:r>
              <a:rPr lang="ru-RU" sz="1600" dirty="0" smtClean="0">
                <a:latin typeface="Times New Roman" panose="02020603050405020304" pitchFamily="18" charset="0"/>
                <a:cs typeface="Times New Roman" panose="02020603050405020304" pitchFamily="18" charset="0"/>
              </a:rPr>
              <a:t> «Особенности порядка и условий перемещения через таможенную границу Союза отдельных категорий товаров»: 6</a:t>
            </a:r>
            <a:r>
              <a:rPr lang="ru-RU" sz="1600" b="0" dirty="0" smtClean="0">
                <a:latin typeface="Times New Roman" panose="02020603050405020304" pitchFamily="18" charset="0"/>
                <a:cs typeface="Times New Roman" panose="02020603050405020304" pitchFamily="18" charset="0"/>
              </a:rPr>
              <a:t> глав, </a:t>
            </a:r>
            <a:r>
              <a:rPr lang="ru-RU" sz="1600" dirty="0" smtClean="0">
                <a:latin typeface="Times New Roman" panose="02020603050405020304" pitchFamily="18" charset="0"/>
                <a:cs typeface="Times New Roman" panose="02020603050405020304" pitchFamily="18" charset="0"/>
              </a:rPr>
              <a:t>47</a:t>
            </a:r>
            <a:r>
              <a:rPr lang="ru-RU" sz="1600" b="0" dirty="0" smtClean="0">
                <a:latin typeface="Times New Roman" panose="02020603050405020304" pitchFamily="18" charset="0"/>
                <a:cs typeface="Times New Roman" panose="02020603050405020304" pitchFamily="18" charset="0"/>
              </a:rPr>
              <a:t> статей, кодифицированы </a:t>
            </a:r>
            <a:r>
              <a:rPr lang="ru-RU" sz="1600" dirty="0" smtClean="0">
                <a:latin typeface="Times New Roman" panose="02020603050405020304" pitchFamily="18" charset="0"/>
                <a:cs typeface="Times New Roman" panose="02020603050405020304" pitchFamily="18" charset="0"/>
              </a:rPr>
              <a:t>4</a:t>
            </a:r>
            <a:r>
              <a:rPr lang="ru-RU" sz="1600" b="0" dirty="0" smtClean="0">
                <a:latin typeface="Times New Roman" panose="02020603050405020304" pitchFamily="18" charset="0"/>
                <a:cs typeface="Times New Roman" panose="02020603050405020304" pitchFamily="18" charset="0"/>
              </a:rPr>
              <a:t> соглашения:</a:t>
            </a:r>
          </a:p>
          <a:p>
            <a:pPr indent="450000" algn="just"/>
            <a:r>
              <a:rPr lang="ru-RU" sz="1350" b="0" i="1" dirty="0" smtClean="0">
                <a:latin typeface="Times New Roman" panose="02020603050405020304" pitchFamily="18" charset="0"/>
                <a:cs typeface="Times New Roman" panose="02020603050405020304" pitchFamily="18" charset="0"/>
              </a:rPr>
              <a:t>Соглашение </a:t>
            </a:r>
            <a:r>
              <a:rPr lang="ru-RU" sz="1350" b="0" i="1" dirty="0">
                <a:latin typeface="Times New Roman" panose="02020603050405020304" pitchFamily="18" charset="0"/>
                <a:cs typeface="Times New Roman" panose="02020603050405020304" pitchFamily="18" charset="0"/>
              </a:rPr>
              <a:t>об особенностях таможенных операций в отношении товаров, пересылаемых в международных почтовых </a:t>
            </a:r>
            <a:r>
              <a:rPr lang="ru-RU" sz="1350" b="0" i="1" dirty="0" smtClean="0">
                <a:latin typeface="Times New Roman" panose="02020603050405020304" pitchFamily="18" charset="0"/>
                <a:cs typeface="Times New Roman" panose="02020603050405020304" pitchFamily="18" charset="0"/>
              </a:rPr>
              <a:t>отправлениях;</a:t>
            </a:r>
            <a:endParaRPr lang="ru-RU" sz="1350" b="0" dirty="0">
              <a:latin typeface="Times New Roman" panose="02020603050405020304" pitchFamily="18" charset="0"/>
              <a:cs typeface="Times New Roman" panose="02020603050405020304" pitchFamily="18" charset="0"/>
            </a:endParaRPr>
          </a:p>
          <a:p>
            <a:pPr indent="450000" algn="just"/>
            <a:r>
              <a:rPr lang="ru-RU" sz="1350" b="0" i="1" dirty="0" smtClean="0">
                <a:latin typeface="Times New Roman" panose="02020603050405020304" pitchFamily="18" charset="0"/>
                <a:cs typeface="Times New Roman" panose="02020603050405020304" pitchFamily="18" charset="0"/>
              </a:rPr>
              <a:t>Соглашение </a:t>
            </a:r>
            <a:r>
              <a:rPr lang="ru-RU" sz="1350" b="0" i="1" dirty="0">
                <a:latin typeface="Times New Roman" panose="02020603050405020304" pitchFamily="18" charset="0"/>
                <a:cs typeface="Times New Roman" panose="02020603050405020304" pitchFamily="18" charset="0"/>
              </a:rPr>
              <a:t>об особенностях использования транспортных средств международной перевозки, осуществляющих перевозку пассажиров, а также прицепов, полуприцепов, контейнеров и железнодорожного подвижного состава, осуществляющих перевозку грузов и (или) багажа, для внутренней перевозки по таможенной территории таможенного </a:t>
            </a:r>
            <a:r>
              <a:rPr lang="ru-RU" sz="1350" b="0" i="1" dirty="0" smtClean="0">
                <a:latin typeface="Times New Roman" panose="02020603050405020304" pitchFamily="18" charset="0"/>
                <a:cs typeface="Times New Roman" panose="02020603050405020304" pitchFamily="18" charset="0"/>
              </a:rPr>
              <a:t>союза;</a:t>
            </a:r>
            <a:endParaRPr lang="ru-RU" sz="1350" b="0" dirty="0">
              <a:latin typeface="Times New Roman" panose="02020603050405020304" pitchFamily="18" charset="0"/>
              <a:cs typeface="Times New Roman" panose="02020603050405020304" pitchFamily="18" charset="0"/>
            </a:endParaRPr>
          </a:p>
          <a:p>
            <a:pPr indent="450000" algn="just"/>
            <a:r>
              <a:rPr lang="ru-RU" sz="1350" b="0" i="1" dirty="0" smtClean="0">
                <a:latin typeface="Times New Roman" panose="02020603050405020304" pitchFamily="18" charset="0"/>
                <a:cs typeface="Times New Roman" panose="02020603050405020304" pitchFamily="18" charset="0"/>
              </a:rPr>
              <a:t>Договор </a:t>
            </a:r>
            <a:r>
              <a:rPr lang="ru-RU" sz="1350" b="0" i="1" dirty="0">
                <a:latin typeface="Times New Roman" panose="02020603050405020304" pitchFamily="18" charset="0"/>
                <a:cs typeface="Times New Roman" panose="02020603050405020304" pitchFamily="18" charset="0"/>
              </a:rPr>
              <a:t>о порядке перемещения физическими лицами наличных денежных средств и (или) денежных инструментов через таможенную границу таможенного </a:t>
            </a:r>
            <a:r>
              <a:rPr lang="ru-RU" sz="1350" b="0" i="1" dirty="0" smtClean="0">
                <a:latin typeface="Times New Roman" panose="02020603050405020304" pitchFamily="18" charset="0"/>
                <a:cs typeface="Times New Roman" panose="02020603050405020304" pitchFamily="18" charset="0"/>
              </a:rPr>
              <a:t>союза;</a:t>
            </a:r>
            <a:endParaRPr lang="ru-RU" sz="1350" b="0" dirty="0">
              <a:latin typeface="Times New Roman" panose="02020603050405020304" pitchFamily="18" charset="0"/>
              <a:cs typeface="Times New Roman" panose="02020603050405020304" pitchFamily="18" charset="0"/>
            </a:endParaRPr>
          </a:p>
          <a:p>
            <a:pPr indent="450000" algn="just"/>
            <a:r>
              <a:rPr lang="ru-RU" sz="1350" b="0" i="1" dirty="0">
                <a:latin typeface="Times New Roman" panose="02020603050405020304" pitchFamily="18" charset="0"/>
                <a:cs typeface="Times New Roman" panose="02020603050405020304" pitchFamily="18" charset="0"/>
              </a:rPr>
              <a:t>Соглашение о порядке перемещения физическими лицами товаров для личного пользования через таможенную границу таможенного союза и совершения таможенных операций, связанных с их </a:t>
            </a:r>
            <a:r>
              <a:rPr lang="ru-RU" sz="1350" b="0" i="1" dirty="0" smtClean="0">
                <a:latin typeface="Times New Roman" panose="02020603050405020304" pitchFamily="18" charset="0"/>
                <a:cs typeface="Times New Roman" panose="02020603050405020304" pitchFamily="18" charset="0"/>
              </a:rPr>
              <a:t>выпуском.</a:t>
            </a:r>
            <a:endParaRPr lang="ru-RU" sz="1800" b="0" dirty="0">
              <a:latin typeface="Times New Roman" panose="02020603050405020304" pitchFamily="18" charset="0"/>
              <a:cs typeface="Times New Roman" panose="02020603050405020304" pitchFamily="18" charset="0"/>
            </a:endParaRPr>
          </a:p>
        </p:txBody>
      </p:sp>
      <p:sp>
        <p:nvSpPr>
          <p:cNvPr id="7" name="Овал 6"/>
          <p:cNvSpPr/>
          <p:nvPr/>
        </p:nvSpPr>
        <p:spPr>
          <a:xfrm>
            <a:off x="8698557" y="-8546"/>
            <a:ext cx="405277" cy="3727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5</a:t>
            </a:r>
            <a:endParaRPr lang="ru-RU" dirty="0">
              <a:solidFill>
                <a:schemeClr val="tx1"/>
              </a:solidFill>
            </a:endParaRPr>
          </a:p>
        </p:txBody>
      </p:sp>
    </p:spTree>
    <p:extLst>
      <p:ext uri="{BB962C8B-B14F-4D97-AF65-F5344CB8AC3E}">
        <p14:creationId xmlns:p14="http://schemas.microsoft.com/office/powerpoint/2010/main" val="3651445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34183" y="-8546"/>
            <a:ext cx="9203820"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112132" y="85117"/>
            <a:ext cx="9036496" cy="405810"/>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200" b="1" dirty="0">
                <a:solidFill>
                  <a:prstClr val="black">
                    <a:hueOff val="0"/>
                    <a:satOff val="0"/>
                    <a:lumOff val="0"/>
                    <a:alphaOff val="0"/>
                  </a:prstClr>
                </a:solidFill>
                <a:latin typeface="Times New Roman" panose="02020603050405020304" pitchFamily="18" charset="0"/>
                <a:cs typeface="Times New Roman" panose="02020603050405020304" pitchFamily="18" charset="0"/>
              </a:rPr>
              <a:t>Структура проекта ТК ЕАЭС</a:t>
            </a:r>
          </a:p>
        </p:txBody>
      </p:sp>
      <p:sp>
        <p:nvSpPr>
          <p:cNvPr id="11" name="TextBox 10"/>
          <p:cNvSpPr txBox="1"/>
          <p:nvPr/>
        </p:nvSpPr>
        <p:spPr>
          <a:xfrm>
            <a:off x="165884" y="476465"/>
            <a:ext cx="8928991" cy="1862048"/>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1800" dirty="0">
                <a:latin typeface="Times New Roman" panose="02020603050405020304" pitchFamily="18" charset="0"/>
                <a:cs typeface="Times New Roman" panose="02020603050405020304" pitchFamily="18" charset="0"/>
              </a:rPr>
              <a:t>Раздел </a:t>
            </a:r>
            <a:r>
              <a:rPr lang="ru-RU" sz="1800" dirty="0" smtClean="0">
                <a:latin typeface="Times New Roman" panose="02020603050405020304" pitchFamily="18" charset="0"/>
                <a:cs typeface="Times New Roman" panose="02020603050405020304" pitchFamily="18" charset="0"/>
              </a:rPr>
              <a:t>5 «Таможенные платежи, специальные, антидемпинговые, компенсационные пошлины»: 7</a:t>
            </a:r>
            <a:r>
              <a:rPr lang="ru-RU" sz="1800" b="0" dirty="0" smtClean="0">
                <a:latin typeface="Times New Roman" panose="02020603050405020304" pitchFamily="18" charset="0"/>
                <a:cs typeface="Times New Roman" panose="02020603050405020304" pitchFamily="18" charset="0"/>
              </a:rPr>
              <a:t> глав, </a:t>
            </a:r>
            <a:r>
              <a:rPr lang="ru-RU" sz="1800" dirty="0" smtClean="0">
                <a:latin typeface="Times New Roman" panose="02020603050405020304" pitchFamily="18" charset="0"/>
                <a:cs typeface="Times New Roman" panose="02020603050405020304" pitchFamily="18" charset="0"/>
              </a:rPr>
              <a:t>34</a:t>
            </a:r>
            <a:r>
              <a:rPr lang="ru-RU" sz="1800" b="0" dirty="0" smtClean="0">
                <a:latin typeface="Times New Roman" panose="02020603050405020304" pitchFamily="18" charset="0"/>
                <a:cs typeface="Times New Roman" panose="02020603050405020304" pitchFamily="18" charset="0"/>
              </a:rPr>
              <a:t> статьи, кодифицированы </a:t>
            </a:r>
            <a:r>
              <a:rPr lang="ru-RU" sz="1800" dirty="0" smtClean="0">
                <a:latin typeface="Times New Roman" panose="02020603050405020304" pitchFamily="18" charset="0"/>
                <a:cs typeface="Times New Roman" panose="02020603050405020304" pitchFamily="18" charset="0"/>
              </a:rPr>
              <a:t>2</a:t>
            </a:r>
            <a:r>
              <a:rPr lang="ru-RU" sz="1800" b="0" dirty="0" smtClean="0">
                <a:latin typeface="Times New Roman" panose="02020603050405020304" pitchFamily="18" charset="0"/>
                <a:cs typeface="Times New Roman" panose="02020603050405020304" pitchFamily="18" charset="0"/>
              </a:rPr>
              <a:t> соглашения</a:t>
            </a:r>
            <a:r>
              <a:rPr lang="ru-RU" sz="1800" b="0" dirty="0">
                <a:latin typeface="Times New Roman" panose="02020603050405020304" pitchFamily="18" charset="0"/>
                <a:cs typeface="Times New Roman" panose="02020603050405020304" pitchFamily="18" charset="0"/>
              </a:rPr>
              <a:t>:</a:t>
            </a:r>
            <a:endParaRPr lang="ru-RU" sz="1800" b="0" dirty="0" smtClean="0">
              <a:latin typeface="Times New Roman" panose="02020603050405020304" pitchFamily="18" charset="0"/>
              <a:cs typeface="Times New Roman" panose="02020603050405020304" pitchFamily="18" charset="0"/>
            </a:endParaRPr>
          </a:p>
          <a:p>
            <a:pPr indent="450000" algn="just"/>
            <a:r>
              <a:rPr lang="ru-RU" sz="1600" b="0" i="1" dirty="0">
                <a:latin typeface="Times New Roman" panose="02020603050405020304" pitchFamily="18" charset="0"/>
                <a:cs typeface="Times New Roman" panose="02020603050405020304" pitchFamily="18" charset="0"/>
              </a:rPr>
              <a:t>Соглашение о некоторых вопросах предоставления обеспечения уплаты таможенных пошлин, налогов в отношении товаров, перевозимых в соответствии с процедурой таможенного транзита, особенностях взыскания таможенных пошлин, налогов и порядке перечисления взысканных сумм в отношении таких </a:t>
            </a:r>
            <a:r>
              <a:rPr lang="ru-RU" sz="1600" b="0" i="1" dirty="0" smtClean="0">
                <a:latin typeface="Times New Roman" panose="02020603050405020304" pitchFamily="18" charset="0"/>
                <a:cs typeface="Times New Roman" panose="02020603050405020304" pitchFamily="18" charset="0"/>
              </a:rPr>
              <a:t>товаров;</a:t>
            </a:r>
            <a:endParaRPr lang="ru-RU" sz="1600" b="0" dirty="0">
              <a:latin typeface="Times New Roman" panose="02020603050405020304" pitchFamily="18" charset="0"/>
              <a:cs typeface="Times New Roman" panose="02020603050405020304" pitchFamily="18" charset="0"/>
            </a:endParaRPr>
          </a:p>
          <a:p>
            <a:pPr indent="450000" algn="just"/>
            <a:r>
              <a:rPr lang="ru-RU" sz="1500" b="0" i="1" dirty="0">
                <a:latin typeface="Times New Roman" panose="02020603050405020304" pitchFamily="18" charset="0"/>
                <a:cs typeface="Times New Roman" panose="02020603050405020304" pitchFamily="18" charset="0"/>
              </a:rPr>
              <a:t>Соглашение об основаниях, условиях и порядке изменения сроков уплаты таможенных </a:t>
            </a:r>
            <a:r>
              <a:rPr lang="ru-RU" sz="1500" b="0" i="1" dirty="0" smtClean="0">
                <a:latin typeface="Times New Roman" panose="02020603050405020304" pitchFamily="18" charset="0"/>
                <a:cs typeface="Times New Roman" panose="02020603050405020304" pitchFamily="18" charset="0"/>
              </a:rPr>
              <a:t>пошлин.</a:t>
            </a:r>
            <a:endParaRPr lang="ru-RU" sz="1500" b="0" dirty="0">
              <a:latin typeface="Times New Roman" panose="02020603050405020304" pitchFamily="18" charset="0"/>
              <a:cs typeface="Times New Roman" panose="02020603050405020304" pitchFamily="18" charset="0"/>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65883" y="2352974"/>
            <a:ext cx="8928991" cy="1138773"/>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1800" dirty="0">
                <a:latin typeface="Times New Roman" panose="02020603050405020304" pitchFamily="18" charset="0"/>
                <a:cs typeface="Times New Roman" panose="02020603050405020304" pitchFamily="18" charset="0"/>
              </a:rPr>
              <a:t>Раздел </a:t>
            </a:r>
            <a:r>
              <a:rPr lang="ru-RU" sz="1800" dirty="0" smtClean="0">
                <a:latin typeface="Times New Roman" panose="02020603050405020304" pitchFamily="18" charset="0"/>
                <a:cs typeface="Times New Roman" panose="02020603050405020304" pitchFamily="18" charset="0"/>
              </a:rPr>
              <a:t>6 «Проведение таможенного контроля»: 3</a:t>
            </a:r>
            <a:r>
              <a:rPr lang="ru-RU" sz="1800" b="0" dirty="0" smtClean="0">
                <a:latin typeface="Times New Roman" panose="02020603050405020304" pitchFamily="18" charset="0"/>
                <a:cs typeface="Times New Roman" panose="02020603050405020304" pitchFamily="18" charset="0"/>
              </a:rPr>
              <a:t> главы, </a:t>
            </a:r>
            <a:r>
              <a:rPr lang="ru-RU" sz="1800" dirty="0" smtClean="0">
                <a:latin typeface="Times New Roman" panose="02020603050405020304" pitchFamily="18" charset="0"/>
                <a:cs typeface="Times New Roman" panose="02020603050405020304" pitchFamily="18" charset="0"/>
              </a:rPr>
              <a:t>32</a:t>
            </a:r>
            <a:r>
              <a:rPr lang="ru-RU" sz="1800" b="0" dirty="0" smtClean="0">
                <a:latin typeface="Times New Roman" panose="02020603050405020304" pitchFamily="18" charset="0"/>
                <a:cs typeface="Times New Roman" panose="02020603050405020304" pitchFamily="18" charset="0"/>
              </a:rPr>
              <a:t> статьи, кодифицировано </a:t>
            </a:r>
            <a:r>
              <a:rPr lang="ru-RU" sz="1800" dirty="0" smtClean="0">
                <a:latin typeface="Times New Roman" panose="02020603050405020304" pitchFamily="18" charset="0"/>
                <a:cs typeface="Times New Roman" panose="02020603050405020304" pitchFamily="18" charset="0"/>
              </a:rPr>
              <a:t>1</a:t>
            </a:r>
            <a:r>
              <a:rPr lang="ru-RU" sz="1800" b="0" dirty="0" smtClean="0">
                <a:latin typeface="Times New Roman" panose="02020603050405020304" pitchFamily="18" charset="0"/>
                <a:cs typeface="Times New Roman" panose="02020603050405020304" pitchFamily="18" charset="0"/>
              </a:rPr>
              <a:t> соглашение:</a:t>
            </a:r>
          </a:p>
          <a:p>
            <a:pPr indent="450000" algn="just"/>
            <a:r>
              <a:rPr lang="ru-RU" sz="1600" b="0" i="1" dirty="0">
                <a:latin typeface="Times New Roman" panose="02020603050405020304" pitchFamily="18" charset="0"/>
                <a:cs typeface="Times New Roman" panose="02020603050405020304" pitchFamily="18" charset="0"/>
              </a:rPr>
              <a:t>Соглашение об освобождении от применения таможенными органами </a:t>
            </a:r>
            <a:r>
              <a:rPr lang="ru-RU" sz="1600" b="0" i="1" dirty="0" smtClean="0">
                <a:latin typeface="Times New Roman" panose="02020603050405020304" pitchFamily="18" charset="0"/>
                <a:cs typeface="Times New Roman" panose="02020603050405020304" pitchFamily="18" charset="0"/>
              </a:rPr>
              <a:t>государств-членов </a:t>
            </a:r>
            <a:r>
              <a:rPr lang="ru-RU" sz="1600" b="0" i="1" dirty="0">
                <a:latin typeface="Times New Roman" panose="02020603050405020304" pitchFamily="18" charset="0"/>
                <a:cs typeface="Times New Roman" panose="02020603050405020304" pitchFamily="18" charset="0"/>
              </a:rPr>
              <a:t>таможенного союза определенных форм таможенного </a:t>
            </a:r>
            <a:r>
              <a:rPr lang="ru-RU" sz="1600" b="0" i="1" dirty="0" smtClean="0">
                <a:latin typeface="Times New Roman" panose="02020603050405020304" pitchFamily="18" charset="0"/>
                <a:cs typeface="Times New Roman" panose="02020603050405020304" pitchFamily="18" charset="0"/>
              </a:rPr>
              <a:t>контроля.</a:t>
            </a:r>
            <a:endParaRPr lang="ru-RU" sz="1600" b="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165884" y="3491748"/>
            <a:ext cx="8928991" cy="1846659"/>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1800" dirty="0">
                <a:latin typeface="Times New Roman" panose="02020603050405020304" pitchFamily="18" charset="0"/>
                <a:cs typeface="Times New Roman" panose="02020603050405020304" pitchFamily="18" charset="0"/>
              </a:rPr>
              <a:t>Раздел 7</a:t>
            </a:r>
            <a:r>
              <a:rPr lang="ru-RU" sz="1800" dirty="0" smtClean="0">
                <a:latin typeface="Times New Roman" panose="02020603050405020304" pitchFamily="18" charset="0"/>
                <a:cs typeface="Times New Roman" panose="02020603050405020304" pitchFamily="18" charset="0"/>
              </a:rPr>
              <a:t> «Таможенные органы»: 5</a:t>
            </a:r>
            <a:r>
              <a:rPr lang="ru-RU" sz="1800" b="0" dirty="0" smtClean="0">
                <a:latin typeface="Times New Roman" panose="02020603050405020304" pitchFamily="18" charset="0"/>
                <a:cs typeface="Times New Roman" panose="02020603050405020304" pitchFamily="18" charset="0"/>
              </a:rPr>
              <a:t> глав, </a:t>
            </a:r>
            <a:r>
              <a:rPr lang="ru-RU" sz="1800" dirty="0" smtClean="0">
                <a:latin typeface="Times New Roman" panose="02020603050405020304" pitchFamily="18" charset="0"/>
                <a:cs typeface="Times New Roman" panose="02020603050405020304" pitchFamily="18" charset="0"/>
              </a:rPr>
              <a:t>32</a:t>
            </a:r>
            <a:r>
              <a:rPr lang="ru-RU" sz="1800" b="0" dirty="0" smtClean="0">
                <a:latin typeface="Times New Roman" panose="02020603050405020304" pitchFamily="18" charset="0"/>
                <a:cs typeface="Times New Roman" panose="02020603050405020304" pitchFamily="18" charset="0"/>
              </a:rPr>
              <a:t> статьи, кодифицированы </a:t>
            </a:r>
            <a:r>
              <a:rPr lang="ru-RU" sz="1800" dirty="0" smtClean="0">
                <a:latin typeface="Times New Roman" panose="02020603050405020304" pitchFamily="18" charset="0"/>
                <a:cs typeface="Times New Roman" panose="02020603050405020304" pitchFamily="18" charset="0"/>
              </a:rPr>
              <a:t>3</a:t>
            </a:r>
            <a:r>
              <a:rPr lang="ru-RU" sz="1800" b="0" dirty="0" smtClean="0">
                <a:latin typeface="Times New Roman" panose="02020603050405020304" pitchFamily="18" charset="0"/>
                <a:cs typeface="Times New Roman" panose="02020603050405020304" pitchFamily="18" charset="0"/>
              </a:rPr>
              <a:t> соглашения</a:t>
            </a:r>
            <a:r>
              <a:rPr lang="ru-RU" sz="1600" b="0" dirty="0" smtClean="0">
                <a:latin typeface="Times New Roman" panose="02020603050405020304" pitchFamily="18" charset="0"/>
                <a:cs typeface="Times New Roman" panose="02020603050405020304" pitchFamily="18" charset="0"/>
              </a:rPr>
              <a:t>:</a:t>
            </a:r>
          </a:p>
          <a:p>
            <a:pPr indent="450000" algn="just"/>
            <a:r>
              <a:rPr lang="ru-RU" sz="1600" b="0" i="1" dirty="0">
                <a:latin typeface="Times New Roman" panose="02020603050405020304" pitchFamily="18" charset="0"/>
                <a:cs typeface="Times New Roman" panose="02020603050405020304" pitchFamily="18" charset="0"/>
              </a:rPr>
              <a:t>Соглашение о требованиях к обмену информацией между таможенными органами и иными государственными органами государств-членов таможенного </a:t>
            </a:r>
            <a:r>
              <a:rPr lang="ru-RU" sz="1600" b="0" i="1" dirty="0" smtClean="0">
                <a:latin typeface="Times New Roman" panose="02020603050405020304" pitchFamily="18" charset="0"/>
                <a:cs typeface="Times New Roman" panose="02020603050405020304" pitchFamily="18" charset="0"/>
              </a:rPr>
              <a:t>союза;</a:t>
            </a:r>
            <a:endParaRPr lang="ru-RU" sz="1600" b="0" dirty="0">
              <a:latin typeface="Times New Roman" panose="02020603050405020304" pitchFamily="18" charset="0"/>
              <a:cs typeface="Times New Roman" panose="02020603050405020304" pitchFamily="18" charset="0"/>
            </a:endParaRPr>
          </a:p>
          <a:p>
            <a:pPr indent="450000" algn="just"/>
            <a:r>
              <a:rPr lang="ru-RU" sz="1600" b="0" i="1" dirty="0">
                <a:latin typeface="Times New Roman" panose="02020603050405020304" pitchFamily="18" charset="0"/>
                <a:cs typeface="Times New Roman" panose="02020603050405020304" pitchFamily="18" charset="0"/>
              </a:rPr>
              <a:t>Соглашение об организации обмена информацией для реализации аналитических и контрольных функций таможенных органов государств – членов Таможенного </a:t>
            </a:r>
            <a:r>
              <a:rPr lang="ru-RU" sz="1600" b="0" i="1" dirty="0" smtClean="0">
                <a:latin typeface="Times New Roman" panose="02020603050405020304" pitchFamily="18" charset="0"/>
                <a:cs typeface="Times New Roman" panose="02020603050405020304" pitchFamily="18" charset="0"/>
              </a:rPr>
              <a:t>союза;</a:t>
            </a:r>
            <a:endParaRPr lang="ru-RU" sz="1600" b="0" dirty="0">
              <a:latin typeface="Times New Roman" panose="02020603050405020304" pitchFamily="18" charset="0"/>
              <a:cs typeface="Times New Roman" panose="02020603050405020304" pitchFamily="18" charset="0"/>
            </a:endParaRPr>
          </a:p>
          <a:p>
            <a:pPr indent="450000" algn="just"/>
            <a:r>
              <a:rPr lang="ru-RU" sz="1600" b="0" i="1" dirty="0">
                <a:latin typeface="Times New Roman" panose="02020603050405020304" pitchFamily="18" charset="0"/>
                <a:cs typeface="Times New Roman" panose="02020603050405020304" pitchFamily="18" charset="0"/>
              </a:rPr>
              <a:t>Соглашение о взаимной административной помощи таможенных органов государств-членов таможенного </a:t>
            </a:r>
            <a:r>
              <a:rPr lang="ru-RU" sz="1600" b="0" i="1" dirty="0" smtClean="0">
                <a:latin typeface="Times New Roman" panose="02020603050405020304" pitchFamily="18" charset="0"/>
                <a:cs typeface="Times New Roman" panose="02020603050405020304" pitchFamily="18" charset="0"/>
              </a:rPr>
              <a:t>союза.</a:t>
            </a:r>
            <a:endParaRPr lang="ru-RU" sz="1600" b="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165882" y="5362198"/>
            <a:ext cx="8928991" cy="369332"/>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1800" dirty="0">
                <a:latin typeface="Times New Roman" panose="02020603050405020304" pitchFamily="18" charset="0"/>
                <a:cs typeface="Times New Roman" panose="02020603050405020304" pitchFamily="18" charset="0"/>
              </a:rPr>
              <a:t>Раздел </a:t>
            </a:r>
            <a:r>
              <a:rPr lang="ru-RU" sz="1800" dirty="0" smtClean="0">
                <a:latin typeface="Times New Roman" panose="02020603050405020304" pitchFamily="18" charset="0"/>
                <a:cs typeface="Times New Roman" panose="02020603050405020304" pitchFamily="18" charset="0"/>
              </a:rPr>
              <a:t>8 «Деятельность в сфере таможенного дела»: 7</a:t>
            </a:r>
            <a:r>
              <a:rPr lang="ru-RU" sz="1800" b="0" dirty="0" smtClean="0">
                <a:latin typeface="Times New Roman" panose="02020603050405020304" pitchFamily="18" charset="0"/>
                <a:cs typeface="Times New Roman" panose="02020603050405020304" pitchFamily="18" charset="0"/>
              </a:rPr>
              <a:t> глав, </a:t>
            </a:r>
            <a:r>
              <a:rPr lang="ru-RU" sz="1800" dirty="0" smtClean="0">
                <a:latin typeface="Times New Roman" panose="02020603050405020304" pitchFamily="18" charset="0"/>
                <a:cs typeface="Times New Roman" panose="02020603050405020304" pitchFamily="18" charset="0"/>
              </a:rPr>
              <a:t>38</a:t>
            </a:r>
            <a:r>
              <a:rPr lang="ru-RU" sz="1800" b="0" dirty="0" smtClean="0">
                <a:latin typeface="Times New Roman" panose="02020603050405020304" pitchFamily="18" charset="0"/>
                <a:cs typeface="Times New Roman" panose="02020603050405020304" pitchFamily="18" charset="0"/>
              </a:rPr>
              <a:t> статей</a:t>
            </a:r>
            <a:endParaRPr lang="ru-RU" sz="1800" dirty="0"/>
          </a:p>
        </p:txBody>
      </p:sp>
      <p:sp>
        <p:nvSpPr>
          <p:cNvPr id="13" name="TextBox 12"/>
          <p:cNvSpPr txBox="1"/>
          <p:nvPr/>
        </p:nvSpPr>
        <p:spPr>
          <a:xfrm>
            <a:off x="167842" y="5731530"/>
            <a:ext cx="8928991" cy="369332"/>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1800" dirty="0">
                <a:latin typeface="Times New Roman" panose="02020603050405020304" pitchFamily="18" charset="0"/>
                <a:cs typeface="Times New Roman" panose="02020603050405020304" pitchFamily="18" charset="0"/>
              </a:rPr>
              <a:t>Раздел 9</a:t>
            </a:r>
            <a:r>
              <a:rPr lang="ru-RU" sz="1800" dirty="0" smtClean="0">
                <a:latin typeface="Times New Roman" panose="02020603050405020304" pitchFamily="18" charset="0"/>
                <a:cs typeface="Times New Roman" panose="02020603050405020304" pitchFamily="18" charset="0"/>
              </a:rPr>
              <a:t> «Переходные положения»</a:t>
            </a:r>
            <a:endParaRPr lang="ru-RU" sz="1800" dirty="0"/>
          </a:p>
        </p:txBody>
      </p:sp>
      <p:sp>
        <p:nvSpPr>
          <p:cNvPr id="14" name="TextBox 13"/>
          <p:cNvSpPr txBox="1"/>
          <p:nvPr/>
        </p:nvSpPr>
        <p:spPr>
          <a:xfrm>
            <a:off x="165881" y="6165304"/>
            <a:ext cx="8928991" cy="369332"/>
          </a:xfrm>
          <a:prstGeom prst="rect">
            <a:avLst/>
          </a:prstGeom>
          <a:ln>
            <a:solidFill>
              <a:schemeClr val="tx2">
                <a:lumMod val="20000"/>
                <a:lumOff val="80000"/>
              </a:schemeClr>
            </a:solidFill>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ru-RU"/>
            </a:defPPr>
            <a:lvl1pPr>
              <a:defRPr sz="1400" b="1"/>
            </a:lvl1pPr>
          </a:lstStyle>
          <a:p>
            <a:pPr algn="just"/>
            <a:r>
              <a:rPr lang="ru-RU" sz="1800" dirty="0" smtClean="0">
                <a:latin typeface="Times New Roman" panose="02020603050405020304" pitchFamily="18" charset="0"/>
                <a:cs typeface="Times New Roman" panose="02020603050405020304" pitchFamily="18" charset="0"/>
              </a:rPr>
              <a:t>Приложения к проекту ТК ЕАЭС</a:t>
            </a:r>
            <a:endParaRPr lang="ru-RU" sz="1800" dirty="0"/>
          </a:p>
        </p:txBody>
      </p:sp>
      <p:sp>
        <p:nvSpPr>
          <p:cNvPr id="15" name="Овал 14"/>
          <p:cNvSpPr/>
          <p:nvPr/>
        </p:nvSpPr>
        <p:spPr>
          <a:xfrm>
            <a:off x="8662306" y="-8546"/>
            <a:ext cx="491867"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6</a:t>
            </a:r>
            <a:endParaRPr lang="ru-RU" dirty="0">
              <a:solidFill>
                <a:schemeClr val="tx1"/>
              </a:solidFill>
            </a:endParaRPr>
          </a:p>
        </p:txBody>
      </p:sp>
    </p:spTree>
    <p:extLst>
      <p:ext uri="{BB962C8B-B14F-4D97-AF65-F5344CB8AC3E}">
        <p14:creationId xmlns:p14="http://schemas.microsoft.com/office/powerpoint/2010/main" val="11438457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23842" y="61255"/>
            <a:ext cx="9120158" cy="167003"/>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107504" y="61256"/>
            <a:ext cx="9036496" cy="572502"/>
          </a:xfrm>
          <a:prstGeom prst="rect">
            <a:avLst/>
          </a:prstGeom>
          <a:ln>
            <a:no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800" b="1" dirty="0" smtClean="0">
                <a:latin typeface="Arial" pitchFamily="34" charset="0"/>
                <a:ea typeface="+mn-ea"/>
                <a:cs typeface="Arial" pitchFamily="34" charset="0"/>
              </a:rPr>
              <a:t> </a:t>
            </a:r>
            <a:r>
              <a:rPr lang="ru-RU" sz="2400" b="1" dirty="0" smtClean="0">
                <a:latin typeface="Times New Roman" panose="02020603050405020304" pitchFamily="18" charset="0"/>
                <a:ea typeface="+mn-ea"/>
                <a:cs typeface="Times New Roman" panose="02020603050405020304" pitchFamily="18" charset="0"/>
              </a:rPr>
              <a:t>ПРОЕКТ ТАМОЖЕННОГО КОДЕКСА ЕВРАЗИЙСКОГО ЭКОНОМИЧЕСКОГО СОЮЗА </a:t>
            </a:r>
          </a:p>
          <a:p>
            <a:endParaRPr lang="ru-RU" sz="1800" b="1" dirty="0">
              <a:latin typeface="Arial" pitchFamily="34" charset="0"/>
              <a:ea typeface="+mn-ea"/>
              <a:cs typeface="Arial" pitchFamily="34" charset="0"/>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a:off x="6944383" y="4065368"/>
            <a:ext cx="8428" cy="223333"/>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3" name="Скругленный прямоугольник 22"/>
          <p:cNvSpPr/>
          <p:nvPr/>
        </p:nvSpPr>
        <p:spPr>
          <a:xfrm>
            <a:off x="107504" y="476672"/>
            <a:ext cx="8928992" cy="6381328"/>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u="sng" dirty="0" smtClean="0">
                <a:solidFill>
                  <a:schemeClr val="tx1"/>
                </a:solidFill>
                <a:latin typeface="Times New Roman" panose="02020603050405020304" pitchFamily="18" charset="0"/>
                <a:cs typeface="Times New Roman" panose="02020603050405020304" pitchFamily="18" charset="0"/>
              </a:rPr>
              <a:t>Новые подходы</a:t>
            </a:r>
            <a:r>
              <a:rPr lang="ru-RU" sz="2000" b="1" u="sng" dirty="0">
                <a:solidFill>
                  <a:schemeClr val="tx1"/>
                </a:solidFill>
                <a:latin typeface="Times New Roman" panose="02020603050405020304" pitchFamily="18" charset="0"/>
                <a:cs typeface="Times New Roman" panose="02020603050405020304" pitchFamily="18" charset="0"/>
              </a:rPr>
              <a:t>, которые </a:t>
            </a:r>
            <a:r>
              <a:rPr lang="ru-RU" sz="2000" b="1" u="sng" dirty="0" smtClean="0">
                <a:solidFill>
                  <a:schemeClr val="tx1"/>
                </a:solidFill>
                <a:latin typeface="Times New Roman" panose="02020603050405020304" pitchFamily="18" charset="0"/>
                <a:cs typeface="Times New Roman" panose="02020603050405020304" pitchFamily="18" charset="0"/>
              </a:rPr>
              <a:t>нашли </a:t>
            </a:r>
            <a:r>
              <a:rPr lang="ru-RU" sz="2000" b="1" u="sng" dirty="0">
                <a:solidFill>
                  <a:schemeClr val="tx1"/>
                </a:solidFill>
                <a:latin typeface="Times New Roman" panose="02020603050405020304" pitchFamily="18" charset="0"/>
                <a:cs typeface="Times New Roman" panose="02020603050405020304" pitchFamily="18" charset="0"/>
              </a:rPr>
              <a:t>отражение в проекте ТК </a:t>
            </a:r>
            <a:r>
              <a:rPr lang="ru-RU" sz="2000" b="1" u="sng" dirty="0" smtClean="0">
                <a:solidFill>
                  <a:schemeClr val="tx1"/>
                </a:solidFill>
                <a:latin typeface="Times New Roman" panose="02020603050405020304" pitchFamily="18" charset="0"/>
                <a:cs typeface="Times New Roman" panose="02020603050405020304" pitchFamily="18" charset="0"/>
              </a:rPr>
              <a:t>ЕАЭС:</a:t>
            </a:r>
          </a:p>
          <a:p>
            <a:pPr algn="ctr"/>
            <a:endParaRPr lang="ru-RU" sz="1000" b="1" dirty="0">
              <a:solidFill>
                <a:schemeClr val="tx1"/>
              </a:solidFill>
              <a:latin typeface="Times New Roman" panose="02020603050405020304" pitchFamily="18" charset="0"/>
              <a:cs typeface="Times New Roman" panose="02020603050405020304" pitchFamily="18" charset="0"/>
            </a:endParaRPr>
          </a:p>
          <a:p>
            <a:pPr marL="285750" indent="450000" algn="just">
              <a:buFont typeface="Wingdings" panose="05000000000000000000" pitchFamily="2" charset="2"/>
              <a:buChar char="v"/>
            </a:pPr>
            <a:r>
              <a:rPr lang="ru-RU" b="1" dirty="0" smtClean="0">
                <a:solidFill>
                  <a:schemeClr val="tx1"/>
                </a:solidFill>
                <a:latin typeface="Times New Roman" panose="02020603050405020304" pitchFamily="18" charset="0"/>
                <a:cs typeface="Times New Roman" panose="02020603050405020304" pitchFamily="18" charset="0"/>
              </a:rPr>
              <a:t>	</a:t>
            </a:r>
            <a:r>
              <a:rPr lang="ru-RU" sz="1900" b="1" dirty="0" smtClean="0">
                <a:solidFill>
                  <a:schemeClr val="tx1"/>
                </a:solidFill>
                <a:latin typeface="Times New Roman" panose="02020603050405020304" pitchFamily="18" charset="0"/>
                <a:cs typeface="Times New Roman" panose="02020603050405020304" pitchFamily="18" charset="0"/>
              </a:rPr>
              <a:t>приоритет </a:t>
            </a:r>
            <a:r>
              <a:rPr lang="ru-RU" sz="1900" b="1" dirty="0">
                <a:solidFill>
                  <a:schemeClr val="tx1"/>
                </a:solidFill>
                <a:latin typeface="Times New Roman" panose="02020603050405020304" pitchFamily="18" charset="0"/>
                <a:cs typeface="Times New Roman" panose="02020603050405020304" pitchFamily="18" charset="0"/>
              </a:rPr>
              <a:t>электронного таможенного декларирования </a:t>
            </a:r>
            <a:r>
              <a:rPr lang="ru-RU" sz="1900" dirty="0">
                <a:solidFill>
                  <a:schemeClr val="tx1"/>
                </a:solidFill>
                <a:latin typeface="Times New Roman" panose="02020603050405020304" pitchFamily="18" charset="0"/>
                <a:cs typeface="Times New Roman" panose="02020603050405020304" pitchFamily="18" charset="0"/>
              </a:rPr>
              <a:t>и применение письменного декларирования только в определенных </a:t>
            </a:r>
            <a:r>
              <a:rPr lang="ru-RU" sz="1900" dirty="0" smtClean="0">
                <a:solidFill>
                  <a:schemeClr val="tx1"/>
                </a:solidFill>
                <a:latin typeface="Times New Roman" panose="02020603050405020304" pitchFamily="18" charset="0"/>
                <a:cs typeface="Times New Roman" panose="02020603050405020304" pitchFamily="18" charset="0"/>
              </a:rPr>
              <a:t>случаях</a:t>
            </a:r>
            <a:r>
              <a:rPr lang="ru-RU" sz="1900" dirty="0">
                <a:solidFill>
                  <a:schemeClr val="tx1"/>
                </a:solidFill>
                <a:latin typeface="Times New Roman" panose="02020603050405020304" pitchFamily="18" charset="0"/>
                <a:cs typeface="Times New Roman" panose="02020603050405020304" pitchFamily="18" charset="0"/>
              </a:rPr>
              <a:t>; </a:t>
            </a:r>
          </a:p>
          <a:p>
            <a:pPr marL="342900" indent="450000" algn="just">
              <a:buFont typeface="Wingdings" panose="05000000000000000000" pitchFamily="2" charset="2"/>
              <a:buChar char="v"/>
            </a:pPr>
            <a:r>
              <a:rPr lang="ru-RU" sz="1900" dirty="0" smtClean="0">
                <a:solidFill>
                  <a:schemeClr val="tx1"/>
                </a:solidFill>
                <a:latin typeface="Times New Roman" panose="02020603050405020304" pitchFamily="18" charset="0"/>
                <a:cs typeface="Times New Roman" panose="02020603050405020304" pitchFamily="18" charset="0"/>
              </a:rPr>
              <a:t>	возможность </a:t>
            </a:r>
            <a:r>
              <a:rPr lang="ru-RU" sz="1900" b="1" dirty="0">
                <a:solidFill>
                  <a:schemeClr val="tx1"/>
                </a:solidFill>
                <a:latin typeface="Times New Roman" panose="02020603050405020304" pitchFamily="18" charset="0"/>
                <a:cs typeface="Times New Roman" panose="02020603050405020304" pitchFamily="18" charset="0"/>
              </a:rPr>
              <a:t>совершения таможенных операций</a:t>
            </a:r>
            <a:r>
              <a:rPr lang="ru-RU" sz="1900" dirty="0">
                <a:solidFill>
                  <a:schemeClr val="tx1"/>
                </a:solidFill>
                <a:latin typeface="Times New Roman" panose="02020603050405020304" pitchFamily="18" charset="0"/>
                <a:cs typeface="Times New Roman" panose="02020603050405020304" pitchFamily="18" charset="0"/>
              </a:rPr>
              <a:t>, связанных с </a:t>
            </a:r>
            <a:r>
              <a:rPr lang="ru-RU" sz="1900" b="1" dirty="0">
                <a:solidFill>
                  <a:schemeClr val="tx1"/>
                </a:solidFill>
                <a:latin typeface="Times New Roman" panose="02020603050405020304" pitchFamily="18" charset="0"/>
                <a:cs typeface="Times New Roman" panose="02020603050405020304" pitchFamily="18" charset="0"/>
              </a:rPr>
              <a:t>регистрацией </a:t>
            </a:r>
            <a:r>
              <a:rPr lang="ru-RU" sz="1900" dirty="0">
                <a:solidFill>
                  <a:schemeClr val="tx1"/>
                </a:solidFill>
                <a:latin typeface="Times New Roman" panose="02020603050405020304" pitchFamily="18" charset="0"/>
                <a:cs typeface="Times New Roman" panose="02020603050405020304" pitchFamily="18" charset="0"/>
              </a:rPr>
              <a:t>таможенной декларации и </a:t>
            </a:r>
            <a:r>
              <a:rPr lang="ru-RU" sz="1900" b="1" dirty="0">
                <a:solidFill>
                  <a:schemeClr val="tx1"/>
                </a:solidFill>
                <a:latin typeface="Times New Roman" panose="02020603050405020304" pitchFamily="18" charset="0"/>
                <a:cs typeface="Times New Roman" panose="02020603050405020304" pitchFamily="18" charset="0"/>
              </a:rPr>
              <a:t>выпуском</a:t>
            </a:r>
            <a:r>
              <a:rPr lang="ru-RU" sz="1900" dirty="0">
                <a:solidFill>
                  <a:schemeClr val="tx1"/>
                </a:solidFill>
                <a:latin typeface="Times New Roman" panose="02020603050405020304" pitchFamily="18" charset="0"/>
                <a:cs typeface="Times New Roman" panose="02020603050405020304" pitchFamily="18" charset="0"/>
              </a:rPr>
              <a:t> товаров, </a:t>
            </a:r>
            <a:r>
              <a:rPr lang="ru-RU" sz="1900" b="1" dirty="0" smtClean="0">
                <a:solidFill>
                  <a:schemeClr val="tx1"/>
                </a:solidFill>
                <a:latin typeface="Times New Roman" panose="02020603050405020304" pitchFamily="18" charset="0"/>
                <a:cs typeface="Times New Roman" panose="02020603050405020304" pitchFamily="18" charset="0"/>
              </a:rPr>
              <a:t>автоматически</a:t>
            </a:r>
            <a:r>
              <a:rPr lang="ru-RU" sz="1900" dirty="0" smtClean="0">
                <a:solidFill>
                  <a:schemeClr val="tx1"/>
                </a:solidFill>
                <a:latin typeface="Times New Roman" panose="02020603050405020304" pitchFamily="18" charset="0"/>
                <a:cs typeface="Times New Roman" panose="02020603050405020304" pitchFamily="18" charset="0"/>
              </a:rPr>
              <a:t>, </a:t>
            </a:r>
            <a:r>
              <a:rPr lang="ru-RU" sz="1900" dirty="0">
                <a:solidFill>
                  <a:schemeClr val="tx1"/>
                </a:solidFill>
                <a:latin typeface="Times New Roman" panose="02020603050405020304" pitchFamily="18" charset="0"/>
                <a:cs typeface="Times New Roman" panose="02020603050405020304" pitchFamily="18" charset="0"/>
              </a:rPr>
              <a:t>информационными системами таможенных органов;</a:t>
            </a:r>
          </a:p>
          <a:p>
            <a:pPr marL="342900" indent="450000" algn="just">
              <a:buFont typeface="Wingdings" panose="05000000000000000000" pitchFamily="2" charset="2"/>
              <a:buChar char="v"/>
            </a:pPr>
            <a:r>
              <a:rPr lang="ru-RU" sz="1900" dirty="0" smtClean="0">
                <a:solidFill>
                  <a:schemeClr val="tx1"/>
                </a:solidFill>
                <a:latin typeface="Times New Roman" panose="02020603050405020304" pitchFamily="18" charset="0"/>
                <a:cs typeface="Times New Roman" panose="02020603050405020304" pitchFamily="18" charset="0"/>
              </a:rPr>
              <a:t>	</a:t>
            </a:r>
            <a:r>
              <a:rPr lang="ru-RU" sz="1900" b="1" dirty="0" smtClean="0">
                <a:solidFill>
                  <a:schemeClr val="tx1"/>
                </a:solidFill>
                <a:latin typeface="Times New Roman" panose="02020603050405020304" pitchFamily="18" charset="0"/>
                <a:cs typeface="Times New Roman" panose="02020603050405020304" pitchFamily="18" charset="0"/>
              </a:rPr>
              <a:t>оптимизация </a:t>
            </a:r>
            <a:r>
              <a:rPr lang="ru-RU" sz="1900" b="1" dirty="0">
                <a:solidFill>
                  <a:schemeClr val="tx1"/>
                </a:solidFill>
                <a:latin typeface="Times New Roman" panose="02020603050405020304" pitchFamily="18" charset="0"/>
                <a:cs typeface="Times New Roman" panose="02020603050405020304" pitchFamily="18" charset="0"/>
              </a:rPr>
              <a:t>сведений</a:t>
            </a:r>
            <a:r>
              <a:rPr lang="ru-RU" sz="1900" dirty="0">
                <a:solidFill>
                  <a:schemeClr val="tx1"/>
                </a:solidFill>
                <a:latin typeface="Times New Roman" panose="02020603050405020304" pitchFamily="18" charset="0"/>
                <a:cs typeface="Times New Roman" panose="02020603050405020304" pitchFamily="18" charset="0"/>
              </a:rPr>
              <a:t>, подлежащих указанию в декларации на товары и транзитной декларации</a:t>
            </a:r>
            <a:r>
              <a:rPr lang="ru-RU" sz="1900" dirty="0" smtClean="0">
                <a:solidFill>
                  <a:schemeClr val="tx1"/>
                </a:solidFill>
                <a:latin typeface="Times New Roman" panose="02020603050405020304" pitchFamily="18" charset="0"/>
                <a:cs typeface="Times New Roman" panose="02020603050405020304" pitchFamily="18" charset="0"/>
              </a:rPr>
              <a:t>;</a:t>
            </a:r>
          </a:p>
          <a:p>
            <a:pPr marL="342900" indent="450000" algn="just">
              <a:buFont typeface="Wingdings" panose="05000000000000000000" pitchFamily="2" charset="2"/>
              <a:buChar char="v"/>
            </a:pPr>
            <a:r>
              <a:rPr lang="ru-RU" sz="1900" dirty="0">
                <a:solidFill>
                  <a:schemeClr val="tx1"/>
                </a:solidFill>
                <a:latin typeface="Times New Roman" panose="02020603050405020304" pitchFamily="18" charset="0"/>
                <a:cs typeface="Times New Roman" panose="02020603050405020304" pitchFamily="18" charset="0"/>
              </a:rPr>
              <a:t>	</a:t>
            </a:r>
            <a:r>
              <a:rPr lang="ru-RU" sz="1900" dirty="0" smtClean="0">
                <a:solidFill>
                  <a:schemeClr val="tx1"/>
                </a:solidFill>
                <a:latin typeface="Times New Roman" panose="02020603050405020304" pitchFamily="18" charset="0"/>
                <a:cs typeface="Times New Roman" panose="02020603050405020304" pitchFamily="18" charset="0"/>
              </a:rPr>
              <a:t>возможность </a:t>
            </a:r>
            <a:r>
              <a:rPr lang="ru-RU" sz="1900" b="1" dirty="0" smtClean="0">
                <a:solidFill>
                  <a:schemeClr val="tx1"/>
                </a:solidFill>
                <a:latin typeface="Times New Roman" panose="02020603050405020304" pitchFamily="18" charset="0"/>
                <a:cs typeface="Times New Roman" panose="02020603050405020304" pitchFamily="18" charset="0"/>
              </a:rPr>
              <a:t>подачи декларации на товары без представления </a:t>
            </a:r>
            <a:r>
              <a:rPr lang="ru-RU" sz="1900" dirty="0" smtClean="0">
                <a:solidFill>
                  <a:schemeClr val="tx1"/>
                </a:solidFill>
                <a:latin typeface="Times New Roman" panose="02020603050405020304" pitchFamily="18" charset="0"/>
                <a:cs typeface="Times New Roman" panose="02020603050405020304" pitchFamily="18" charset="0"/>
              </a:rPr>
              <a:t>таможенному органу </a:t>
            </a:r>
            <a:r>
              <a:rPr lang="ru-RU" sz="1900" b="1" dirty="0" smtClean="0">
                <a:solidFill>
                  <a:schemeClr val="tx1"/>
                </a:solidFill>
                <a:latin typeface="Times New Roman" panose="02020603050405020304" pitchFamily="18" charset="0"/>
                <a:cs typeface="Times New Roman" panose="02020603050405020304" pitchFamily="18" charset="0"/>
              </a:rPr>
              <a:t>документов</a:t>
            </a:r>
            <a:r>
              <a:rPr lang="ru-RU" sz="1900" dirty="0" smtClean="0">
                <a:solidFill>
                  <a:schemeClr val="tx1"/>
                </a:solidFill>
                <a:latin typeface="Times New Roman" panose="02020603050405020304" pitchFamily="18" charset="0"/>
                <a:cs typeface="Times New Roman" panose="02020603050405020304" pitchFamily="18" charset="0"/>
              </a:rPr>
              <a:t>, на основании которых она заполнена;</a:t>
            </a:r>
            <a:endParaRPr lang="ru-RU" sz="19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r>
              <a:rPr lang="ru-RU" sz="1900" dirty="0" smtClean="0">
                <a:solidFill>
                  <a:schemeClr val="tx1"/>
                </a:solidFill>
                <a:latin typeface="Times New Roman" panose="02020603050405020304" pitchFamily="18" charset="0"/>
                <a:cs typeface="Times New Roman" panose="02020603050405020304" pitchFamily="18" charset="0"/>
              </a:rPr>
              <a:t>	</a:t>
            </a:r>
            <a:r>
              <a:rPr lang="ru-RU" sz="1900" b="1" dirty="0" smtClean="0">
                <a:solidFill>
                  <a:schemeClr val="tx1"/>
                </a:solidFill>
                <a:latin typeface="Times New Roman" panose="02020603050405020304" pitchFamily="18" charset="0"/>
                <a:cs typeface="Times New Roman" panose="02020603050405020304" pitchFamily="18" charset="0"/>
              </a:rPr>
              <a:t>использование </a:t>
            </a:r>
            <a:r>
              <a:rPr lang="ru-RU" sz="1900" b="1" dirty="0">
                <a:solidFill>
                  <a:schemeClr val="tx1"/>
                </a:solidFill>
                <a:latin typeface="Times New Roman" panose="02020603050405020304" pitchFamily="18" charset="0"/>
                <a:cs typeface="Times New Roman" panose="02020603050405020304" pitchFamily="18" charset="0"/>
              </a:rPr>
              <a:t>механизма «единого окна» </a:t>
            </a:r>
            <a:r>
              <a:rPr lang="ru-RU" sz="1900" dirty="0">
                <a:solidFill>
                  <a:schemeClr val="tx1"/>
                </a:solidFill>
                <a:latin typeface="Times New Roman" panose="02020603050405020304" pitchFamily="18" charset="0"/>
                <a:cs typeface="Times New Roman" panose="02020603050405020304" pitchFamily="18" charset="0"/>
              </a:rPr>
              <a:t>при совершении таможенных операций, в том числе связанных с прибытием, убытием и таможенным </a:t>
            </a:r>
            <a:r>
              <a:rPr lang="ru-RU" sz="1900" dirty="0" smtClean="0">
                <a:solidFill>
                  <a:schemeClr val="tx1"/>
                </a:solidFill>
                <a:latin typeface="Times New Roman" panose="02020603050405020304" pitchFamily="18" charset="0"/>
                <a:cs typeface="Times New Roman" panose="02020603050405020304" pitchFamily="18" charset="0"/>
              </a:rPr>
              <a:t>декларированием товаров;</a:t>
            </a:r>
            <a:endParaRPr lang="ru-RU" sz="19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r>
              <a:rPr lang="ru-RU" sz="1900" dirty="0" smtClean="0">
                <a:solidFill>
                  <a:schemeClr val="tx1"/>
                </a:solidFill>
                <a:latin typeface="Times New Roman" panose="02020603050405020304" pitchFamily="18" charset="0"/>
                <a:cs typeface="Times New Roman" panose="02020603050405020304" pitchFamily="18" charset="0"/>
              </a:rPr>
              <a:t>	</a:t>
            </a:r>
            <a:r>
              <a:rPr lang="ru-RU" sz="1900" b="1" dirty="0" smtClean="0">
                <a:solidFill>
                  <a:schemeClr val="tx1"/>
                </a:solidFill>
                <a:latin typeface="Times New Roman" panose="02020603050405020304" pitchFamily="18" charset="0"/>
                <a:cs typeface="Times New Roman" panose="02020603050405020304" pitchFamily="18" charset="0"/>
              </a:rPr>
              <a:t>оптимизация </a:t>
            </a:r>
            <a:r>
              <a:rPr lang="ru-RU" sz="1900" b="1" dirty="0">
                <a:solidFill>
                  <a:schemeClr val="tx1"/>
                </a:solidFill>
                <a:latin typeface="Times New Roman" panose="02020603050405020304" pitchFamily="18" charset="0"/>
                <a:cs typeface="Times New Roman" panose="02020603050405020304" pitchFamily="18" charset="0"/>
              </a:rPr>
              <a:t>предварительного информирования </a:t>
            </a:r>
            <a:r>
              <a:rPr lang="ru-RU" sz="1900" dirty="0">
                <a:solidFill>
                  <a:schemeClr val="tx1"/>
                </a:solidFill>
                <a:latin typeface="Times New Roman" panose="02020603050405020304" pitchFamily="18" charset="0"/>
                <a:cs typeface="Times New Roman" panose="02020603050405020304" pitchFamily="18" charset="0"/>
              </a:rPr>
              <a:t>таможенных органов о товарах, ввозимых на таможенную территорию </a:t>
            </a:r>
            <a:r>
              <a:rPr lang="ru-RU" sz="1900" dirty="0" smtClean="0">
                <a:solidFill>
                  <a:schemeClr val="tx1"/>
                </a:solidFill>
                <a:latin typeface="Times New Roman" panose="02020603050405020304" pitchFamily="18" charset="0"/>
                <a:cs typeface="Times New Roman" panose="02020603050405020304" pitchFamily="18" charset="0"/>
              </a:rPr>
              <a:t>Союза</a:t>
            </a:r>
            <a:r>
              <a:rPr lang="ru-RU" sz="1900" dirty="0">
                <a:solidFill>
                  <a:schemeClr val="tx1"/>
                </a:solidFill>
                <a:latin typeface="Times New Roman" panose="02020603050405020304" pitchFamily="18" charset="0"/>
                <a:cs typeface="Times New Roman" panose="02020603050405020304" pitchFamily="18" charset="0"/>
              </a:rPr>
              <a:t>;</a:t>
            </a:r>
          </a:p>
          <a:p>
            <a:pPr marL="342900" indent="450000" algn="just">
              <a:buFont typeface="Wingdings" panose="05000000000000000000" pitchFamily="2" charset="2"/>
              <a:buChar char="v"/>
            </a:pPr>
            <a:r>
              <a:rPr lang="ru-RU" sz="1900" dirty="0">
                <a:solidFill>
                  <a:schemeClr val="tx1"/>
                </a:solidFill>
                <a:latin typeface="Times New Roman" panose="02020603050405020304" pitchFamily="18" charset="0"/>
                <a:cs typeface="Times New Roman" panose="02020603050405020304" pitchFamily="18" charset="0"/>
              </a:rPr>
              <a:t> </a:t>
            </a:r>
            <a:r>
              <a:rPr lang="ru-RU" sz="1900" dirty="0" smtClean="0">
                <a:solidFill>
                  <a:schemeClr val="tx1"/>
                </a:solidFill>
                <a:latin typeface="Times New Roman" panose="02020603050405020304" pitchFamily="18" charset="0"/>
                <a:cs typeface="Times New Roman" panose="02020603050405020304" pitchFamily="18" charset="0"/>
              </a:rPr>
              <a:t>	</a:t>
            </a:r>
            <a:r>
              <a:rPr lang="ru-RU" sz="1900" b="1" dirty="0" smtClean="0">
                <a:solidFill>
                  <a:schemeClr val="tx1"/>
                </a:solidFill>
                <a:latin typeface="Times New Roman" panose="02020603050405020304" pitchFamily="18" charset="0"/>
                <a:cs typeface="Times New Roman" panose="02020603050405020304" pitchFamily="18" charset="0"/>
              </a:rPr>
              <a:t>унификация </a:t>
            </a:r>
            <a:r>
              <a:rPr lang="ru-RU" sz="1900" b="1" dirty="0">
                <a:solidFill>
                  <a:schemeClr val="tx1"/>
                </a:solidFill>
                <a:latin typeface="Times New Roman" panose="02020603050405020304" pitchFamily="18" charset="0"/>
                <a:cs typeface="Times New Roman" panose="02020603050405020304" pitchFamily="18" charset="0"/>
              </a:rPr>
              <a:t>особенностей </a:t>
            </a:r>
            <a:r>
              <a:rPr lang="ru-RU" sz="1900" dirty="0">
                <a:solidFill>
                  <a:schemeClr val="tx1"/>
                </a:solidFill>
                <a:latin typeface="Times New Roman" panose="02020603050405020304" pitchFamily="18" charset="0"/>
                <a:cs typeface="Times New Roman" panose="02020603050405020304" pitchFamily="18" charset="0"/>
              </a:rPr>
              <a:t>таможенного </a:t>
            </a:r>
            <a:r>
              <a:rPr lang="ru-RU" sz="1900" b="1" dirty="0">
                <a:solidFill>
                  <a:schemeClr val="tx1"/>
                </a:solidFill>
                <a:latin typeface="Times New Roman" panose="02020603050405020304" pitchFamily="18" charset="0"/>
                <a:cs typeface="Times New Roman" panose="02020603050405020304" pitchFamily="18" charset="0"/>
              </a:rPr>
              <a:t>декларирования</a:t>
            </a:r>
            <a:r>
              <a:rPr lang="ru-RU" sz="1900" dirty="0">
                <a:solidFill>
                  <a:schemeClr val="tx1"/>
                </a:solidFill>
                <a:latin typeface="Times New Roman" panose="02020603050405020304" pitchFamily="18" charset="0"/>
                <a:cs typeface="Times New Roman" panose="02020603050405020304" pitchFamily="18" charset="0"/>
              </a:rPr>
              <a:t> товаров, перемещаемых в </a:t>
            </a:r>
            <a:r>
              <a:rPr lang="ru-RU" sz="1900" b="1" dirty="0">
                <a:solidFill>
                  <a:schemeClr val="tx1"/>
                </a:solidFill>
                <a:latin typeface="Times New Roman" panose="02020603050405020304" pitchFamily="18" charset="0"/>
                <a:cs typeface="Times New Roman" panose="02020603050405020304" pitchFamily="18" charset="0"/>
              </a:rPr>
              <a:t>несобранном или разобранном виде</a:t>
            </a:r>
            <a:r>
              <a:rPr lang="ru-RU" sz="1900" dirty="0">
                <a:solidFill>
                  <a:schemeClr val="tx1"/>
                </a:solidFill>
                <a:latin typeface="Times New Roman" panose="02020603050405020304" pitchFamily="18" charset="0"/>
                <a:cs typeface="Times New Roman" panose="02020603050405020304" pitchFamily="18" charset="0"/>
              </a:rPr>
              <a:t>;</a:t>
            </a:r>
          </a:p>
          <a:p>
            <a:pPr marL="342900" indent="450000" algn="just">
              <a:buFont typeface="Wingdings" panose="05000000000000000000" pitchFamily="2" charset="2"/>
              <a:buChar char="v"/>
            </a:pPr>
            <a:r>
              <a:rPr lang="ru-RU" sz="1900" dirty="0" smtClean="0">
                <a:solidFill>
                  <a:schemeClr val="tx1"/>
                </a:solidFill>
                <a:latin typeface="Times New Roman" panose="02020603050405020304" pitchFamily="18" charset="0"/>
                <a:cs typeface="Times New Roman" panose="02020603050405020304" pitchFamily="18" charset="0"/>
              </a:rPr>
              <a:t>	определение </a:t>
            </a:r>
            <a:r>
              <a:rPr lang="ru-RU" sz="1900" b="1" dirty="0" smtClean="0">
                <a:solidFill>
                  <a:schemeClr val="tx1"/>
                </a:solidFill>
                <a:latin typeface="Times New Roman" panose="02020603050405020304" pitchFamily="18" charset="0"/>
                <a:cs typeface="Times New Roman" panose="02020603050405020304" pitchFamily="18" charset="0"/>
              </a:rPr>
              <a:t>особого порядка декларирования экспресс-грузов</a:t>
            </a:r>
            <a:r>
              <a:rPr lang="ru-RU" sz="1900" dirty="0" smtClean="0">
                <a:solidFill>
                  <a:schemeClr val="tx1"/>
                </a:solidFill>
                <a:latin typeface="Times New Roman" panose="02020603050405020304" pitchFamily="18" charset="0"/>
                <a:cs typeface="Times New Roman" panose="02020603050405020304" pitchFamily="18" charset="0"/>
              </a:rPr>
              <a:t>, перемещаемых экспресс-перевозчиком;</a:t>
            </a:r>
            <a:endParaRPr lang="ru-RU" sz="1900" dirty="0">
              <a:solidFill>
                <a:schemeClr val="tx1"/>
              </a:solidFill>
              <a:latin typeface="Times New Roman" panose="02020603050405020304" pitchFamily="18" charset="0"/>
              <a:cs typeface="Times New Roman" panose="02020603050405020304" pitchFamily="18" charset="0"/>
            </a:endParaRPr>
          </a:p>
        </p:txBody>
      </p:sp>
      <p:sp>
        <p:nvSpPr>
          <p:cNvPr id="7" name="Овал 6"/>
          <p:cNvSpPr/>
          <p:nvPr/>
        </p:nvSpPr>
        <p:spPr>
          <a:xfrm>
            <a:off x="8652133" y="23992"/>
            <a:ext cx="491867"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7</a:t>
            </a:r>
            <a:endParaRPr lang="ru-RU" dirty="0">
              <a:solidFill>
                <a:schemeClr val="tx1"/>
              </a:solidFill>
            </a:endParaRPr>
          </a:p>
        </p:txBody>
      </p:sp>
    </p:spTree>
    <p:extLst>
      <p:ext uri="{BB962C8B-B14F-4D97-AF65-F5344CB8AC3E}">
        <p14:creationId xmlns:p14="http://schemas.microsoft.com/office/powerpoint/2010/main" val="3438163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23842" y="48797"/>
            <a:ext cx="9120158" cy="17946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mj-lt"/>
            </a:endParaRPr>
          </a:p>
        </p:txBody>
      </p:sp>
      <p:sp>
        <p:nvSpPr>
          <p:cNvPr id="10" name="Заголовок 2"/>
          <p:cNvSpPr txBox="1">
            <a:spLocks/>
          </p:cNvSpPr>
          <p:nvPr/>
        </p:nvSpPr>
        <p:spPr>
          <a:xfrm>
            <a:off x="107504" y="61256"/>
            <a:ext cx="9036496" cy="572502"/>
          </a:xfrm>
          <a:prstGeom prst="rect">
            <a:avLst/>
          </a:prstGeom>
          <a:ln>
            <a:noFill/>
          </a:ln>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800" b="1" dirty="0" smtClean="0">
                <a:latin typeface="Arial" pitchFamily="34" charset="0"/>
                <a:ea typeface="+mn-ea"/>
                <a:cs typeface="Arial" pitchFamily="34" charset="0"/>
              </a:rPr>
              <a:t> </a:t>
            </a:r>
            <a:r>
              <a:rPr lang="ru-RU" sz="2400" b="1" dirty="0" smtClean="0">
                <a:latin typeface="Times New Roman" panose="02020603050405020304" pitchFamily="18" charset="0"/>
                <a:ea typeface="+mn-ea"/>
                <a:cs typeface="Times New Roman" panose="02020603050405020304" pitchFamily="18" charset="0"/>
              </a:rPr>
              <a:t>ПРОЕКТ ТАМОЖЕННОГО КОДЕКСА ЕВРАЗИЙСКОГО ЭКОНОМИЧЕСКОГО СОЮЗА </a:t>
            </a:r>
          </a:p>
          <a:p>
            <a:endParaRPr lang="ru-RU" sz="1800" b="1" dirty="0">
              <a:latin typeface="Arial" pitchFamily="34" charset="0"/>
              <a:ea typeface="+mn-ea"/>
              <a:cs typeface="Arial" pitchFamily="34" charset="0"/>
            </a:endParaRPr>
          </a:p>
        </p:txBody>
      </p:sp>
      <p:cxnSp>
        <p:nvCxnSpPr>
          <p:cNvPr id="19" name="Прямая соединительная линия 18"/>
          <p:cNvCxnSpPr/>
          <p:nvPr/>
        </p:nvCxnSpPr>
        <p:spPr>
          <a:xfrm>
            <a:off x="4702679" y="2365835"/>
            <a:ext cx="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a:off x="6944383" y="4065368"/>
            <a:ext cx="8428" cy="223333"/>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3" name="Скругленный прямоугольник 22"/>
          <p:cNvSpPr/>
          <p:nvPr/>
        </p:nvSpPr>
        <p:spPr>
          <a:xfrm>
            <a:off x="107504" y="476672"/>
            <a:ext cx="8928992" cy="6381328"/>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anose="02020603050405020304" pitchFamily="18" charset="0"/>
                <a:cs typeface="Times New Roman" panose="02020603050405020304" pitchFamily="18" charset="0"/>
              </a:rPr>
              <a:t>Новые подходы</a:t>
            </a:r>
            <a:r>
              <a:rPr lang="ru-RU" sz="2000" b="1" dirty="0">
                <a:solidFill>
                  <a:schemeClr val="tx1"/>
                </a:solidFill>
                <a:latin typeface="Times New Roman" panose="02020603050405020304" pitchFamily="18" charset="0"/>
                <a:cs typeface="Times New Roman" panose="02020603050405020304" pitchFamily="18" charset="0"/>
              </a:rPr>
              <a:t>, которые </a:t>
            </a:r>
            <a:r>
              <a:rPr lang="ru-RU" sz="2000" b="1" dirty="0" smtClean="0">
                <a:solidFill>
                  <a:schemeClr val="tx1"/>
                </a:solidFill>
                <a:latin typeface="Times New Roman" panose="02020603050405020304" pitchFamily="18" charset="0"/>
                <a:cs typeface="Times New Roman" panose="02020603050405020304" pitchFamily="18" charset="0"/>
              </a:rPr>
              <a:t>нашли </a:t>
            </a:r>
            <a:r>
              <a:rPr lang="ru-RU" sz="2000" b="1" dirty="0">
                <a:solidFill>
                  <a:schemeClr val="tx1"/>
                </a:solidFill>
                <a:latin typeface="Times New Roman" panose="02020603050405020304" pitchFamily="18" charset="0"/>
                <a:cs typeface="Times New Roman" panose="02020603050405020304" pitchFamily="18" charset="0"/>
              </a:rPr>
              <a:t>отражение в проекте ТК </a:t>
            </a:r>
            <a:r>
              <a:rPr lang="ru-RU" sz="2000" b="1" dirty="0" smtClean="0">
                <a:solidFill>
                  <a:schemeClr val="tx1"/>
                </a:solidFill>
                <a:latin typeface="Times New Roman" panose="02020603050405020304" pitchFamily="18" charset="0"/>
                <a:cs typeface="Times New Roman" panose="02020603050405020304" pitchFamily="18" charset="0"/>
              </a:rPr>
              <a:t>ЕАЭС:</a:t>
            </a:r>
          </a:p>
          <a:p>
            <a:pPr algn="ctr"/>
            <a:endParaRPr lang="ru-RU" sz="1000" b="1" dirty="0">
              <a:solidFill>
                <a:schemeClr val="tx1"/>
              </a:solidFill>
              <a:latin typeface="Times New Roman" panose="02020603050405020304" pitchFamily="18" charset="0"/>
              <a:cs typeface="Times New Roman" panose="02020603050405020304" pitchFamily="18" charset="0"/>
            </a:endParaRPr>
          </a:p>
          <a:p>
            <a:pPr marL="285750" indent="450000" algn="just">
              <a:buFont typeface="Wingdings" panose="05000000000000000000" pitchFamily="2" charset="2"/>
              <a:buChar char="v"/>
            </a:pPr>
            <a:r>
              <a:rPr lang="ru-RU" sz="2000" b="1" dirty="0" smtClean="0">
                <a:solidFill>
                  <a:schemeClr val="tx1"/>
                </a:solidFill>
                <a:latin typeface="Times New Roman" panose="02020603050405020304" pitchFamily="18" charset="0"/>
                <a:cs typeface="Times New Roman" panose="02020603050405020304" pitchFamily="18" charset="0"/>
              </a:rPr>
              <a:t>сокращение сроков выпуска </a:t>
            </a:r>
            <a:r>
              <a:rPr lang="ru-RU" sz="2000" dirty="0" smtClean="0">
                <a:solidFill>
                  <a:schemeClr val="tx1"/>
                </a:solidFill>
                <a:latin typeface="Times New Roman" panose="02020603050405020304" pitchFamily="18" charset="0"/>
                <a:cs typeface="Times New Roman" panose="02020603050405020304" pitchFamily="18" charset="0"/>
              </a:rPr>
              <a:t>товаров до </a:t>
            </a:r>
            <a:r>
              <a:rPr lang="ru-RU" sz="2000" b="1" dirty="0" smtClean="0">
                <a:solidFill>
                  <a:schemeClr val="tx1"/>
                </a:solidFill>
                <a:latin typeface="Times New Roman" panose="02020603050405020304" pitchFamily="18" charset="0"/>
                <a:cs typeface="Times New Roman" panose="02020603050405020304" pitchFamily="18" charset="0"/>
              </a:rPr>
              <a:t>4 </a:t>
            </a:r>
            <a:r>
              <a:rPr lang="ru-RU" sz="2000" dirty="0" smtClean="0">
                <a:solidFill>
                  <a:schemeClr val="tx1"/>
                </a:solidFill>
                <a:latin typeface="Times New Roman" panose="02020603050405020304" pitchFamily="18" charset="0"/>
                <a:cs typeface="Times New Roman" panose="02020603050405020304" pitchFamily="18" charset="0"/>
              </a:rPr>
              <a:t>часов с момента регистрации таможенной декларации, если по результатам проверки таможенной декларации не выявлена необходимость запроса документов, на основании которых она заполнена либо проведения </a:t>
            </a: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dirty="0" smtClean="0">
                <a:solidFill>
                  <a:schemeClr val="tx1"/>
                </a:solidFill>
                <a:latin typeface="Times New Roman" panose="02020603050405020304" pitchFamily="18" charset="0"/>
                <a:cs typeface="Times New Roman" panose="02020603050405020304" pitchFamily="18" charset="0"/>
              </a:rPr>
              <a:t>форм таможенного контроля, связанных с проверкой товаров;</a:t>
            </a:r>
          </a:p>
          <a:p>
            <a:pPr marL="285750" algn="just"/>
            <a:endParaRPr lang="ru-RU" sz="10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r>
              <a:rPr lang="ru-RU" sz="2000" dirty="0">
                <a:solidFill>
                  <a:schemeClr val="tx1"/>
                </a:solidFill>
                <a:latin typeface="Times New Roman" panose="02020603050405020304" pitchFamily="18" charset="0"/>
                <a:cs typeface="Times New Roman" panose="02020603050405020304" pitchFamily="18" charset="0"/>
              </a:rPr>
              <a:t>установление возможности </a:t>
            </a:r>
            <a:r>
              <a:rPr lang="ru-RU" sz="2000" b="1" dirty="0">
                <a:solidFill>
                  <a:schemeClr val="tx1"/>
                </a:solidFill>
                <a:latin typeface="Times New Roman" panose="02020603050405020304" pitchFamily="18" charset="0"/>
                <a:cs typeface="Times New Roman" panose="02020603050405020304" pitchFamily="18" charset="0"/>
              </a:rPr>
              <a:t>выпуска товаров под обеспечение </a:t>
            </a:r>
            <a:r>
              <a:rPr lang="ru-RU" sz="2000" dirty="0">
                <a:solidFill>
                  <a:schemeClr val="tx1"/>
                </a:solidFill>
                <a:latin typeface="Times New Roman" panose="02020603050405020304" pitchFamily="18" charset="0"/>
                <a:cs typeface="Times New Roman" panose="02020603050405020304" pitchFamily="18" charset="0"/>
              </a:rPr>
              <a:t>уплаты таможенных пошлин, налогов в случае, если таможенный контроль, начатый до выпуска товаров, не завершен</a:t>
            </a:r>
            <a:r>
              <a:rPr lang="ru-RU" sz="2000" dirty="0" smtClean="0">
                <a:solidFill>
                  <a:schemeClr val="tx1"/>
                </a:solidFill>
                <a:latin typeface="Times New Roman" panose="02020603050405020304" pitchFamily="18" charset="0"/>
                <a:cs typeface="Times New Roman" panose="02020603050405020304" pitchFamily="18" charset="0"/>
              </a:rPr>
              <a:t>;</a:t>
            </a:r>
          </a:p>
          <a:p>
            <a:pPr marL="342900" algn="just"/>
            <a:endParaRPr lang="ru-RU" sz="10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r>
              <a:rPr lang="ru-RU" sz="2000" dirty="0" smtClean="0">
                <a:solidFill>
                  <a:schemeClr val="tx1"/>
                </a:solidFill>
                <a:latin typeface="Times New Roman" panose="02020603050405020304" pitchFamily="18" charset="0"/>
                <a:cs typeface="Times New Roman" panose="02020603050405020304" pitchFamily="18" charset="0"/>
              </a:rPr>
              <a:t>совершенствование </a:t>
            </a:r>
            <a:r>
              <a:rPr lang="ru-RU" sz="2000" dirty="0">
                <a:solidFill>
                  <a:schemeClr val="tx1"/>
                </a:solidFill>
                <a:latin typeface="Times New Roman" panose="02020603050405020304" pitchFamily="18" charset="0"/>
                <a:cs typeface="Times New Roman" panose="02020603050405020304" pitchFamily="18" charset="0"/>
              </a:rPr>
              <a:t>института </a:t>
            </a:r>
            <a:r>
              <a:rPr lang="ru-RU" sz="2000" b="1" dirty="0">
                <a:solidFill>
                  <a:schemeClr val="tx1"/>
                </a:solidFill>
                <a:latin typeface="Times New Roman" panose="02020603050405020304" pitchFamily="18" charset="0"/>
                <a:cs typeface="Times New Roman" panose="02020603050405020304" pitchFamily="18" charset="0"/>
              </a:rPr>
              <a:t>уполномоченных экономических операторов</a:t>
            </a:r>
            <a:r>
              <a:rPr lang="ru-RU" sz="2000" dirty="0" smtClean="0">
                <a:solidFill>
                  <a:schemeClr val="tx1"/>
                </a:solidFill>
                <a:latin typeface="Times New Roman" panose="02020603050405020304" pitchFamily="18" charset="0"/>
                <a:cs typeface="Times New Roman" panose="02020603050405020304" pitchFamily="18" charset="0"/>
              </a:rPr>
              <a:t>;</a:t>
            </a:r>
          </a:p>
          <a:p>
            <a:pPr marL="342900" algn="just"/>
            <a:endParaRPr lang="ru-RU" sz="10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r>
              <a:rPr lang="ru-RU" sz="2000" b="1" dirty="0">
                <a:solidFill>
                  <a:schemeClr val="tx1"/>
                </a:solidFill>
                <a:latin typeface="Times New Roman" panose="02020603050405020304" pitchFamily="18" charset="0"/>
                <a:cs typeface="Times New Roman" panose="02020603050405020304" pitchFamily="18" charset="0"/>
              </a:rPr>
              <a:t>уточнение</a:t>
            </a:r>
            <a:r>
              <a:rPr lang="ru-RU" sz="2000" dirty="0">
                <a:solidFill>
                  <a:schemeClr val="tx1"/>
                </a:solidFill>
                <a:latin typeface="Times New Roman" panose="02020603050405020304" pitchFamily="18" charset="0"/>
                <a:cs typeface="Times New Roman" panose="02020603050405020304" pitchFamily="18" charset="0"/>
              </a:rPr>
              <a:t> содержания и условий отдельных </a:t>
            </a:r>
            <a:r>
              <a:rPr lang="ru-RU" sz="2000" b="1" dirty="0">
                <a:solidFill>
                  <a:schemeClr val="tx1"/>
                </a:solidFill>
                <a:latin typeface="Times New Roman" panose="02020603050405020304" pitchFamily="18" charset="0"/>
                <a:cs typeface="Times New Roman" panose="02020603050405020304" pitchFamily="18" charset="0"/>
              </a:rPr>
              <a:t>таможенных процедур</a:t>
            </a:r>
            <a:r>
              <a:rPr lang="ru-RU" sz="2000" dirty="0" smtClean="0">
                <a:solidFill>
                  <a:schemeClr val="tx1"/>
                </a:solidFill>
                <a:latin typeface="Times New Roman" panose="02020603050405020304" pitchFamily="18" charset="0"/>
                <a:cs typeface="Times New Roman" panose="02020603050405020304" pitchFamily="18" charset="0"/>
              </a:rPr>
              <a:t>;</a:t>
            </a:r>
          </a:p>
          <a:p>
            <a:pPr marL="342900" algn="just"/>
            <a:endParaRPr lang="ru-RU" sz="1000" dirty="0">
              <a:solidFill>
                <a:schemeClr val="tx1"/>
              </a:solidFill>
              <a:latin typeface="Times New Roman" panose="02020603050405020304" pitchFamily="18" charset="0"/>
              <a:cs typeface="Times New Roman" panose="02020603050405020304" pitchFamily="18" charset="0"/>
            </a:endParaRPr>
          </a:p>
          <a:p>
            <a:pPr marL="342900" indent="450000" algn="just">
              <a:buFont typeface="Wingdings" panose="05000000000000000000" pitchFamily="2" charset="2"/>
              <a:buChar char="v"/>
            </a:pPr>
            <a:r>
              <a:rPr lang="ru-RU" sz="2000" b="1" dirty="0">
                <a:solidFill>
                  <a:schemeClr val="tx1"/>
                </a:solidFill>
                <a:latin typeface="Times New Roman" panose="02020603050405020304" pitchFamily="18" charset="0"/>
                <a:cs typeface="Times New Roman" panose="02020603050405020304" pitchFamily="18" charset="0"/>
              </a:rPr>
              <a:t>упрощение</a:t>
            </a:r>
            <a:r>
              <a:rPr lang="ru-RU" sz="2000" dirty="0">
                <a:solidFill>
                  <a:schemeClr val="tx1"/>
                </a:solidFill>
                <a:latin typeface="Times New Roman" panose="02020603050405020304" pitchFamily="18" charset="0"/>
                <a:cs typeface="Times New Roman" panose="02020603050405020304" pitchFamily="18" charset="0"/>
              </a:rPr>
              <a:t> порядка и условий перемещения через таможенную границу Союза </a:t>
            </a:r>
            <a:r>
              <a:rPr lang="ru-RU" sz="2000" b="1" dirty="0">
                <a:solidFill>
                  <a:schemeClr val="tx1"/>
                </a:solidFill>
                <a:latin typeface="Times New Roman" panose="02020603050405020304" pitchFamily="18" charset="0"/>
                <a:cs typeface="Times New Roman" panose="02020603050405020304" pitchFamily="18" charset="0"/>
              </a:rPr>
              <a:t>отдельных категорий товаров</a:t>
            </a:r>
            <a:r>
              <a:rPr lang="ru-RU" sz="2000" dirty="0">
                <a:solidFill>
                  <a:schemeClr val="tx1"/>
                </a:solidFill>
                <a:latin typeface="Times New Roman" panose="02020603050405020304" pitchFamily="18" charset="0"/>
                <a:cs typeface="Times New Roman" panose="02020603050405020304" pitchFamily="18" charset="0"/>
              </a:rPr>
              <a:t>.</a:t>
            </a:r>
          </a:p>
        </p:txBody>
      </p:sp>
      <p:sp>
        <p:nvSpPr>
          <p:cNvPr id="7" name="Овал 6"/>
          <p:cNvSpPr/>
          <p:nvPr/>
        </p:nvSpPr>
        <p:spPr>
          <a:xfrm>
            <a:off x="8651447" y="12235"/>
            <a:ext cx="491867"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8</a:t>
            </a:r>
            <a:endParaRPr lang="ru-RU" dirty="0">
              <a:solidFill>
                <a:schemeClr val="tx1"/>
              </a:solidFill>
            </a:endParaRPr>
          </a:p>
        </p:txBody>
      </p:sp>
    </p:spTree>
    <p:extLst>
      <p:ext uri="{BB962C8B-B14F-4D97-AF65-F5344CB8AC3E}">
        <p14:creationId xmlns:p14="http://schemas.microsoft.com/office/powerpoint/2010/main" val="195318251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6265</TotalTime>
  <Words>3377</Words>
  <Application>Microsoft Office PowerPoint</Application>
  <PresentationFormat>Экран (4:3)</PresentationFormat>
  <Paragraphs>377</Paragraphs>
  <Slides>31</Slides>
  <Notes>4</Notes>
  <HiddenSlides>0</HiddenSlides>
  <MMClips>0</MMClips>
  <ScaleCrop>false</ScaleCrop>
  <HeadingPairs>
    <vt:vector size="4" baseType="variant">
      <vt:variant>
        <vt:lpstr>Тема</vt:lpstr>
      </vt:variant>
      <vt:variant>
        <vt:i4>2</vt:i4>
      </vt:variant>
      <vt:variant>
        <vt:lpstr>Заголовки слайдов</vt:lpstr>
      </vt:variant>
      <vt:variant>
        <vt:i4>31</vt:i4>
      </vt:variant>
    </vt:vector>
  </HeadingPairs>
  <TitlesOfParts>
    <vt:vector size="33" baseType="lpstr">
      <vt:lpstr>Тема Office</vt:lpstr>
      <vt:lpstr>Воздушный поток</vt:lpstr>
      <vt:lpstr>     О ходе подготовки проекта Таможенного кодекса Евразийского экономического союза и направлениях совершенствования таможенного законодательства    </vt:lpstr>
      <vt:lpstr>Презентация PowerPoint</vt:lpstr>
      <vt:lpstr>Презентация PowerPoint</vt:lpstr>
      <vt:lpstr>ПОДГОТОВКА ПРОЕКТА ТАМОЖЕННОГО КОДЕКСА  ЕВРАЗИЙСКОГО ЭКОНОМИЧЕСКОГО СОЮЗА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ПРЕДЛАГАЕМЫЕ УСЛОВИЯ ПРИСВОЕНИЯ СТАТУСА УЭО </vt:lpstr>
      <vt:lpstr>ПРЕДЛАГАЕМЫЕ УСЛОВИЯ ПРИСВОЕНИЯ СТАТУСА УЭО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О ходе подготовки проекта Таможенного кодекса Евразийского экономического союза и направлениях совершенствования таможенного законодательства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Теоретические и практические аспекты при исследовании института таможенного права</dc:title>
  <dc:creator>Мозер Сергей Владимирович</dc:creator>
  <cp:lastModifiedBy>Искоскова Марина Вячеславовна</cp:lastModifiedBy>
  <cp:revision>181</cp:revision>
  <cp:lastPrinted>2014-08-12T06:18:53Z</cp:lastPrinted>
  <dcterms:created xsi:type="dcterms:W3CDTF">2012-12-10T06:32:59Z</dcterms:created>
  <dcterms:modified xsi:type="dcterms:W3CDTF">2014-08-18T13:50:31Z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ies>
</file>