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562" r:id="rId2"/>
    <p:sldId id="574" r:id="rId3"/>
    <p:sldId id="568" r:id="rId4"/>
    <p:sldId id="566" r:id="rId5"/>
    <p:sldId id="333" r:id="rId6"/>
  </p:sldIdLst>
  <p:sldSz cx="18002250" cy="14401800"/>
  <p:notesSz cx="9926638" cy="6797675"/>
  <p:defaultTextStyle>
    <a:defPPr>
      <a:defRPr lang="ru-RU"/>
    </a:defPPr>
    <a:lvl1pPr marL="0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78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554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834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110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388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668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944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222" algn="l" defTabSz="182855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567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E3931D"/>
    <a:srgbClr val="4C89C0"/>
    <a:srgbClr val="467ABA"/>
    <a:srgbClr val="3A669C"/>
    <a:srgbClr val="E9AA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60"/>
  </p:normalViewPr>
  <p:slideViewPr>
    <p:cSldViewPr>
      <p:cViewPr varScale="1">
        <p:scale>
          <a:sx n="53" d="100"/>
          <a:sy n="53" d="100"/>
        </p:scale>
        <p:origin x="1764" y="48"/>
      </p:cViewPr>
      <p:guideLst>
        <p:guide orient="horz" pos="4536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3432" y="-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E3C05B-FAA6-46BF-80BB-1FC9529AF585}" type="doc">
      <dgm:prSet loTypeId="urn:microsoft.com/office/officeart/2005/8/layout/vList5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2705AC9-D503-44D0-AED9-7B955B41FB0A}">
      <dgm:prSet phldrT="[Текст]" custT="1"/>
      <dgm:spPr>
        <a:xfrm>
          <a:off x="166567" y="3435"/>
          <a:ext cx="2592945" cy="1728002"/>
        </a:xfrm>
        <a:prstGeom prst="round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ru-RU" sz="2800" b="1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Основание выдачи предостережения </a:t>
          </a:r>
          <a:endParaRPr lang="ru-RU" sz="2800" b="1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223EBF39-4127-4B03-8FB6-37BD02F83D8A}" type="parTrans" cxnId="{B835CA27-96B4-4052-A4AE-EDCBC373701F}">
      <dgm:prSet/>
      <dgm:spPr/>
      <dgm:t>
        <a:bodyPr/>
        <a:lstStyle/>
        <a:p>
          <a:endParaRPr lang="ru-RU"/>
        </a:p>
      </dgm:t>
    </dgm:pt>
    <dgm:pt modelId="{243E4A0C-9844-46E4-875F-4A3B789A9C95}" type="sibTrans" cxnId="{B835CA27-96B4-4052-A4AE-EDCBC373701F}">
      <dgm:prSet/>
      <dgm:spPr/>
      <dgm:t>
        <a:bodyPr/>
        <a:lstStyle/>
        <a:p>
          <a:endParaRPr lang="ru-RU"/>
        </a:p>
      </dgm:t>
    </dgm:pt>
    <dgm:pt modelId="{12319FE7-66CA-4418-9B07-226F0A675B12}">
      <dgm:prSet phldrT="[Текст]"/>
      <dgm:spPr>
        <a:xfrm rot="5400000">
          <a:off x="4493697" y="-173352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Публичное заявление физического лица или должностного лица хозяйствующего субъекта (субъекта рынка), полученное: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EAC67362-37EC-4E98-983B-5FE0A3A7CFBB}" type="parTrans" cxnId="{FD625C38-BFFD-43E9-A9F9-95E62C394A37}">
      <dgm:prSet/>
      <dgm:spPr/>
      <dgm:t>
        <a:bodyPr/>
        <a:lstStyle/>
        <a:p>
          <a:endParaRPr lang="ru-RU"/>
        </a:p>
      </dgm:t>
    </dgm:pt>
    <dgm:pt modelId="{3B95BC6A-09BA-4048-A75D-FA27E7E1D180}" type="sibTrans" cxnId="{FD625C38-BFFD-43E9-A9F9-95E62C394A37}">
      <dgm:prSet/>
      <dgm:spPr/>
      <dgm:t>
        <a:bodyPr/>
        <a:lstStyle/>
        <a:p>
          <a:endParaRPr lang="ru-RU"/>
        </a:p>
      </dgm:t>
    </dgm:pt>
    <dgm:pt modelId="{65455FE6-8926-4D63-9F25-B5BA2B132020}">
      <dgm:prSet phldrT="[Текст]" custT="1"/>
      <dgm:spPr>
        <a:xfrm>
          <a:off x="166567" y="1845332"/>
          <a:ext cx="2592945" cy="1728002"/>
        </a:xfrm>
        <a:prstGeom prst="roundRect">
          <a:avLst/>
        </a:prstGeom>
        <a:gradFill rotWithShape="0">
          <a:gsLst>
            <a:gs pos="0">
              <a:srgbClr val="4472C4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rgbClr>
            </a:gs>
            <a:gs pos="50000">
              <a:srgbClr val="4472C4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rgbClr>
            </a:gs>
            <a:gs pos="100000">
              <a:srgbClr val="4472C4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ru-RU" sz="2800" b="1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Оценка публичного заявления и подготовка заключения </a:t>
          </a:r>
        </a:p>
        <a:p>
          <a:r>
            <a:rPr lang="ru-RU" sz="2800" b="1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(10 рабочих дней)</a:t>
          </a:r>
          <a:endParaRPr lang="ru-RU" sz="28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E0C4C696-E68B-4629-88C4-4183D95E9907}" type="parTrans" cxnId="{849D5D5D-EA3C-4029-9501-002C901CFB6B}">
      <dgm:prSet/>
      <dgm:spPr/>
      <dgm:t>
        <a:bodyPr/>
        <a:lstStyle/>
        <a:p>
          <a:endParaRPr lang="ru-RU"/>
        </a:p>
      </dgm:t>
    </dgm:pt>
    <dgm:pt modelId="{7AA471BE-1AFF-4EC2-B053-E61E60956585}" type="sibTrans" cxnId="{849D5D5D-EA3C-4029-9501-002C901CFB6B}">
      <dgm:prSet/>
      <dgm:spPr/>
      <dgm:t>
        <a:bodyPr/>
        <a:lstStyle/>
        <a:p>
          <a:endParaRPr lang="ru-RU"/>
        </a:p>
      </dgm:t>
    </dgm:pt>
    <dgm:pt modelId="{BCD8CDA2-B65C-4C92-A47A-CF35B9DDFED5}">
      <dgm:prSet phldrT="[Текст]"/>
      <dgm:spPr>
        <a:xfrm rot="5400000">
          <a:off x="4493697" y="10837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3695877"/>
            <a:satOff val="-6408"/>
            <a:lumOff val="-644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3695877"/>
              <a:satOff val="-6408"/>
              <a:lumOff val="-644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Департамент антимонопольного регулирования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8AA6536F-0A0F-40B6-9D15-ACC4D3752DF5}" type="parTrans" cxnId="{D054E928-2AFF-472B-BD24-943FF547C60F}">
      <dgm:prSet/>
      <dgm:spPr/>
      <dgm:t>
        <a:bodyPr/>
        <a:lstStyle/>
        <a:p>
          <a:endParaRPr lang="ru-RU"/>
        </a:p>
      </dgm:t>
    </dgm:pt>
    <dgm:pt modelId="{03A7A2CE-D48C-4C43-B49E-31771A737EF1}" type="sibTrans" cxnId="{D054E928-2AFF-472B-BD24-943FF547C60F}">
      <dgm:prSet/>
      <dgm:spPr/>
      <dgm:t>
        <a:bodyPr/>
        <a:lstStyle/>
        <a:p>
          <a:endParaRPr lang="ru-RU"/>
        </a:p>
      </dgm:t>
    </dgm:pt>
    <dgm:pt modelId="{9CA3CA72-0F5A-4B42-89AF-856EA46A848F}">
      <dgm:prSet phldrT="[Текст]" custT="1"/>
      <dgm:spPr>
        <a:xfrm>
          <a:off x="166567" y="3687229"/>
          <a:ext cx="2592945" cy="1728002"/>
        </a:xfrm>
        <a:prstGeom prst="roundRect">
          <a:avLst/>
        </a:prstGeom>
        <a:gradFill rotWithShape="0">
          <a:gsLst>
            <a:gs pos="0">
              <a:srgbClr val="4472C4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rgbClr>
            </a:gs>
            <a:gs pos="50000">
              <a:srgbClr val="4472C4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rgbClr>
            </a:gs>
            <a:gs pos="100000">
              <a:srgbClr val="4472C4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ru-RU" sz="2800" b="1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Принятие решения членом коллегии Комиссии </a:t>
          </a:r>
          <a:endParaRPr lang="ru-RU" sz="28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2D76C710-0390-41EA-B0DA-AFD066C7AC1A}" type="parTrans" cxnId="{3C7F2C7C-DB7C-49A7-AF60-C83C1CCAFA62}">
      <dgm:prSet/>
      <dgm:spPr/>
      <dgm:t>
        <a:bodyPr/>
        <a:lstStyle/>
        <a:p>
          <a:endParaRPr lang="ru-RU"/>
        </a:p>
      </dgm:t>
    </dgm:pt>
    <dgm:pt modelId="{A69580AB-E5CE-470F-A63D-9F8D9CD358DD}" type="sibTrans" cxnId="{3C7F2C7C-DB7C-49A7-AF60-C83C1CCAFA62}">
      <dgm:prSet/>
      <dgm:spPr/>
      <dgm:t>
        <a:bodyPr/>
        <a:lstStyle/>
        <a:p>
          <a:endParaRPr lang="ru-RU"/>
        </a:p>
      </dgm:t>
    </dgm:pt>
    <dgm:pt modelId="{5DCC7C23-0F96-4505-A264-93299A95DC79}">
      <dgm:prSet phldrT="[Текст]" custT="1"/>
      <dgm:spPr>
        <a:xfrm rot="5400000">
          <a:off x="4493697" y="1950270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7391755"/>
            <a:satOff val="-12816"/>
            <a:lumOff val="-1289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7391755"/>
              <a:satOff val="-12816"/>
              <a:lumOff val="-1289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sz="25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Член Коллегии Комиссии на основании заключения принимает одно из следующих решений </a:t>
          </a:r>
          <a:endParaRPr lang="ru-RU" sz="25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F0B303B1-BFF7-4339-B167-E1446DE0B4F7}" type="parTrans" cxnId="{942755C0-6FFF-4196-A8F5-72A06C6B5E4E}">
      <dgm:prSet/>
      <dgm:spPr/>
      <dgm:t>
        <a:bodyPr/>
        <a:lstStyle/>
        <a:p>
          <a:endParaRPr lang="ru-RU"/>
        </a:p>
      </dgm:t>
    </dgm:pt>
    <dgm:pt modelId="{001AE1A3-6D84-4790-93B3-8CBA16435184}" type="sibTrans" cxnId="{942755C0-6FFF-4196-A8F5-72A06C6B5E4E}">
      <dgm:prSet/>
      <dgm:spPr/>
      <dgm:t>
        <a:bodyPr/>
        <a:lstStyle/>
        <a:p>
          <a:endParaRPr lang="ru-RU"/>
        </a:p>
      </dgm:t>
    </dgm:pt>
    <dgm:pt modelId="{3A4A8167-C3B2-481A-B82D-3E6F160B043F}">
      <dgm:prSet/>
      <dgm:spPr>
        <a:xfrm rot="5400000">
          <a:off x="4493697" y="-173352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от государственных органов государств-членов;</a:t>
          </a:r>
          <a:endParaRPr lang="ru-RU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25D31425-8308-4E19-804E-FB1E5A60AB03}" type="parTrans" cxnId="{0E69E0D2-8BAF-4B5E-A4E5-637E2B8527A5}">
      <dgm:prSet/>
      <dgm:spPr/>
      <dgm:t>
        <a:bodyPr/>
        <a:lstStyle/>
        <a:p>
          <a:endParaRPr lang="ru-RU"/>
        </a:p>
      </dgm:t>
    </dgm:pt>
    <dgm:pt modelId="{B90E4856-BC61-446E-8368-ECED93F3B854}" type="sibTrans" cxnId="{0E69E0D2-8BAF-4B5E-A4E5-637E2B8527A5}">
      <dgm:prSet/>
      <dgm:spPr/>
      <dgm:t>
        <a:bodyPr/>
        <a:lstStyle/>
        <a:p>
          <a:endParaRPr lang="ru-RU"/>
        </a:p>
      </dgm:t>
    </dgm:pt>
    <dgm:pt modelId="{7C56E15D-0B2D-41ED-A964-42260338B5C1}">
      <dgm:prSet/>
      <dgm:spPr>
        <a:xfrm rot="5400000">
          <a:off x="4493697" y="-173352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от хозяйствующих субъектов (субъектов рынка);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DF6E3C0-86D6-4D88-BE93-C86616DC5386}" type="parTrans" cxnId="{17666A62-BDBF-49F9-8CE8-1E5A0CCBD305}">
      <dgm:prSet/>
      <dgm:spPr/>
      <dgm:t>
        <a:bodyPr/>
        <a:lstStyle/>
        <a:p>
          <a:endParaRPr lang="ru-RU"/>
        </a:p>
      </dgm:t>
    </dgm:pt>
    <dgm:pt modelId="{F5000270-3CAD-4E73-BD04-5B4481A2384A}" type="sibTrans" cxnId="{17666A62-BDBF-49F9-8CE8-1E5A0CCBD305}">
      <dgm:prSet/>
      <dgm:spPr/>
      <dgm:t>
        <a:bodyPr/>
        <a:lstStyle/>
        <a:p>
          <a:endParaRPr lang="ru-RU"/>
        </a:p>
      </dgm:t>
    </dgm:pt>
    <dgm:pt modelId="{BF456CEE-C371-476D-B3FC-CA21674DF86C}">
      <dgm:prSet/>
      <dgm:spPr>
        <a:xfrm rot="5400000">
          <a:off x="4493697" y="-173352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от физических лиц;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D1835F02-5F43-496D-AFFC-FDEB11F58DEE}" type="parTrans" cxnId="{8A323133-7A96-48A3-A8F6-D4CC365ADCE7}">
      <dgm:prSet/>
      <dgm:spPr/>
      <dgm:t>
        <a:bodyPr/>
        <a:lstStyle/>
        <a:p>
          <a:endParaRPr lang="ru-RU"/>
        </a:p>
      </dgm:t>
    </dgm:pt>
    <dgm:pt modelId="{AC3588E3-7095-42BE-8DA6-AF44AE4B7F2F}" type="sibTrans" cxnId="{8A323133-7A96-48A3-A8F6-D4CC365ADCE7}">
      <dgm:prSet/>
      <dgm:spPr/>
      <dgm:t>
        <a:bodyPr/>
        <a:lstStyle/>
        <a:p>
          <a:endParaRPr lang="ru-RU"/>
        </a:p>
      </dgm:t>
    </dgm:pt>
    <dgm:pt modelId="{F25E240F-AB9B-41AF-889D-E1D7BC5BDBD1}">
      <dgm:prSet/>
      <dgm:spPr>
        <a:xfrm rot="5400000">
          <a:off x="4493697" y="-173352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из средств массовой информации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CF9E2888-CCED-4665-8CF4-3B129B9B11E3}" type="parTrans" cxnId="{80C24FB5-A6F0-4C6F-A6C5-32688DE1D167}">
      <dgm:prSet/>
      <dgm:spPr/>
      <dgm:t>
        <a:bodyPr/>
        <a:lstStyle/>
        <a:p>
          <a:endParaRPr lang="ru-RU"/>
        </a:p>
      </dgm:t>
    </dgm:pt>
    <dgm:pt modelId="{13CB3DB0-144F-475B-A8BF-D50D81168FDF}" type="sibTrans" cxnId="{80C24FB5-A6F0-4C6F-A6C5-32688DE1D167}">
      <dgm:prSet/>
      <dgm:spPr/>
      <dgm:t>
        <a:bodyPr/>
        <a:lstStyle/>
        <a:p>
          <a:endParaRPr lang="ru-RU"/>
        </a:p>
      </dgm:t>
    </dgm:pt>
    <dgm:pt modelId="{7CD112DF-4E99-45D3-B6DC-B2193963B7B8}">
      <dgm:prSet/>
      <dgm:spPr>
        <a:xfrm rot="5400000">
          <a:off x="4493697" y="-173352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Самостоятельное выявление Департаментом антимонопольного регулирования публичного заявления.</a:t>
          </a:r>
          <a:endParaRPr lang="ru-RU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64B4F845-7416-4810-B72A-3ADDFD3C0142}" type="parTrans" cxnId="{FDE6617E-3659-4C7B-836F-6FB07B0A6C17}">
      <dgm:prSet/>
      <dgm:spPr/>
      <dgm:t>
        <a:bodyPr/>
        <a:lstStyle/>
        <a:p>
          <a:endParaRPr lang="ru-RU"/>
        </a:p>
      </dgm:t>
    </dgm:pt>
    <dgm:pt modelId="{EA3584BB-C1E2-4F0B-9502-7DB4CF45C283}" type="sibTrans" cxnId="{FDE6617E-3659-4C7B-836F-6FB07B0A6C17}">
      <dgm:prSet/>
      <dgm:spPr/>
      <dgm:t>
        <a:bodyPr/>
        <a:lstStyle/>
        <a:p>
          <a:endParaRPr lang="ru-RU"/>
        </a:p>
      </dgm:t>
    </dgm:pt>
    <dgm:pt modelId="{57A74FC6-AC68-4EB9-8D51-2D8720FD3DE0}">
      <dgm:prSet/>
      <dgm:spPr>
        <a:xfrm rot="5400000">
          <a:off x="4493697" y="10837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3695877"/>
            <a:satOff val="-6408"/>
            <a:lumOff val="-644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3695877"/>
              <a:satOff val="-6408"/>
              <a:lumOff val="-644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подготавливает заключение: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0E5879E5-F142-4A6B-81DE-CE804F1D883B}" type="parTrans" cxnId="{F21B68B3-E08D-4C81-9A72-98D6E960D931}">
      <dgm:prSet/>
      <dgm:spPr/>
      <dgm:t>
        <a:bodyPr/>
        <a:lstStyle/>
        <a:p>
          <a:endParaRPr lang="ru-RU"/>
        </a:p>
      </dgm:t>
    </dgm:pt>
    <dgm:pt modelId="{0FB7751E-B4EE-4B24-8374-02571418F4BA}" type="sibTrans" cxnId="{F21B68B3-E08D-4C81-9A72-98D6E960D931}">
      <dgm:prSet/>
      <dgm:spPr/>
      <dgm:t>
        <a:bodyPr/>
        <a:lstStyle/>
        <a:p>
          <a:endParaRPr lang="ru-RU"/>
        </a:p>
      </dgm:t>
    </dgm:pt>
    <dgm:pt modelId="{1A3FEA38-888A-464A-9B8A-795BD2438C70}">
      <dgm:prSet/>
      <dgm:spPr>
        <a:xfrm rot="5400000">
          <a:off x="4493697" y="10837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3695877"/>
            <a:satOff val="-6408"/>
            <a:lumOff val="-644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3695877"/>
              <a:satOff val="-6408"/>
              <a:lumOff val="-644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об отсутствии необходимости выдачи предостережения</a:t>
          </a:r>
          <a:endParaRPr lang="ru-RU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F2DDA9BB-E63D-40FC-ADBC-93B0556AF2FC}" type="parTrans" cxnId="{88707DCD-908C-42ED-A807-896AEF3563FB}">
      <dgm:prSet/>
      <dgm:spPr/>
      <dgm:t>
        <a:bodyPr/>
        <a:lstStyle/>
        <a:p>
          <a:endParaRPr lang="ru-RU"/>
        </a:p>
      </dgm:t>
    </dgm:pt>
    <dgm:pt modelId="{9AD1FFD3-44F1-48ED-9D92-BA58FE2AD67E}" type="sibTrans" cxnId="{88707DCD-908C-42ED-A807-896AEF3563FB}">
      <dgm:prSet/>
      <dgm:spPr/>
      <dgm:t>
        <a:bodyPr/>
        <a:lstStyle/>
        <a:p>
          <a:endParaRPr lang="ru-RU"/>
        </a:p>
      </dgm:t>
    </dgm:pt>
    <dgm:pt modelId="{6719276B-9657-4C45-BC08-C588479816A7}">
      <dgm:prSet/>
      <dgm:spPr>
        <a:xfrm rot="5400000">
          <a:off x="4493697" y="10837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3695877"/>
            <a:satOff val="-6408"/>
            <a:lumOff val="-644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3695877"/>
              <a:satOff val="-6408"/>
              <a:lumOff val="-644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 необходимости внесения предостережения + </a:t>
          </a:r>
          <a:r>
            <a:rPr lang="ru-RU" b="0" u="sng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проект предостережения</a:t>
          </a:r>
          <a:endParaRPr lang="ru-RU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06785FAD-9FD2-4D57-95C9-F6584EFE41C9}" type="parTrans" cxnId="{47A5757A-0C46-4914-9CA9-78F45E803FFA}">
      <dgm:prSet/>
      <dgm:spPr/>
      <dgm:t>
        <a:bodyPr/>
        <a:lstStyle/>
        <a:p>
          <a:endParaRPr lang="ru-RU"/>
        </a:p>
      </dgm:t>
    </dgm:pt>
    <dgm:pt modelId="{2ED7815F-D7D1-45D8-80AD-C9B21C32AECA}" type="sibTrans" cxnId="{47A5757A-0C46-4914-9CA9-78F45E803FFA}">
      <dgm:prSet/>
      <dgm:spPr/>
      <dgm:t>
        <a:bodyPr/>
        <a:lstStyle/>
        <a:p>
          <a:endParaRPr lang="ru-RU"/>
        </a:p>
      </dgm:t>
    </dgm:pt>
    <dgm:pt modelId="{40ADC656-B1A5-4179-A55A-374C3C321D2A}">
      <dgm:prSet phldrT="[Текст]"/>
      <dgm:spPr>
        <a:xfrm rot="5400000">
          <a:off x="4493697" y="108373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3695877"/>
            <a:satOff val="-6408"/>
            <a:lumOff val="-644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3695877"/>
              <a:satOff val="-6408"/>
              <a:lumOff val="-644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оценивает публичное заявление;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A316B90-71CF-4CE4-BA73-FE1FBA261EEC}" type="parTrans" cxnId="{5731807B-69F9-4981-9F2C-82FCAB2A409C}">
      <dgm:prSet/>
      <dgm:spPr/>
      <dgm:t>
        <a:bodyPr/>
        <a:lstStyle/>
        <a:p>
          <a:endParaRPr lang="ru-RU"/>
        </a:p>
      </dgm:t>
    </dgm:pt>
    <dgm:pt modelId="{3D396722-DB37-4428-A6B9-CBCCE1610F81}" type="sibTrans" cxnId="{5731807B-69F9-4981-9F2C-82FCAB2A409C}">
      <dgm:prSet/>
      <dgm:spPr/>
      <dgm:t>
        <a:bodyPr/>
        <a:lstStyle/>
        <a:p>
          <a:endParaRPr lang="ru-RU"/>
        </a:p>
      </dgm:t>
    </dgm:pt>
    <dgm:pt modelId="{2A660649-0175-4E3F-B532-0B9073E58AB7}">
      <dgm:prSet custT="1"/>
      <dgm:spPr>
        <a:xfrm rot="5400000">
          <a:off x="4493697" y="1950270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7391755"/>
            <a:satOff val="-12816"/>
            <a:lumOff val="-1289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7391755"/>
              <a:satOff val="-12816"/>
              <a:lumOff val="-1289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sz="25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 вынесении предостережения</a:t>
          </a:r>
          <a:endParaRPr lang="ru-RU" sz="2500" b="0" u="sng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C47C5157-5A6B-4B15-B21F-DEF64020A45F}" type="parTrans" cxnId="{37C13241-0046-4428-960F-9A1702B85F2A}">
      <dgm:prSet/>
      <dgm:spPr/>
      <dgm:t>
        <a:bodyPr/>
        <a:lstStyle/>
        <a:p>
          <a:endParaRPr lang="ru-RU"/>
        </a:p>
      </dgm:t>
    </dgm:pt>
    <dgm:pt modelId="{7D3AF8F4-CA36-4633-8D45-24D71C4AE051}" type="sibTrans" cxnId="{37C13241-0046-4428-960F-9A1702B85F2A}">
      <dgm:prSet/>
      <dgm:spPr/>
      <dgm:t>
        <a:bodyPr/>
        <a:lstStyle/>
        <a:p>
          <a:endParaRPr lang="ru-RU"/>
        </a:p>
      </dgm:t>
    </dgm:pt>
    <dgm:pt modelId="{0F334142-A72F-4314-8918-4FE5741F500E}">
      <dgm:prSet custT="1"/>
      <dgm:spPr>
        <a:xfrm rot="5400000">
          <a:off x="4493697" y="1950270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7391755"/>
            <a:satOff val="-12816"/>
            <a:lumOff val="-1289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7391755"/>
              <a:satOff val="-12816"/>
              <a:lumOff val="-1289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sz="25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об отсутствии необходимости вынесения предостережения</a:t>
          </a:r>
          <a:endParaRPr lang="ru-RU" sz="25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CA2286E2-1D88-4132-86AE-F58E8AFEC1DF}" type="parTrans" cxnId="{2D9BCC04-7FA0-4FDC-859A-3D0C511958D3}">
      <dgm:prSet/>
      <dgm:spPr/>
      <dgm:t>
        <a:bodyPr/>
        <a:lstStyle/>
        <a:p>
          <a:endParaRPr lang="ru-RU"/>
        </a:p>
      </dgm:t>
    </dgm:pt>
    <dgm:pt modelId="{24A97CF1-669D-4747-91A2-700B7374A19B}" type="sibTrans" cxnId="{2D9BCC04-7FA0-4FDC-859A-3D0C511958D3}">
      <dgm:prSet/>
      <dgm:spPr/>
      <dgm:t>
        <a:bodyPr/>
        <a:lstStyle/>
        <a:p>
          <a:endParaRPr lang="ru-RU"/>
        </a:p>
      </dgm:t>
    </dgm:pt>
    <dgm:pt modelId="{45944D3A-C8CD-4E46-A2CA-4306E2B30EB3}">
      <dgm:prSet custT="1"/>
      <dgm:spPr>
        <a:xfrm rot="5400000">
          <a:off x="4493697" y="1950270"/>
          <a:ext cx="1733550" cy="5201920"/>
        </a:xfrm>
        <a:prstGeom prst="round2SameRect">
          <a:avLst/>
        </a:prstGeom>
        <a:solidFill>
          <a:srgbClr val="4472C4">
            <a:tint val="40000"/>
            <a:alpha val="90000"/>
            <a:hueOff val="-7391755"/>
            <a:satOff val="-12816"/>
            <a:lumOff val="-1289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7391755"/>
              <a:satOff val="-12816"/>
              <a:lumOff val="-1289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ru-RU" sz="25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 необходимости доработки вопроса (не более 5 рабочих дней) </a:t>
          </a:r>
          <a:endParaRPr lang="ru-RU" sz="25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4D494003-4D54-4C2D-BDE2-C5E70715F86D}" type="parTrans" cxnId="{ACD7CFBB-E5AB-42F1-B14A-BED8EF3F7F5A}">
      <dgm:prSet/>
      <dgm:spPr/>
      <dgm:t>
        <a:bodyPr/>
        <a:lstStyle/>
        <a:p>
          <a:endParaRPr lang="ru-RU"/>
        </a:p>
      </dgm:t>
    </dgm:pt>
    <dgm:pt modelId="{1701952B-9813-4CD2-99D6-D4BF0CB12EAF}" type="sibTrans" cxnId="{ACD7CFBB-E5AB-42F1-B14A-BED8EF3F7F5A}">
      <dgm:prSet/>
      <dgm:spPr/>
      <dgm:t>
        <a:bodyPr/>
        <a:lstStyle/>
        <a:p>
          <a:endParaRPr lang="ru-RU"/>
        </a:p>
      </dgm:t>
    </dgm:pt>
    <dgm:pt modelId="{AAD1BED3-0965-4333-B998-B94EE07B53AD}" type="pres">
      <dgm:prSet presAssocID="{D2E3C05B-FAA6-46BF-80BB-1FC9529AF5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BE4B2F-BE93-49AB-A608-19FDEAC88734}" type="pres">
      <dgm:prSet presAssocID="{72705AC9-D503-44D0-AED9-7B955B41FB0A}" presName="linNode" presStyleCnt="0"/>
      <dgm:spPr/>
    </dgm:pt>
    <dgm:pt modelId="{A5D4B8E0-7DD3-456B-BD05-CEAC636C8B9E}" type="pres">
      <dgm:prSet presAssocID="{72705AC9-D503-44D0-AED9-7B955B41FB0A}" presName="parentText" presStyleLbl="node1" presStyleIdx="0" presStyleCnt="3" custScaleX="88854" custScaleY="7953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B687BF-C908-4BD8-B960-396DA7AC9479}" type="pres">
      <dgm:prSet presAssocID="{72705AC9-D503-44D0-AED9-7B955B41FB0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EBA7B-E4C9-4640-9E56-A7703E50B589}" type="pres">
      <dgm:prSet presAssocID="{243E4A0C-9844-46E4-875F-4A3B789A9C95}" presName="sp" presStyleCnt="0"/>
      <dgm:spPr/>
    </dgm:pt>
    <dgm:pt modelId="{4F487DB1-A2E8-48BC-8363-C51892B4E24D}" type="pres">
      <dgm:prSet presAssocID="{65455FE6-8926-4D63-9F25-B5BA2B132020}" presName="linNode" presStyleCnt="0"/>
      <dgm:spPr/>
    </dgm:pt>
    <dgm:pt modelId="{22E6534B-F922-48DF-90C7-0599980655C1}" type="pres">
      <dgm:prSet presAssocID="{65455FE6-8926-4D63-9F25-B5BA2B132020}" presName="parentText" presStyleLbl="node1" presStyleIdx="1" presStyleCnt="3" custScaleX="88854" custScaleY="7953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C52E39-4A53-456A-AB01-9D54CA26F3FF}" type="pres">
      <dgm:prSet presAssocID="{65455FE6-8926-4D63-9F25-B5BA2B13202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266415-8449-459F-AE9E-8C7DFFB34F01}" type="pres">
      <dgm:prSet presAssocID="{7AA471BE-1AFF-4EC2-B053-E61E60956585}" presName="sp" presStyleCnt="0"/>
      <dgm:spPr/>
    </dgm:pt>
    <dgm:pt modelId="{E24E8F63-E93E-427A-99E5-DBAA1411BA76}" type="pres">
      <dgm:prSet presAssocID="{9CA3CA72-0F5A-4B42-89AF-856EA46A848F}" presName="linNode" presStyleCnt="0"/>
      <dgm:spPr/>
    </dgm:pt>
    <dgm:pt modelId="{1F5DF65B-34E5-4F2E-AB1C-4E20A2BEEF3E}" type="pres">
      <dgm:prSet presAssocID="{9CA3CA72-0F5A-4B42-89AF-856EA46A848F}" presName="parentText" presStyleLbl="node1" presStyleIdx="2" presStyleCnt="3" custScaleX="88854" custScaleY="7953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BBDA6-6C82-4382-99B7-41D947C93C7D}" type="pres">
      <dgm:prSet presAssocID="{9CA3CA72-0F5A-4B42-89AF-856EA46A848F}" presName="descendantText" presStyleLbl="alignAccFollowNode1" presStyleIdx="2" presStyleCnt="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</dgm:ptLst>
  <dgm:cxnLst>
    <dgm:cxn modelId="{EEFBEA5C-2583-4A8C-8B77-684C11B6F11A}" type="presOf" srcId="{5DCC7C23-0F96-4505-A264-93299A95DC79}" destId="{0E0BBDA6-6C82-4382-99B7-41D947C93C7D}" srcOrd="0" destOrd="0" presId="urn:microsoft.com/office/officeart/2005/8/layout/vList5"/>
    <dgm:cxn modelId="{D9084106-34E0-43B5-9336-A0D29FA78CBD}" type="presOf" srcId="{0F334142-A72F-4314-8918-4FE5741F500E}" destId="{0E0BBDA6-6C82-4382-99B7-41D947C93C7D}" srcOrd="0" destOrd="2" presId="urn:microsoft.com/office/officeart/2005/8/layout/vList5"/>
    <dgm:cxn modelId="{849D5D5D-EA3C-4029-9501-002C901CFB6B}" srcId="{D2E3C05B-FAA6-46BF-80BB-1FC9529AF585}" destId="{65455FE6-8926-4D63-9F25-B5BA2B132020}" srcOrd="1" destOrd="0" parTransId="{E0C4C696-E68B-4629-88C4-4183D95E9907}" sibTransId="{7AA471BE-1AFF-4EC2-B053-E61E60956585}"/>
    <dgm:cxn modelId="{D054E928-2AFF-472B-BD24-943FF547C60F}" srcId="{65455FE6-8926-4D63-9F25-B5BA2B132020}" destId="{BCD8CDA2-B65C-4C92-A47A-CF35B9DDFED5}" srcOrd="0" destOrd="0" parTransId="{8AA6536F-0A0F-40B6-9D15-ACC4D3752DF5}" sibTransId="{03A7A2CE-D48C-4C43-B49E-31771A737EF1}"/>
    <dgm:cxn modelId="{258EA1F3-0135-4106-8525-62AFD2F44CEB}" type="presOf" srcId="{3A4A8167-C3B2-481A-B82D-3E6F160B043F}" destId="{99B687BF-C908-4BD8-B960-396DA7AC9479}" srcOrd="0" destOrd="1" presId="urn:microsoft.com/office/officeart/2005/8/layout/vList5"/>
    <dgm:cxn modelId="{80C24FB5-A6F0-4C6F-A6C5-32688DE1D167}" srcId="{12319FE7-66CA-4418-9B07-226F0A675B12}" destId="{F25E240F-AB9B-41AF-889D-E1D7BC5BDBD1}" srcOrd="3" destOrd="0" parTransId="{CF9E2888-CCED-4665-8CF4-3B129B9B11E3}" sibTransId="{13CB3DB0-144F-475B-A8BF-D50D81168FDF}"/>
    <dgm:cxn modelId="{87F3585F-9C03-46CD-8EA9-44A595978AB3}" type="presOf" srcId="{65455FE6-8926-4D63-9F25-B5BA2B132020}" destId="{22E6534B-F922-48DF-90C7-0599980655C1}" srcOrd="0" destOrd="0" presId="urn:microsoft.com/office/officeart/2005/8/layout/vList5"/>
    <dgm:cxn modelId="{8A323133-7A96-48A3-A8F6-D4CC365ADCE7}" srcId="{12319FE7-66CA-4418-9B07-226F0A675B12}" destId="{BF456CEE-C371-476D-B3FC-CA21674DF86C}" srcOrd="2" destOrd="0" parTransId="{D1835F02-5F43-496D-AFFC-FDEB11F58DEE}" sibTransId="{AC3588E3-7095-42BE-8DA6-AF44AE4B7F2F}"/>
    <dgm:cxn modelId="{2E116FC3-E9A4-4B8E-B148-5A67D9DD99AC}" type="presOf" srcId="{40ADC656-B1A5-4179-A55A-374C3C321D2A}" destId="{2DC52E39-4A53-456A-AB01-9D54CA26F3FF}" srcOrd="0" destOrd="1" presId="urn:microsoft.com/office/officeart/2005/8/layout/vList5"/>
    <dgm:cxn modelId="{D824826F-111F-4926-A8B1-8E0A9E63B24B}" type="presOf" srcId="{9CA3CA72-0F5A-4B42-89AF-856EA46A848F}" destId="{1F5DF65B-34E5-4F2E-AB1C-4E20A2BEEF3E}" srcOrd="0" destOrd="0" presId="urn:microsoft.com/office/officeart/2005/8/layout/vList5"/>
    <dgm:cxn modelId="{37C13241-0046-4428-960F-9A1702B85F2A}" srcId="{5DCC7C23-0F96-4505-A264-93299A95DC79}" destId="{2A660649-0175-4E3F-B532-0B9073E58AB7}" srcOrd="0" destOrd="0" parTransId="{C47C5157-5A6B-4B15-B21F-DEF64020A45F}" sibTransId="{7D3AF8F4-CA36-4633-8D45-24D71C4AE051}"/>
    <dgm:cxn modelId="{FD625C38-BFFD-43E9-A9F9-95E62C394A37}" srcId="{72705AC9-D503-44D0-AED9-7B955B41FB0A}" destId="{12319FE7-66CA-4418-9B07-226F0A675B12}" srcOrd="0" destOrd="0" parTransId="{EAC67362-37EC-4E98-983B-5FE0A3A7CFBB}" sibTransId="{3B95BC6A-09BA-4048-A75D-FA27E7E1D180}"/>
    <dgm:cxn modelId="{F21B68B3-E08D-4C81-9A72-98D6E960D931}" srcId="{65455FE6-8926-4D63-9F25-B5BA2B132020}" destId="{57A74FC6-AC68-4EB9-8D51-2D8720FD3DE0}" srcOrd="2" destOrd="0" parTransId="{0E5879E5-F142-4A6B-81DE-CE804F1D883B}" sibTransId="{0FB7751E-B4EE-4B24-8374-02571418F4BA}"/>
    <dgm:cxn modelId="{5731807B-69F9-4981-9F2C-82FCAB2A409C}" srcId="{65455FE6-8926-4D63-9F25-B5BA2B132020}" destId="{40ADC656-B1A5-4179-A55A-374C3C321D2A}" srcOrd="1" destOrd="0" parTransId="{AA316B90-71CF-4CE4-BA73-FE1FBA261EEC}" sibTransId="{3D396722-DB37-4428-A6B9-CBCCE1610F81}"/>
    <dgm:cxn modelId="{7876B699-DA0A-482A-8C0F-B5AC447C7831}" type="presOf" srcId="{F25E240F-AB9B-41AF-889D-E1D7BC5BDBD1}" destId="{99B687BF-C908-4BD8-B960-396DA7AC9479}" srcOrd="0" destOrd="4" presId="urn:microsoft.com/office/officeart/2005/8/layout/vList5"/>
    <dgm:cxn modelId="{682E64D1-8FF9-4076-879E-F90FBECD39B9}" type="presOf" srcId="{1A3FEA38-888A-464A-9B8A-795BD2438C70}" destId="{2DC52E39-4A53-456A-AB01-9D54CA26F3FF}" srcOrd="0" destOrd="3" presId="urn:microsoft.com/office/officeart/2005/8/layout/vList5"/>
    <dgm:cxn modelId="{88707DCD-908C-42ED-A807-896AEF3563FB}" srcId="{65455FE6-8926-4D63-9F25-B5BA2B132020}" destId="{1A3FEA38-888A-464A-9B8A-795BD2438C70}" srcOrd="3" destOrd="0" parTransId="{F2DDA9BB-E63D-40FC-ADBC-93B0556AF2FC}" sibTransId="{9AD1FFD3-44F1-48ED-9D92-BA58FE2AD67E}"/>
    <dgm:cxn modelId="{B835CA27-96B4-4052-A4AE-EDCBC373701F}" srcId="{D2E3C05B-FAA6-46BF-80BB-1FC9529AF585}" destId="{72705AC9-D503-44D0-AED9-7B955B41FB0A}" srcOrd="0" destOrd="0" parTransId="{223EBF39-4127-4B03-8FB6-37BD02F83D8A}" sibTransId="{243E4A0C-9844-46E4-875F-4A3B789A9C95}"/>
    <dgm:cxn modelId="{47D8FCBF-174B-419A-8F3E-B421485F03D2}" type="presOf" srcId="{45944D3A-C8CD-4E46-A2CA-4306E2B30EB3}" destId="{0E0BBDA6-6C82-4382-99B7-41D947C93C7D}" srcOrd="0" destOrd="3" presId="urn:microsoft.com/office/officeart/2005/8/layout/vList5"/>
    <dgm:cxn modelId="{0E69E0D2-8BAF-4B5E-A4E5-637E2B8527A5}" srcId="{12319FE7-66CA-4418-9B07-226F0A675B12}" destId="{3A4A8167-C3B2-481A-B82D-3E6F160B043F}" srcOrd="0" destOrd="0" parTransId="{25D31425-8308-4E19-804E-FB1E5A60AB03}" sibTransId="{B90E4856-BC61-446E-8368-ECED93F3B854}"/>
    <dgm:cxn modelId="{537934DD-81AE-408E-8F50-468A69B007C5}" type="presOf" srcId="{2A660649-0175-4E3F-B532-0B9073E58AB7}" destId="{0E0BBDA6-6C82-4382-99B7-41D947C93C7D}" srcOrd="0" destOrd="1" presId="urn:microsoft.com/office/officeart/2005/8/layout/vList5"/>
    <dgm:cxn modelId="{47A5757A-0C46-4914-9CA9-78F45E803FFA}" srcId="{65455FE6-8926-4D63-9F25-B5BA2B132020}" destId="{6719276B-9657-4C45-BC08-C588479816A7}" srcOrd="4" destOrd="0" parTransId="{06785FAD-9FD2-4D57-95C9-F6584EFE41C9}" sibTransId="{2ED7815F-D7D1-45D8-80AD-C9B21C32AECA}"/>
    <dgm:cxn modelId="{C7CE9DE4-FA4B-4076-8EC0-375DEC68E3F4}" type="presOf" srcId="{7C56E15D-0B2D-41ED-A964-42260338B5C1}" destId="{99B687BF-C908-4BD8-B960-396DA7AC9479}" srcOrd="0" destOrd="2" presId="urn:microsoft.com/office/officeart/2005/8/layout/vList5"/>
    <dgm:cxn modelId="{ACD7CFBB-E5AB-42F1-B14A-BED8EF3F7F5A}" srcId="{5DCC7C23-0F96-4505-A264-93299A95DC79}" destId="{45944D3A-C8CD-4E46-A2CA-4306E2B30EB3}" srcOrd="2" destOrd="0" parTransId="{4D494003-4D54-4C2D-BDE2-C5E70715F86D}" sibTransId="{1701952B-9813-4CD2-99D6-D4BF0CB12EAF}"/>
    <dgm:cxn modelId="{69B77AA0-8AC5-4516-AEBD-002699ACA9A2}" type="presOf" srcId="{7CD112DF-4E99-45D3-B6DC-B2193963B7B8}" destId="{99B687BF-C908-4BD8-B960-396DA7AC9479}" srcOrd="0" destOrd="5" presId="urn:microsoft.com/office/officeart/2005/8/layout/vList5"/>
    <dgm:cxn modelId="{35FB3386-2C37-4699-847E-DBBBB1205A5A}" type="presOf" srcId="{BF456CEE-C371-476D-B3FC-CA21674DF86C}" destId="{99B687BF-C908-4BD8-B960-396DA7AC9479}" srcOrd="0" destOrd="3" presId="urn:microsoft.com/office/officeart/2005/8/layout/vList5"/>
    <dgm:cxn modelId="{ED71F9F8-C540-445C-A35B-7226723EE5EA}" type="presOf" srcId="{D2E3C05B-FAA6-46BF-80BB-1FC9529AF585}" destId="{AAD1BED3-0965-4333-B998-B94EE07B53AD}" srcOrd="0" destOrd="0" presId="urn:microsoft.com/office/officeart/2005/8/layout/vList5"/>
    <dgm:cxn modelId="{17666A62-BDBF-49F9-8CE8-1E5A0CCBD305}" srcId="{12319FE7-66CA-4418-9B07-226F0A675B12}" destId="{7C56E15D-0B2D-41ED-A964-42260338B5C1}" srcOrd="1" destOrd="0" parTransId="{ADF6E3C0-86D6-4D88-BE93-C86616DC5386}" sibTransId="{F5000270-3CAD-4E73-BD04-5B4481A2384A}"/>
    <dgm:cxn modelId="{942755C0-6FFF-4196-A8F5-72A06C6B5E4E}" srcId="{9CA3CA72-0F5A-4B42-89AF-856EA46A848F}" destId="{5DCC7C23-0F96-4505-A264-93299A95DC79}" srcOrd="0" destOrd="0" parTransId="{F0B303B1-BFF7-4339-B167-E1446DE0B4F7}" sibTransId="{001AE1A3-6D84-4790-93B3-8CBA16435184}"/>
    <dgm:cxn modelId="{3C7F2C7C-DB7C-49A7-AF60-C83C1CCAFA62}" srcId="{D2E3C05B-FAA6-46BF-80BB-1FC9529AF585}" destId="{9CA3CA72-0F5A-4B42-89AF-856EA46A848F}" srcOrd="2" destOrd="0" parTransId="{2D76C710-0390-41EA-B0DA-AFD066C7AC1A}" sibTransId="{A69580AB-E5CE-470F-A63D-9F8D9CD358DD}"/>
    <dgm:cxn modelId="{254664D8-EB69-4F2A-9C80-055AD8134F2A}" type="presOf" srcId="{57A74FC6-AC68-4EB9-8D51-2D8720FD3DE0}" destId="{2DC52E39-4A53-456A-AB01-9D54CA26F3FF}" srcOrd="0" destOrd="2" presId="urn:microsoft.com/office/officeart/2005/8/layout/vList5"/>
    <dgm:cxn modelId="{58B056F3-63D7-40C6-84E1-C97D8C4DD8E3}" type="presOf" srcId="{BCD8CDA2-B65C-4C92-A47A-CF35B9DDFED5}" destId="{2DC52E39-4A53-456A-AB01-9D54CA26F3FF}" srcOrd="0" destOrd="0" presId="urn:microsoft.com/office/officeart/2005/8/layout/vList5"/>
    <dgm:cxn modelId="{0185E19B-26A8-4E59-9EFE-FF2F8ABD2881}" type="presOf" srcId="{72705AC9-D503-44D0-AED9-7B955B41FB0A}" destId="{A5D4B8E0-7DD3-456B-BD05-CEAC636C8B9E}" srcOrd="0" destOrd="0" presId="urn:microsoft.com/office/officeart/2005/8/layout/vList5"/>
    <dgm:cxn modelId="{45AEB56E-0602-4EF4-B69E-CEED20023DFE}" type="presOf" srcId="{6719276B-9657-4C45-BC08-C588479816A7}" destId="{2DC52E39-4A53-456A-AB01-9D54CA26F3FF}" srcOrd="0" destOrd="4" presId="urn:microsoft.com/office/officeart/2005/8/layout/vList5"/>
    <dgm:cxn modelId="{5D71BB41-B074-464B-88E9-134EC63811F4}" type="presOf" srcId="{12319FE7-66CA-4418-9B07-226F0A675B12}" destId="{99B687BF-C908-4BD8-B960-396DA7AC9479}" srcOrd="0" destOrd="0" presId="urn:microsoft.com/office/officeart/2005/8/layout/vList5"/>
    <dgm:cxn modelId="{FDE6617E-3659-4C7B-836F-6FB07B0A6C17}" srcId="{72705AC9-D503-44D0-AED9-7B955B41FB0A}" destId="{7CD112DF-4E99-45D3-B6DC-B2193963B7B8}" srcOrd="1" destOrd="0" parTransId="{64B4F845-7416-4810-B72A-3ADDFD3C0142}" sibTransId="{EA3584BB-C1E2-4F0B-9502-7DB4CF45C283}"/>
    <dgm:cxn modelId="{2D9BCC04-7FA0-4FDC-859A-3D0C511958D3}" srcId="{5DCC7C23-0F96-4505-A264-93299A95DC79}" destId="{0F334142-A72F-4314-8918-4FE5741F500E}" srcOrd="1" destOrd="0" parTransId="{CA2286E2-1D88-4132-86AE-F58E8AFEC1DF}" sibTransId="{24A97CF1-669D-4747-91A2-700B7374A19B}"/>
    <dgm:cxn modelId="{D4971B09-A400-4761-A38B-9E6EC7730067}" type="presParOf" srcId="{AAD1BED3-0965-4333-B998-B94EE07B53AD}" destId="{51BE4B2F-BE93-49AB-A608-19FDEAC88734}" srcOrd="0" destOrd="0" presId="urn:microsoft.com/office/officeart/2005/8/layout/vList5"/>
    <dgm:cxn modelId="{288296BA-A146-43E3-8D38-3945EC3D20DF}" type="presParOf" srcId="{51BE4B2F-BE93-49AB-A608-19FDEAC88734}" destId="{A5D4B8E0-7DD3-456B-BD05-CEAC636C8B9E}" srcOrd="0" destOrd="0" presId="urn:microsoft.com/office/officeart/2005/8/layout/vList5"/>
    <dgm:cxn modelId="{4D03592F-BB94-4ED9-AE41-D0BEF9A3CC3D}" type="presParOf" srcId="{51BE4B2F-BE93-49AB-A608-19FDEAC88734}" destId="{99B687BF-C908-4BD8-B960-396DA7AC9479}" srcOrd="1" destOrd="0" presId="urn:microsoft.com/office/officeart/2005/8/layout/vList5"/>
    <dgm:cxn modelId="{87ECBED2-D07A-45CF-AA06-2CEA06947FD4}" type="presParOf" srcId="{AAD1BED3-0965-4333-B998-B94EE07B53AD}" destId="{D12EBA7B-E4C9-4640-9E56-A7703E50B589}" srcOrd="1" destOrd="0" presId="urn:microsoft.com/office/officeart/2005/8/layout/vList5"/>
    <dgm:cxn modelId="{C1C5B79F-196F-4BC2-9704-AEADAFF1EDE4}" type="presParOf" srcId="{AAD1BED3-0965-4333-B998-B94EE07B53AD}" destId="{4F487DB1-A2E8-48BC-8363-C51892B4E24D}" srcOrd="2" destOrd="0" presId="urn:microsoft.com/office/officeart/2005/8/layout/vList5"/>
    <dgm:cxn modelId="{CDEB1BB5-214E-4F6F-92C8-3A1967936BCE}" type="presParOf" srcId="{4F487DB1-A2E8-48BC-8363-C51892B4E24D}" destId="{22E6534B-F922-48DF-90C7-0599980655C1}" srcOrd="0" destOrd="0" presId="urn:microsoft.com/office/officeart/2005/8/layout/vList5"/>
    <dgm:cxn modelId="{37E39DAA-9909-4DFF-BEE4-DED710291B89}" type="presParOf" srcId="{4F487DB1-A2E8-48BC-8363-C51892B4E24D}" destId="{2DC52E39-4A53-456A-AB01-9D54CA26F3FF}" srcOrd="1" destOrd="0" presId="urn:microsoft.com/office/officeart/2005/8/layout/vList5"/>
    <dgm:cxn modelId="{D8069F54-F92C-4173-8A71-D9D6B465C1DF}" type="presParOf" srcId="{AAD1BED3-0965-4333-B998-B94EE07B53AD}" destId="{5D266415-8449-459F-AE9E-8C7DFFB34F01}" srcOrd="3" destOrd="0" presId="urn:microsoft.com/office/officeart/2005/8/layout/vList5"/>
    <dgm:cxn modelId="{C1B2D642-D13C-4298-85E7-2ECE9B5A7955}" type="presParOf" srcId="{AAD1BED3-0965-4333-B998-B94EE07B53AD}" destId="{E24E8F63-E93E-427A-99E5-DBAA1411BA76}" srcOrd="4" destOrd="0" presId="urn:microsoft.com/office/officeart/2005/8/layout/vList5"/>
    <dgm:cxn modelId="{55207E79-2575-4077-82E9-D365EFE31367}" type="presParOf" srcId="{E24E8F63-E93E-427A-99E5-DBAA1411BA76}" destId="{1F5DF65B-34E5-4F2E-AB1C-4E20A2BEEF3E}" srcOrd="0" destOrd="0" presId="urn:microsoft.com/office/officeart/2005/8/layout/vList5"/>
    <dgm:cxn modelId="{48551C02-288A-4E7F-81C7-767FC98C9895}" type="presParOf" srcId="{E24E8F63-E93E-427A-99E5-DBAA1411BA76}" destId="{0E0BBDA6-6C82-4382-99B7-41D947C93C7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687BF-C908-4BD8-B960-396DA7AC9479}">
      <dsp:nvSpPr>
        <dsp:cNvPr id="0" name=""/>
        <dsp:cNvSpPr/>
      </dsp:nvSpPr>
      <dsp:spPr>
        <a:xfrm rot="5400000">
          <a:off x="9143771" y="-3518476"/>
          <a:ext cx="3548534" cy="10588196"/>
        </a:xfrm>
        <a:prstGeom prst="round2SameRect">
          <a:avLst/>
        </a:prstGeo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Публичное заявление физического лица или должностного лица хозяйствующего субъекта (субъекта рынка), полученное: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от государственных органов государств-членов;</a:t>
          </a:r>
          <a:endParaRPr lang="ru-RU" sz="25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от хозяйствующих субъектов (субъектов рынка);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от физических лиц;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из средств массовой информации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Самостоятельное выявление Департаментом антимонопольного регулирования публичного заявления.</a:t>
          </a:r>
          <a:endParaRPr lang="ru-RU" sz="25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5623941" y="174579"/>
        <a:ext cx="10414971" cy="3202084"/>
      </dsp:txXfrm>
    </dsp:sp>
    <dsp:sp modelId="{A5D4B8E0-7DD3-456B-BD05-CEAC636C8B9E}">
      <dsp:nvSpPr>
        <dsp:cNvPr id="0" name=""/>
        <dsp:cNvSpPr/>
      </dsp:nvSpPr>
      <dsp:spPr>
        <a:xfrm>
          <a:off x="331920" y="11622"/>
          <a:ext cx="5292020" cy="3527997"/>
        </a:xfrm>
        <a:prstGeom prst="roundRect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Основание выдачи предостережения </a:t>
          </a:r>
          <a:endParaRPr lang="ru-RU" sz="28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504143" y="183845"/>
        <a:ext cx="4947574" cy="3183551"/>
      </dsp:txXfrm>
    </dsp:sp>
    <dsp:sp modelId="{2DC52E39-4A53-456A-AB01-9D54CA26F3FF}">
      <dsp:nvSpPr>
        <dsp:cNvPr id="0" name=""/>
        <dsp:cNvSpPr/>
      </dsp:nvSpPr>
      <dsp:spPr>
        <a:xfrm rot="5400000">
          <a:off x="9143771" y="251841"/>
          <a:ext cx="3548534" cy="10588196"/>
        </a:xfrm>
        <a:prstGeom prst="round2SameRect">
          <a:avLst/>
        </a:prstGeom>
        <a:solidFill>
          <a:srgbClr val="4472C4">
            <a:tint val="40000"/>
            <a:alpha val="90000"/>
            <a:hueOff val="-3695877"/>
            <a:satOff val="-6408"/>
            <a:lumOff val="-644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3695877"/>
              <a:satOff val="-6408"/>
              <a:lumOff val="-644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Департамент антимонопольного регулирования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оценивает публичное заявление;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подготавливает заключение: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об отсутствии необходимости выдачи предостережения</a:t>
          </a:r>
          <a:endParaRPr lang="ru-RU" sz="25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 необходимости внесения предостережения + </a:t>
          </a:r>
          <a:r>
            <a:rPr lang="ru-RU" sz="2500" b="0" u="sng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проект предостережения</a:t>
          </a:r>
          <a:endParaRPr lang="ru-RU" sz="25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5623941" y="3944897"/>
        <a:ext cx="10414971" cy="3202084"/>
      </dsp:txXfrm>
    </dsp:sp>
    <dsp:sp modelId="{22E6534B-F922-48DF-90C7-0599980655C1}">
      <dsp:nvSpPr>
        <dsp:cNvPr id="0" name=""/>
        <dsp:cNvSpPr/>
      </dsp:nvSpPr>
      <dsp:spPr>
        <a:xfrm>
          <a:off x="331920" y="3781940"/>
          <a:ext cx="5292020" cy="3527997"/>
        </a:xfrm>
        <a:prstGeom prst="roundRect">
          <a:avLst/>
        </a:prstGeom>
        <a:gradFill rotWithShape="0">
          <a:gsLst>
            <a:gs pos="0">
              <a:srgbClr val="4472C4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rgbClr>
            </a:gs>
            <a:gs pos="50000">
              <a:srgbClr val="4472C4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rgbClr>
            </a:gs>
            <a:gs pos="100000">
              <a:srgbClr val="4472C4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Оценка публичного заявления и подготовка заключения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(10 рабочих дней)</a:t>
          </a:r>
          <a:endParaRPr lang="ru-RU" sz="2800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504143" y="3954163"/>
        <a:ext cx="4947574" cy="3183551"/>
      </dsp:txXfrm>
    </dsp:sp>
    <dsp:sp modelId="{0E0BBDA6-6C82-4382-99B7-41D947C93C7D}">
      <dsp:nvSpPr>
        <dsp:cNvPr id="0" name=""/>
        <dsp:cNvSpPr/>
      </dsp:nvSpPr>
      <dsp:spPr>
        <a:xfrm rot="5400000">
          <a:off x="9143771" y="4022159"/>
          <a:ext cx="3548534" cy="10588196"/>
        </a:xfrm>
        <a:prstGeom prst="round2SameRect">
          <a:avLst/>
        </a:prstGeom>
        <a:solidFill>
          <a:srgbClr val="4472C4">
            <a:tint val="40000"/>
            <a:alpha val="90000"/>
            <a:hueOff val="-7391755"/>
            <a:satOff val="-12816"/>
            <a:lumOff val="-1289"/>
            <a:alphaOff val="0"/>
          </a:srgbClr>
        </a:solidFill>
        <a:ln w="6350" cap="flat" cmpd="sng" algn="ctr">
          <a:solidFill>
            <a:srgbClr val="4472C4">
              <a:tint val="40000"/>
              <a:alpha val="90000"/>
              <a:hueOff val="-7391755"/>
              <a:satOff val="-12816"/>
              <a:lumOff val="-1289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Член Коллегии Комиссии на основании заключения принимает одно из следующих решений </a:t>
          </a:r>
          <a:endParaRPr lang="ru-RU" sz="2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 вынесении предостережения</a:t>
          </a:r>
          <a:endParaRPr lang="ru-RU" sz="2500" b="0" u="sng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об отсутствии необходимости вынесения предостережения</a:t>
          </a:r>
          <a:endParaRPr lang="ru-RU" sz="25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о необходимости доработки вопроса (не более 5 рабочих дней) </a:t>
          </a:r>
          <a:endParaRPr lang="ru-RU" sz="25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5623941" y="7715215"/>
        <a:ext cx="10414971" cy="3202084"/>
      </dsp:txXfrm>
    </dsp:sp>
    <dsp:sp modelId="{1F5DF65B-34E5-4F2E-AB1C-4E20A2BEEF3E}">
      <dsp:nvSpPr>
        <dsp:cNvPr id="0" name=""/>
        <dsp:cNvSpPr/>
      </dsp:nvSpPr>
      <dsp:spPr>
        <a:xfrm>
          <a:off x="331920" y="7552258"/>
          <a:ext cx="5292020" cy="3527997"/>
        </a:xfrm>
        <a:prstGeom prst="roundRect">
          <a:avLst/>
        </a:prstGeom>
        <a:gradFill rotWithShape="0">
          <a:gsLst>
            <a:gs pos="0">
              <a:srgbClr val="4472C4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rgbClr>
            </a:gs>
            <a:gs pos="50000">
              <a:srgbClr val="4472C4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rgbClr>
            </a:gs>
            <a:gs pos="100000">
              <a:srgbClr val="4472C4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Принятие решения членом коллегии Комиссии </a:t>
          </a:r>
          <a:endParaRPr lang="ru-RU" sz="2800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504143" y="7724481"/>
        <a:ext cx="4947574" cy="3183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7" y="3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CC6EF-89A9-42BE-96EE-F5A52D2DDCA1}" type="datetimeFigureOut">
              <a:rPr lang="ru-RU" smtClean="0"/>
              <a:t>05.03.2022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178D4-96F2-45F0-ABF0-E5B44D331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104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3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81658-B1C1-4866-8F10-FCA75F709C78}" type="datetimeFigureOut">
              <a:rPr lang="ru-RU" smtClean="0"/>
              <a:t>05.03.2022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70263" y="509588"/>
            <a:ext cx="31861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3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8EA31-2B97-4F6E-BFFB-0D7BBF14A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54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278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554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834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110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388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668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944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222" algn="l" defTabSz="182855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370263" y="509588"/>
            <a:ext cx="31861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8EA31-2B97-4F6E-BFFB-0D7BBF14AE3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101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370263" y="509588"/>
            <a:ext cx="31861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Процентное соотношение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22CB13-A6EE-4876-87DA-8298D8A5289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571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370263" y="509588"/>
            <a:ext cx="31861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Процентное соотношение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22CB13-A6EE-4876-87DA-8298D8A5289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558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370263" y="509588"/>
            <a:ext cx="31861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Процентное соотношение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22CB13-A6EE-4876-87DA-8298D8A5289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019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370263" y="509588"/>
            <a:ext cx="31861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Процентное соотношение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22CB13-A6EE-4876-87DA-8298D8A5289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921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0176" y="4473899"/>
            <a:ext cx="15301913" cy="308705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00342" y="8161023"/>
            <a:ext cx="12601575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66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3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90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6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834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801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768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735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A93A-C442-42E2-B123-C14ADF0E99FA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42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543-C582-498C-A7E1-DAFD5248CADA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3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3051632" y="576747"/>
            <a:ext cx="4050505" cy="122882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00116" y="576747"/>
            <a:ext cx="11851483" cy="1228820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C5049-F303-4932-AFE2-30BC2814F33E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76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795-977F-4212-BCCC-3EB856AC9763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03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061" y="9254492"/>
            <a:ext cx="15301913" cy="2860360"/>
          </a:xfrm>
        </p:spPr>
        <p:txBody>
          <a:bodyPr anchor="t"/>
          <a:lstStyle>
            <a:lvl1pPr algn="l">
              <a:defRPr sz="84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061" y="6104100"/>
            <a:ext cx="15301913" cy="3150392"/>
          </a:xfrm>
        </p:spPr>
        <p:txBody>
          <a:bodyPr anchor="b"/>
          <a:lstStyle>
            <a:lvl1pPr marL="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1pPr>
            <a:lvl2pPr marL="96697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2pPr>
            <a:lvl3pPr marL="1933956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3pPr>
            <a:lvl4pPr marL="2900934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4pPr>
            <a:lvl5pPr marL="386791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5pPr>
            <a:lvl6pPr marL="483489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6pPr>
            <a:lvl7pPr marL="5801868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7pPr>
            <a:lvl8pPr marL="6768846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8pPr>
            <a:lvl9pPr marL="7735824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7BF1-DA20-47F6-B5C0-A3992C3879FA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0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00121" y="3360427"/>
            <a:ext cx="7950993" cy="9504524"/>
          </a:xfrm>
        </p:spPr>
        <p:txBody>
          <a:bodyPr/>
          <a:lstStyle>
            <a:lvl1pPr>
              <a:defRPr sz="6000"/>
            </a:lvl1pPr>
            <a:lvl2pPr>
              <a:defRPr sz="5000"/>
            </a:lvl2pPr>
            <a:lvl3pPr>
              <a:defRPr sz="42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151151" y="3360427"/>
            <a:ext cx="7950993" cy="9504524"/>
          </a:xfrm>
        </p:spPr>
        <p:txBody>
          <a:bodyPr/>
          <a:lstStyle>
            <a:lvl1pPr>
              <a:defRPr sz="6000"/>
            </a:lvl1pPr>
            <a:lvl2pPr>
              <a:defRPr sz="5000"/>
            </a:lvl2pPr>
            <a:lvl3pPr>
              <a:defRPr sz="42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AC0D6-0EEB-4CFF-A92A-8A855F8FA70D}" type="datetime1">
              <a:rPr lang="ru-RU" smtClean="0"/>
              <a:t>05.03.2022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638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00115" y="3223743"/>
            <a:ext cx="7954120" cy="1343500"/>
          </a:xfrm>
        </p:spPr>
        <p:txBody>
          <a:bodyPr anchor="b"/>
          <a:lstStyle>
            <a:lvl1pPr marL="0" indent="0">
              <a:buNone/>
              <a:defRPr sz="5000" b="1"/>
            </a:lvl1pPr>
            <a:lvl2pPr marL="966978" indent="0">
              <a:buNone/>
              <a:defRPr sz="4200" b="1"/>
            </a:lvl2pPr>
            <a:lvl3pPr marL="1933956" indent="0">
              <a:buNone/>
              <a:defRPr sz="3800" b="1"/>
            </a:lvl3pPr>
            <a:lvl4pPr marL="2900934" indent="0">
              <a:buNone/>
              <a:defRPr sz="3400" b="1"/>
            </a:lvl4pPr>
            <a:lvl5pPr marL="3867912" indent="0">
              <a:buNone/>
              <a:defRPr sz="3400" b="1"/>
            </a:lvl5pPr>
            <a:lvl6pPr marL="4834890" indent="0">
              <a:buNone/>
              <a:defRPr sz="3400" b="1"/>
            </a:lvl6pPr>
            <a:lvl7pPr marL="5801868" indent="0">
              <a:buNone/>
              <a:defRPr sz="3400" b="1"/>
            </a:lvl7pPr>
            <a:lvl8pPr marL="6768846" indent="0">
              <a:buNone/>
              <a:defRPr sz="3400" b="1"/>
            </a:lvl8pPr>
            <a:lvl9pPr marL="7735824" indent="0">
              <a:buNone/>
              <a:defRPr sz="3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00115" y="4567240"/>
            <a:ext cx="7954120" cy="8297704"/>
          </a:xfrm>
        </p:spPr>
        <p:txBody>
          <a:bodyPr/>
          <a:lstStyle>
            <a:lvl1pPr>
              <a:defRPr sz="5000"/>
            </a:lvl1pPr>
            <a:lvl2pPr>
              <a:defRPr sz="42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9144897" y="3223743"/>
            <a:ext cx="7957245" cy="1343500"/>
          </a:xfrm>
        </p:spPr>
        <p:txBody>
          <a:bodyPr anchor="b"/>
          <a:lstStyle>
            <a:lvl1pPr marL="0" indent="0">
              <a:buNone/>
              <a:defRPr sz="5000" b="1"/>
            </a:lvl1pPr>
            <a:lvl2pPr marL="966978" indent="0">
              <a:buNone/>
              <a:defRPr sz="4200" b="1"/>
            </a:lvl2pPr>
            <a:lvl3pPr marL="1933956" indent="0">
              <a:buNone/>
              <a:defRPr sz="3800" b="1"/>
            </a:lvl3pPr>
            <a:lvl4pPr marL="2900934" indent="0">
              <a:buNone/>
              <a:defRPr sz="3400" b="1"/>
            </a:lvl4pPr>
            <a:lvl5pPr marL="3867912" indent="0">
              <a:buNone/>
              <a:defRPr sz="3400" b="1"/>
            </a:lvl5pPr>
            <a:lvl6pPr marL="4834890" indent="0">
              <a:buNone/>
              <a:defRPr sz="3400" b="1"/>
            </a:lvl6pPr>
            <a:lvl7pPr marL="5801868" indent="0">
              <a:buNone/>
              <a:defRPr sz="3400" b="1"/>
            </a:lvl7pPr>
            <a:lvl8pPr marL="6768846" indent="0">
              <a:buNone/>
              <a:defRPr sz="3400" b="1"/>
            </a:lvl8pPr>
            <a:lvl9pPr marL="7735824" indent="0">
              <a:buNone/>
              <a:defRPr sz="3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9144897" y="4567240"/>
            <a:ext cx="7957245" cy="8297704"/>
          </a:xfrm>
        </p:spPr>
        <p:txBody>
          <a:bodyPr/>
          <a:lstStyle>
            <a:lvl1pPr>
              <a:defRPr sz="5000"/>
            </a:lvl1pPr>
            <a:lvl2pPr>
              <a:defRPr sz="42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D5AEE-1DA3-42CE-928A-68101DD9E85A}" type="datetime1">
              <a:rPr lang="ru-RU" smtClean="0"/>
              <a:t>05.03.2022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83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313D-9949-4872-B7C4-878FC8E87D3C}" type="datetime1">
              <a:rPr lang="ru-RU" smtClean="0"/>
              <a:t>05.03.2022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62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719EA-9AC1-4098-A189-4E27433B7137}" type="datetime1">
              <a:rPr lang="ru-RU" smtClean="0"/>
              <a:t>05.03.2022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2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6" y="573411"/>
            <a:ext cx="5922618" cy="2440308"/>
          </a:xfrm>
        </p:spPr>
        <p:txBody>
          <a:bodyPr anchor="b"/>
          <a:lstStyle>
            <a:lvl1pPr algn="l">
              <a:defRPr sz="4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8384" y="573411"/>
            <a:ext cx="10063758" cy="12291540"/>
          </a:xfrm>
        </p:spPr>
        <p:txBody>
          <a:bodyPr/>
          <a:lstStyle>
            <a:lvl1pPr>
              <a:defRPr sz="6800"/>
            </a:lvl1pPr>
            <a:lvl2pPr>
              <a:defRPr sz="6000"/>
            </a:lvl2pPr>
            <a:lvl3pPr>
              <a:defRPr sz="50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0116" y="3013712"/>
            <a:ext cx="5922618" cy="9851232"/>
          </a:xfrm>
        </p:spPr>
        <p:txBody>
          <a:bodyPr/>
          <a:lstStyle>
            <a:lvl1pPr marL="0" indent="0">
              <a:buNone/>
              <a:defRPr sz="3000"/>
            </a:lvl1pPr>
            <a:lvl2pPr marL="966978" indent="0">
              <a:buNone/>
              <a:defRPr sz="2600"/>
            </a:lvl2pPr>
            <a:lvl3pPr marL="1933956" indent="0">
              <a:buNone/>
              <a:defRPr sz="2200"/>
            </a:lvl3pPr>
            <a:lvl4pPr marL="2900934" indent="0">
              <a:buNone/>
              <a:defRPr sz="2000"/>
            </a:lvl4pPr>
            <a:lvl5pPr marL="3867912" indent="0">
              <a:buNone/>
              <a:defRPr sz="2000"/>
            </a:lvl5pPr>
            <a:lvl6pPr marL="4834890" indent="0">
              <a:buNone/>
              <a:defRPr sz="2000"/>
            </a:lvl6pPr>
            <a:lvl7pPr marL="5801868" indent="0">
              <a:buNone/>
              <a:defRPr sz="2000"/>
            </a:lvl7pPr>
            <a:lvl8pPr marL="6768846" indent="0">
              <a:buNone/>
              <a:defRPr sz="2000"/>
            </a:lvl8pPr>
            <a:lvl9pPr marL="7735824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1FCB-C23C-4220-A296-1605F338324A}" type="datetime1">
              <a:rPr lang="ru-RU" smtClean="0"/>
              <a:t>05.03.2022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18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8568" y="10081264"/>
            <a:ext cx="10801350" cy="1190152"/>
          </a:xfrm>
        </p:spPr>
        <p:txBody>
          <a:bodyPr anchor="b"/>
          <a:lstStyle>
            <a:lvl1pPr algn="l">
              <a:defRPr sz="4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528568" y="1286828"/>
            <a:ext cx="10801350" cy="8641080"/>
          </a:xfrm>
        </p:spPr>
        <p:txBody>
          <a:bodyPr/>
          <a:lstStyle>
            <a:lvl1pPr marL="0" indent="0">
              <a:buNone/>
              <a:defRPr sz="6800"/>
            </a:lvl1pPr>
            <a:lvl2pPr marL="966978" indent="0">
              <a:buNone/>
              <a:defRPr sz="6000"/>
            </a:lvl2pPr>
            <a:lvl3pPr marL="1933956" indent="0">
              <a:buNone/>
              <a:defRPr sz="5000"/>
            </a:lvl3pPr>
            <a:lvl4pPr marL="2900934" indent="0">
              <a:buNone/>
              <a:defRPr sz="4200"/>
            </a:lvl4pPr>
            <a:lvl5pPr marL="3867912" indent="0">
              <a:buNone/>
              <a:defRPr sz="4200"/>
            </a:lvl5pPr>
            <a:lvl6pPr marL="4834890" indent="0">
              <a:buNone/>
              <a:defRPr sz="4200"/>
            </a:lvl6pPr>
            <a:lvl7pPr marL="5801868" indent="0">
              <a:buNone/>
              <a:defRPr sz="4200"/>
            </a:lvl7pPr>
            <a:lvl8pPr marL="6768846" indent="0">
              <a:buNone/>
              <a:defRPr sz="4200"/>
            </a:lvl8pPr>
            <a:lvl9pPr marL="7735824" indent="0">
              <a:buNone/>
              <a:defRPr sz="4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28568" y="11271415"/>
            <a:ext cx="10801350" cy="1690212"/>
          </a:xfrm>
        </p:spPr>
        <p:txBody>
          <a:bodyPr/>
          <a:lstStyle>
            <a:lvl1pPr marL="0" indent="0">
              <a:buNone/>
              <a:defRPr sz="3000"/>
            </a:lvl1pPr>
            <a:lvl2pPr marL="966978" indent="0">
              <a:buNone/>
              <a:defRPr sz="2600"/>
            </a:lvl2pPr>
            <a:lvl3pPr marL="1933956" indent="0">
              <a:buNone/>
              <a:defRPr sz="2200"/>
            </a:lvl3pPr>
            <a:lvl4pPr marL="2900934" indent="0">
              <a:buNone/>
              <a:defRPr sz="2000"/>
            </a:lvl4pPr>
            <a:lvl5pPr marL="3867912" indent="0">
              <a:buNone/>
              <a:defRPr sz="2000"/>
            </a:lvl5pPr>
            <a:lvl6pPr marL="4834890" indent="0">
              <a:buNone/>
              <a:defRPr sz="2000"/>
            </a:lvl6pPr>
            <a:lvl7pPr marL="5801868" indent="0">
              <a:buNone/>
              <a:defRPr sz="2000"/>
            </a:lvl7pPr>
            <a:lvl8pPr marL="6768846" indent="0">
              <a:buNone/>
              <a:defRPr sz="2000"/>
            </a:lvl8pPr>
            <a:lvl9pPr marL="7735824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3E484-E868-4B76-9A03-AD7077336B42}" type="datetime1">
              <a:rPr lang="ru-RU" smtClean="0"/>
              <a:t>05.03.2022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19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7" y="576743"/>
            <a:ext cx="16202025" cy="2400300"/>
          </a:xfrm>
          <a:prstGeom prst="rect">
            <a:avLst/>
          </a:prstGeom>
        </p:spPr>
        <p:txBody>
          <a:bodyPr vert="horz" lIns="193396" tIns="96698" rIns="193396" bIns="96698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00117" y="3360427"/>
            <a:ext cx="16202025" cy="9504524"/>
          </a:xfrm>
          <a:prstGeom prst="rect">
            <a:avLst/>
          </a:prstGeom>
        </p:spPr>
        <p:txBody>
          <a:bodyPr vert="horz" lIns="193396" tIns="96698" rIns="193396" bIns="966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00115" y="13348343"/>
            <a:ext cx="4200525" cy="766764"/>
          </a:xfrm>
          <a:prstGeom prst="rect">
            <a:avLst/>
          </a:prstGeom>
        </p:spPr>
        <p:txBody>
          <a:bodyPr vert="horz" lIns="193396" tIns="96698" rIns="193396" bIns="96698" rtlCol="0" anchor="ctr"/>
          <a:lstStyle>
            <a:lvl1pPr algn="l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16B84-8AC7-45F0-9180-C52AFE213030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150776" y="13348343"/>
            <a:ext cx="5700713" cy="766764"/>
          </a:xfrm>
          <a:prstGeom prst="rect">
            <a:avLst/>
          </a:prstGeom>
        </p:spPr>
        <p:txBody>
          <a:bodyPr vert="horz" lIns="193396" tIns="96698" rIns="193396" bIns="96698" rtlCol="0" anchor="ctr"/>
          <a:lstStyle>
            <a:lvl1pPr algn="ctr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901615" y="13348343"/>
            <a:ext cx="4200525" cy="766764"/>
          </a:xfrm>
          <a:prstGeom prst="rect">
            <a:avLst/>
          </a:prstGeom>
        </p:spPr>
        <p:txBody>
          <a:bodyPr vert="horz" lIns="193396" tIns="96698" rIns="193396" bIns="96698" rtlCol="0" anchor="ctr"/>
          <a:lstStyle>
            <a:lvl1pPr algn="r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4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1933956" rtl="0" eaLnBrk="1" latinLnBrk="0" hangingPunct="1">
        <a:spcBef>
          <a:spcPct val="0"/>
        </a:spcBef>
        <a:buNone/>
        <a:defRPr sz="9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5234" indent="-725234" algn="l" defTabSz="1933956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571340" indent="-604362" algn="l" defTabSz="1933956" rtl="0" eaLnBrk="1" latinLnBrk="0" hangingPunct="1">
        <a:spcBef>
          <a:spcPct val="20000"/>
        </a:spcBef>
        <a:buFont typeface="Arial" panose="020B0604020202020204" pitchFamily="34" charset="0"/>
        <a:buChar char="–"/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2417446" indent="-483490" algn="l" defTabSz="1933956" rtl="0" eaLnBrk="1" latinLnBrk="0" hangingPunct="1">
        <a:spcBef>
          <a:spcPct val="200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3384424" indent="-483490" algn="l" defTabSz="1933956" rtl="0" eaLnBrk="1" latinLnBrk="0" hangingPunct="1">
        <a:spcBef>
          <a:spcPct val="20000"/>
        </a:spcBef>
        <a:buFont typeface="Arial" panose="020B0604020202020204" pitchFamily="34" charset="0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351402" indent="-483490" algn="l" defTabSz="1933956" rtl="0" eaLnBrk="1" latinLnBrk="0" hangingPunct="1">
        <a:spcBef>
          <a:spcPct val="20000"/>
        </a:spcBef>
        <a:buFont typeface="Arial" panose="020B0604020202020204" pitchFamily="34" charset="0"/>
        <a:buChar char="»"/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18380" indent="-483490" algn="l" defTabSz="1933956" rtl="0" eaLnBrk="1" latinLnBrk="0" hangingPunct="1">
        <a:spcBef>
          <a:spcPct val="200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285358" indent="-483490" algn="l" defTabSz="1933956" rtl="0" eaLnBrk="1" latinLnBrk="0" hangingPunct="1">
        <a:spcBef>
          <a:spcPct val="200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252336" indent="-483490" algn="l" defTabSz="1933956" rtl="0" eaLnBrk="1" latinLnBrk="0" hangingPunct="1">
        <a:spcBef>
          <a:spcPct val="200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219314" indent="-483490" algn="l" defTabSz="1933956" rtl="0" eaLnBrk="1" latinLnBrk="0" hangingPunct="1">
        <a:spcBef>
          <a:spcPct val="200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966978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933956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900934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867912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4890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801868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768846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735824" algn="l" defTabSz="1933956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emf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hyperlink" Target="https://www.facebook.com/people/%D0%90%D0%B4%D0%B5%D0%BB%D1%8C-%D0%9A%D0%B0%D0%BB%D0%B8%D0%B5%D0%B2/100062398188418/" TargetMode="External"/><Relationship Id="rId4" Type="http://schemas.openxmlformats.org/officeDocument/2006/relationships/image" Target="../media/image4.emf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fa.ru/fil/omsk/PublishingImages/News/2019/marka-marka-tesc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" y="7315987"/>
            <a:ext cx="18002250" cy="7078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3"/>
            <a:ext cx="18002250" cy="7323756"/>
          </a:xfrm>
          <a:prstGeom prst="rect">
            <a:avLst/>
          </a:prstGeom>
          <a:solidFill>
            <a:srgbClr val="336699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60" tIns="91431" rIns="182860" bIns="91431" spcCol="0" rtlCol="0" anchor="ctr"/>
          <a:lstStyle/>
          <a:p>
            <a:pPr algn="ctr"/>
            <a:endParaRPr lang="ru-RU">
              <a:solidFill>
                <a:srgbClr val="336699"/>
              </a:solidFill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450533" y="2013795"/>
            <a:ext cx="17402056" cy="289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35" tIns="91419" rIns="182835" bIns="91419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201"/>
              </a:spcAft>
              <a:buNone/>
            </a:pPr>
            <a:r>
              <a:rPr lang="ru-RU" alt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Полномочия Евразийской экономической комиссии                          по </a:t>
            </a:r>
            <a:r>
              <a:rPr lang="ru-RU" alt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выдаче предостережения о недопустимости совершения действий, которые могут привести к нарушению общих правил конкуренции на трансграничных рынках </a:t>
            </a: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9001125" y="5167706"/>
            <a:ext cx="9001125" cy="67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35" tIns="91419" rIns="182835" bIns="91419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1201"/>
              </a:spcAft>
              <a:buNone/>
            </a:pPr>
            <a:endParaRPr lang="ru-RU" alt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4" name="Picture 6" descr="https://eurasian-ombudsman.com/wp-content/uploads/bfi_thumb/2-evraz-union-no85g0bb28s5nsqd8jm38escrcyxn4eoq8yj2vekoq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038" y="8641064"/>
            <a:ext cx="9608075" cy="3343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3681648" y="13655394"/>
            <a:ext cx="4135468" cy="738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35" tIns="91419" rIns="182835" bIns="91419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1"/>
              </a:spcAft>
              <a:buNone/>
            </a:pPr>
            <a:r>
              <a:rPr lang="ru-RU" alt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Москва, 2022 г.</a:t>
            </a:r>
          </a:p>
        </p:txBody>
      </p:sp>
    </p:spTree>
    <p:extLst>
      <p:ext uri="{BB962C8B-B14F-4D97-AF65-F5344CB8AC3E}">
        <p14:creationId xmlns:p14="http://schemas.microsoft.com/office/powerpoint/2010/main" val="174318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548" y="2322267"/>
            <a:ext cx="18010595" cy="1205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3537629" y="13613358"/>
            <a:ext cx="4200525" cy="766765"/>
          </a:xfrm>
        </p:spPr>
        <p:txBody>
          <a:bodyPr rIns="0"/>
          <a:lstStyle/>
          <a:p>
            <a:fld id="{0502A091-86A2-4608-916C-D83658E5944C}" type="slidenum">
              <a:rPr lang="ru-RU" sz="320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en-US" sz="3200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02675" y="1070230"/>
            <a:ext cx="18002250" cy="91440"/>
          </a:xfrm>
          <a:prstGeom prst="rect">
            <a:avLst/>
          </a:prstGeom>
          <a:solidFill>
            <a:srgbClr val="9A84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56" tIns="91428" rIns="182856" bIns="91428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8" name="Изображение 1" descr="1200_2000_last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3" t="5157" r="63112" b="84779"/>
          <a:stretch>
            <a:fillRect/>
          </a:stretch>
        </p:blipFill>
        <p:spPr bwMode="auto">
          <a:xfrm>
            <a:off x="84390" y="83348"/>
            <a:ext cx="1715935" cy="586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1217" y="164737"/>
            <a:ext cx="15674093" cy="800195"/>
          </a:xfrm>
          <a:prstGeom prst="rect">
            <a:avLst/>
          </a:prstGeom>
          <a:noFill/>
        </p:spPr>
        <p:txBody>
          <a:bodyPr wrap="square" lIns="182856" tIns="91428" rIns="182856" bIns="91428" rtlCol="0">
            <a:spAutoFit/>
          </a:bodyPr>
          <a:lstStyle/>
          <a:p>
            <a:pPr algn="ctr">
              <a:tabLst>
                <a:tab pos="5919788" algn="l"/>
              </a:tabLst>
            </a:pP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Общая информация</a:t>
            </a:r>
            <a:endParaRPr lang="ru-RU" sz="4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48557" y="1682969"/>
            <a:ext cx="16230383" cy="3024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450000" algn="just"/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Предостережение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– превентивная </a:t>
            </a:r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мера реагирования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Евразийской экономической комиссии </a:t>
            </a:r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публичные заявления физических лиц и (или) должностных лиц хозяйствующих субъектов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(субъектов рынка), которые содержат информацию </a:t>
            </a:r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 намерениях совершить действия, которые могут повлечь нарушение общих правил конкуренции.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48557" y="1170302"/>
            <a:ext cx="7175051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/>
            <a:r>
              <a:rPr lang="ru-RU" sz="3400" i="1" dirty="0" smtClean="0"/>
              <a:t>Что такое предостережение?</a:t>
            </a:r>
            <a:endParaRPr lang="ru-RU" sz="3400" i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64925" y="4810304"/>
            <a:ext cx="16206085" cy="445616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450000" algn="just"/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Полномочия введены протоколом от 01.10.2019 о внесении изменений                        в Договор о Евразийском экономическом союзе от 29.05.2014, который вступил в силу 15.07.2021.</a:t>
            </a:r>
          </a:p>
          <a:p>
            <a:pPr indent="450000" algn="just"/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Процедура подготовки и вынесения регламентирована Порядком вынесения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предостережения о недопустимости совершения действий, которые могут привести к нарушению общих правил конкуренции на трансграничных рынках государств - членов Евразийского экономического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союза,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утвержденным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Решением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Совета Евразийской экономической комиссии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от 05.03.2021 №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48557" y="9425887"/>
            <a:ext cx="16214015" cy="21447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450000" algn="just"/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Предостережение выносит</a:t>
            </a:r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член Коллегии Комиссии, курирующий вопросы конкуренции и антимонопольного регулирования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450000" algn="just"/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публичного заявления и подготовку проекта предостережения осуществляет Департамент антимонопольного регулирования.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29467" y="8815229"/>
            <a:ext cx="6424226" cy="78141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/>
            <a:r>
              <a:rPr lang="ru-RU" sz="3400" i="1" dirty="0" smtClean="0"/>
              <a:t>Кто выносит?</a:t>
            </a:r>
            <a:endParaRPr lang="ru-RU" sz="3400" i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29467" y="4405187"/>
            <a:ext cx="6424226" cy="78141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/>
            <a:r>
              <a:rPr lang="ru-RU" sz="3400" i="1" dirty="0" smtClean="0"/>
              <a:t>Чем регулируется?</a:t>
            </a:r>
            <a:endParaRPr lang="ru-RU" sz="3400" i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52115" y="11858528"/>
            <a:ext cx="16280247" cy="23558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indent="450000" algn="just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дополнительной информации и консультаций по порядку выдачи предостережений и возможности направления информации о публичном заявлении можно обращаться по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+7 (495)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669-24-15 доб. 5465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+7 (495) 669-24-15 доб.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5490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на электронную почту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kaliev@eecommission.org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melkoedova@eecommission.org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dept_antimonopoly@eecommission.org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4" descr="Клипарт Восклицательный знак эмодзи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2696" y="12172957"/>
            <a:ext cx="1618494" cy="1618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7029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45" y="2343944"/>
            <a:ext cx="18010595" cy="1205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234795"/>
            <a:ext cx="18002250" cy="91440"/>
          </a:xfrm>
          <a:prstGeom prst="rect">
            <a:avLst/>
          </a:prstGeom>
          <a:solidFill>
            <a:srgbClr val="9A84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56" tIns="91428" rIns="182856" bIns="91428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Изображение 1" descr="1200_2000_last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3" t="5157" r="63112" b="84779"/>
          <a:stretch>
            <a:fillRect/>
          </a:stretch>
        </p:blipFill>
        <p:spPr bwMode="auto">
          <a:xfrm>
            <a:off x="84390" y="83348"/>
            <a:ext cx="1715935" cy="586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3939222" y="13708609"/>
            <a:ext cx="4071287" cy="766764"/>
          </a:xfrm>
        </p:spPr>
        <p:txBody>
          <a:bodyPr/>
          <a:lstStyle/>
          <a:p>
            <a:fld id="{0502A091-86A2-4608-916C-D83658E5944C}" type="slidenum">
              <a:rPr lang="ru-RU" sz="320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en-US" sz="3200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64078" y="265026"/>
            <a:ext cx="15674093" cy="800195"/>
          </a:xfrm>
          <a:prstGeom prst="rect">
            <a:avLst/>
          </a:prstGeom>
          <a:noFill/>
        </p:spPr>
        <p:txBody>
          <a:bodyPr wrap="square" lIns="182856" tIns="91428" rIns="182856" bIns="91428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и вынесение Предостережения</a:t>
            </a:r>
            <a:endParaRPr lang="ru-RU" sz="4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8" descr="Плоская иконка письма векторное изображение ©ArchManStocker 5469024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420656154"/>
              </p:ext>
            </p:extLst>
          </p:nvPr>
        </p:nvGraphicFramePr>
        <p:xfrm>
          <a:off x="720205" y="1872308"/>
          <a:ext cx="16544057" cy="11091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267" y="13280983"/>
            <a:ext cx="1718137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3000" b="1" u="sng" dirty="0" smtClean="0">
                <a:solidFill>
                  <a:srgbClr val="C00000"/>
                </a:solidFill>
              </a:rPr>
              <a:t>! </a:t>
            </a:r>
            <a:r>
              <a:rPr lang="ru-RU" sz="3200" b="1" u="sng" dirty="0" smtClean="0">
                <a:solidFill>
                  <a:srgbClr val="C00000"/>
                </a:solidFill>
              </a:rPr>
              <a:t>Предостережение </a:t>
            </a:r>
            <a:r>
              <a:rPr lang="ru-RU" sz="3200" b="1" u="sng" dirty="0">
                <a:solidFill>
                  <a:srgbClr val="C00000"/>
                </a:solidFill>
              </a:rPr>
              <a:t>не может быть вынесено по истечении 3 лет с даты </a:t>
            </a:r>
            <a:r>
              <a:rPr lang="ru-RU" sz="3200" b="1" u="sng" dirty="0" smtClean="0">
                <a:solidFill>
                  <a:srgbClr val="C00000"/>
                </a:solidFill>
              </a:rPr>
              <a:t>публичного заявления </a:t>
            </a:r>
            <a:endParaRPr lang="ru-RU" sz="3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98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45" y="2343944"/>
            <a:ext cx="18010595" cy="1205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8345" y="1008212"/>
            <a:ext cx="18002250" cy="91440"/>
          </a:xfrm>
          <a:prstGeom prst="rect">
            <a:avLst/>
          </a:prstGeom>
          <a:solidFill>
            <a:srgbClr val="9A84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56" tIns="91428" rIns="182856" bIns="91428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Изображение 1" descr="1200_2000_last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3" t="5157" r="63112" b="84779"/>
          <a:stretch>
            <a:fillRect/>
          </a:stretch>
        </p:blipFill>
        <p:spPr bwMode="auto">
          <a:xfrm>
            <a:off x="84390" y="83348"/>
            <a:ext cx="1715935" cy="586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3939222" y="13708609"/>
            <a:ext cx="4071287" cy="766764"/>
          </a:xfrm>
        </p:spPr>
        <p:txBody>
          <a:bodyPr/>
          <a:lstStyle/>
          <a:p>
            <a:fld id="{0502A091-86A2-4608-916C-D83658E5944C}" type="slidenum">
              <a:rPr lang="ru-RU" sz="320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 sz="3200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2633" y="214436"/>
            <a:ext cx="111401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содержать предостережение ?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AB5DD50-E39E-4857-AEB2-9073FBB184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357" y="2295094"/>
            <a:ext cx="6424619" cy="60173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53EFB25-1F12-4F37-A9F7-724118176462}"/>
              </a:ext>
            </a:extLst>
          </p:cNvPr>
          <p:cNvSpPr txBox="1"/>
          <p:nvPr/>
        </p:nvSpPr>
        <p:spPr>
          <a:xfrm>
            <a:off x="5832773" y="2000751"/>
            <a:ext cx="113151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000" b="1" i="0" dirty="0">
                <a:solidFill>
                  <a:srgbClr val="3366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i="0" dirty="0">
                <a:solidFill>
                  <a:srgbClr val="3366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проекте предостережения указываются:</a:t>
            </a:r>
            <a:endParaRPr lang="ru-RU" b="1" dirty="0">
              <a:solidFill>
                <a:srgbClr val="33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CA8C83D-DFE9-4AB3-8303-8C7A95A9D492}"/>
              </a:ext>
            </a:extLst>
          </p:cNvPr>
          <p:cNvSpPr txBox="1"/>
          <p:nvPr/>
        </p:nvSpPr>
        <p:spPr>
          <a:xfrm>
            <a:off x="7334111" y="3089501"/>
            <a:ext cx="10657184" cy="5299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6"/>
              </a:buBlip>
            </a:pPr>
            <a:r>
              <a:rPr lang="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ФИО </a:t>
            </a:r>
            <a:r>
              <a:rPr lang="ru-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должностного лица хозяйствующего субъекта</a:t>
            </a:r>
            <a:r>
              <a:rPr lang="ru-RU" sz="320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 (субъекта рынка), </a:t>
            </a:r>
            <a:r>
              <a:rPr lang="ru-RU" sz="3200" i="0" dirty="0" smtClean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сделавшего </a:t>
            </a:r>
            <a:r>
              <a:rPr lang="ru-RU" sz="320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публичное заявление, его должность, наименование </a:t>
            </a:r>
            <a:endParaRPr lang="ru-RU" sz="3200" dirty="0">
              <a:solidFill>
                <a:srgbClr val="336699"/>
              </a:solidFill>
              <a:latin typeface="Open Sans" panose="020B0606030504020204" pitchFamily="34" charset="0"/>
            </a:endParaRPr>
          </a:p>
          <a:p>
            <a:pPr marL="342900" lvl="0" indent="-34290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6"/>
              </a:buBlip>
            </a:pPr>
            <a:r>
              <a:rPr lang="ru-RU" b="1" i="0" dirty="0" smtClean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место </a:t>
            </a:r>
            <a:r>
              <a:rPr lang="ru-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регистрации хозяйствующего субъекта</a:t>
            </a:r>
            <a:r>
              <a:rPr lang="ru-RU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320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(субъекта рынка) </a:t>
            </a:r>
            <a:endParaRPr lang="ru-RU" sz="3200" i="0" dirty="0" smtClean="0">
              <a:solidFill>
                <a:srgbClr val="336699"/>
              </a:solidFill>
              <a:effectLst/>
              <a:latin typeface="Open Sans" panose="020B0606030504020204" pitchFamily="34" charset="0"/>
            </a:endParaRPr>
          </a:p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4400" b="1" i="0" u="sng" dirty="0" smtClean="0">
                <a:solidFill>
                  <a:srgbClr val="E3931D"/>
                </a:solidFill>
                <a:effectLst/>
                <a:latin typeface="Open Sans" panose="020B0606030504020204" pitchFamily="34" charset="0"/>
              </a:rPr>
              <a:t>или</a:t>
            </a:r>
            <a:r>
              <a:rPr lang="ru-RU" sz="4000" b="1" i="0" u="sng" dirty="0" smtClean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pPr marL="342900" lvl="0" indent="-34290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6"/>
              </a:buBlip>
            </a:pPr>
            <a:r>
              <a:rPr lang="ru" b="1" i="0" dirty="0" smtClean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ФИО </a:t>
            </a:r>
            <a:r>
              <a:rPr lang="ru-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физического лица</a:t>
            </a:r>
            <a:r>
              <a:rPr lang="ru-RU" sz="320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, сделавшего публичное заявление, </a:t>
            </a:r>
            <a:endParaRPr lang="ru-RU" sz="3200" i="0" dirty="0" smtClean="0">
              <a:solidFill>
                <a:srgbClr val="336699"/>
              </a:solidFill>
              <a:effectLst/>
              <a:latin typeface="Open Sans" panose="020B0606030504020204" pitchFamily="34" charset="0"/>
            </a:endParaRPr>
          </a:p>
          <a:p>
            <a:pPr marL="342900" lvl="0" indent="-34290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6"/>
              </a:buBlip>
            </a:pPr>
            <a:r>
              <a:rPr lang="ru-RU" b="1" i="0" dirty="0" smtClean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адрес </a:t>
            </a:r>
            <a:r>
              <a:rPr lang="ru-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места его регистрации или места его фактического проживания</a:t>
            </a:r>
            <a:r>
              <a:rPr lang="ru-RU" sz="320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;</a:t>
            </a:r>
            <a:endParaRPr lang="ru-RU" sz="3200" dirty="0">
              <a:solidFill>
                <a:srgbClr val="33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3996E1C-EC39-4D52-BFBC-E78D0E56E83A}"/>
              </a:ext>
            </a:extLst>
          </p:cNvPr>
          <p:cNvSpPr txBox="1"/>
          <p:nvPr/>
        </p:nvSpPr>
        <p:spPr>
          <a:xfrm>
            <a:off x="1562200" y="8981226"/>
            <a:ext cx="15879776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6"/>
              </a:buBlip>
            </a:pPr>
            <a:r>
              <a:rPr lang="ru-RU" sz="3200" b="0" i="0" dirty="0">
                <a:solidFill>
                  <a:srgbClr val="4D4D4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источник </a:t>
            </a:r>
            <a:r>
              <a:rPr lang="ru-RU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получения информации о публичном заявлении;</a:t>
            </a:r>
            <a:endParaRPr lang="ru-RU" dirty="0">
              <a:solidFill>
                <a:srgbClr val="33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042B79B-BFB9-437A-9374-D95F97F7F1A2}"/>
              </a:ext>
            </a:extLst>
          </p:cNvPr>
          <p:cNvSpPr txBox="1"/>
          <p:nvPr/>
        </p:nvSpPr>
        <p:spPr>
          <a:xfrm>
            <a:off x="669911" y="9948391"/>
            <a:ext cx="16772065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57178" lvl="1" indent="-34290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6"/>
              </a:buBlip>
            </a:pPr>
            <a:r>
              <a:rPr lang="ru-RU" sz="3200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содержание публичного заявления о планируемом поведении</a:t>
            </a:r>
            <a:r>
              <a:rPr lang="ru-RU" sz="320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, которое </a:t>
            </a:r>
            <a:r>
              <a:rPr lang="ru-RU" sz="3200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может привести к нарушению общих правил конкуренции на трансграничных рынках</a:t>
            </a:r>
            <a:r>
              <a:rPr lang="ru-RU" sz="320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;</a:t>
            </a:r>
            <a:endParaRPr lang="ru-RU" sz="3200" dirty="0">
              <a:solidFill>
                <a:srgbClr val="33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56285B7-47E9-4FF6-A340-EA0928D52E4F}"/>
              </a:ext>
            </a:extLst>
          </p:cNvPr>
          <p:cNvSpPr txBox="1"/>
          <p:nvPr/>
        </p:nvSpPr>
        <p:spPr>
          <a:xfrm>
            <a:off x="1562200" y="11857352"/>
            <a:ext cx="14590613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6"/>
              </a:buBlip>
            </a:pPr>
            <a:r>
              <a:rPr lang="ru-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положения </a:t>
            </a:r>
            <a:r>
              <a:rPr lang="ru-RU" b="1" i="0" u="sng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Договора</a:t>
            </a:r>
            <a:r>
              <a:rPr lang="ru-RU" b="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, которые </a:t>
            </a:r>
            <a:r>
              <a:rPr lang="ru-RU" b="1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могут быть нарушены </a:t>
            </a:r>
            <a:r>
              <a:rPr lang="ru-RU" b="0" i="0" dirty="0">
                <a:solidFill>
                  <a:srgbClr val="336699"/>
                </a:solidFill>
                <a:effectLst/>
                <a:latin typeface="Open Sans" panose="020B0606030504020204" pitchFamily="34" charset="0"/>
              </a:rPr>
              <a:t>в результате реализации действий, изложенных в публичном заявлении</a:t>
            </a:r>
            <a:endParaRPr lang="ru-RU" b="1" dirty="0">
              <a:solidFill>
                <a:srgbClr val="33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98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" y="2313713"/>
            <a:ext cx="18010595" cy="1205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681419"/>
            <a:ext cx="18002250" cy="171964"/>
          </a:xfrm>
          <a:prstGeom prst="rect">
            <a:avLst/>
          </a:prstGeom>
          <a:solidFill>
            <a:srgbClr val="9A84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56" tIns="91428" rIns="182856" bIns="91428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3756270" y="13635047"/>
            <a:ext cx="4200525" cy="766764"/>
          </a:xfrm>
        </p:spPr>
        <p:txBody>
          <a:bodyPr/>
          <a:lstStyle/>
          <a:p>
            <a:fld id="{0502A091-86A2-4608-916C-D83658E5944C}" type="slidenum">
              <a:rPr lang="ru-RU" sz="320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US" sz="3200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Изображение 1" descr="1200_2000_last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3" t="5157" r="63112" b="84779"/>
          <a:stretch>
            <a:fillRect/>
          </a:stretch>
        </p:blipFill>
        <p:spPr bwMode="auto">
          <a:xfrm>
            <a:off x="84391" y="83351"/>
            <a:ext cx="3100388" cy="1060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818726" y="2659565"/>
            <a:ext cx="12388490" cy="3046964"/>
          </a:xfrm>
          <a:prstGeom prst="rect">
            <a:avLst/>
          </a:prstGeom>
          <a:noFill/>
        </p:spPr>
        <p:txBody>
          <a:bodyPr wrap="square" lIns="182856" tIns="91428" rIns="182856" bIns="91428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9A844A"/>
              </a:buClr>
            </a:pPr>
            <a:r>
              <a:rPr lang="ru-RU" sz="8800" dirty="0">
                <a:solidFill>
                  <a:schemeClr val="tx2"/>
                </a:solidFill>
                <a:latin typeface="Myriad Pro" panose="020B0503030403020204" pitchFamily="34" charset="0"/>
              </a:rPr>
              <a:t>Спасибо за внимание!</a:t>
            </a:r>
            <a:endParaRPr lang="ru-RU" sz="8800" i="1" dirty="0">
              <a:solidFill>
                <a:schemeClr val="tx2"/>
              </a:solidFill>
            </a:endParaRPr>
          </a:p>
          <a:p>
            <a:pPr marL="571424" indent="-571424" algn="ctr">
              <a:spcAft>
                <a:spcPts val="1200"/>
              </a:spcAft>
              <a:buClr>
                <a:srgbClr val="9A844A"/>
              </a:buClr>
              <a:buFont typeface="Wingdings" panose="05000000000000000000" pitchFamily="2" charset="2"/>
              <a:buChar char="§"/>
            </a:pPr>
            <a:endParaRPr lang="ru-RU" sz="8800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96269" y="4863198"/>
            <a:ext cx="15409712" cy="1200304"/>
          </a:xfrm>
          <a:prstGeom prst="rect">
            <a:avLst/>
          </a:prstGeom>
          <a:noFill/>
        </p:spPr>
        <p:txBody>
          <a:bodyPr wrap="square" lIns="182856" tIns="91428" rIns="182856" bIns="91428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9A844A"/>
              </a:buClr>
            </a:pPr>
            <a:r>
              <a:rPr lang="en-US" sz="6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www.eurasiancommission.org</a:t>
            </a:r>
            <a:endParaRPr lang="ru-RU" sz="6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294942" y="10122900"/>
            <a:ext cx="2238005" cy="2355832"/>
          </a:xfrm>
          <a:prstGeom prst="rect">
            <a:avLst/>
          </a:prstGeom>
        </p:spPr>
      </p:pic>
      <p:pic>
        <p:nvPicPr>
          <p:cNvPr id="1026" name="Picture 2" descr="Иконка значок facebook - Png картинки и иконки без фона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106" y="6499179"/>
            <a:ext cx="1364135" cy="136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87443" y="6466259"/>
            <a:ext cx="8845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https://www.facebook.com/eecommission</a:t>
            </a:r>
            <a:endParaRPr lang="ru-RU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30" name="Picture 6" descr="Значок Инстаграм: скачать 20 качественных png-файлов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310" y="8099663"/>
            <a:ext cx="1488350" cy="148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33459" y="8423351"/>
            <a:ext cx="92141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https://www.instagram.com/eecommission/</a:t>
            </a:r>
          </a:p>
        </p:txBody>
      </p:sp>
      <p:pic>
        <p:nvPicPr>
          <p:cNvPr id="17" name="Picture 4" descr="https://ucarecdn.com/9d0f2f2e-2c68-4f4e-99cc-529cb8ad67e9/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812" y="9892613"/>
            <a:ext cx="1371617" cy="1274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680164" y="10213995"/>
            <a:ext cx="6205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https://twitter.com/eec_eaeu</a:t>
            </a:r>
          </a:p>
        </p:txBody>
      </p:sp>
      <p:pic>
        <p:nvPicPr>
          <p:cNvPr id="1032" name="Picture 8" descr="ВК логотип ПНГ на Прозрачном Фоне • Скачать PNG ВК логотип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738" y="11475696"/>
            <a:ext cx="1283526" cy="128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687443" y="11832401"/>
            <a:ext cx="62856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https://vk.com/eecommission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749457" y="7112590"/>
            <a:ext cx="4003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10"/>
              </a:rPr>
              <a:t>Адель Калиев | </a:t>
            </a:r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10"/>
              </a:rPr>
              <a:t>Facebook</a:t>
            </a:r>
            <a:endParaRPr lang="ru-RU" sz="2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787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19687</TotalTime>
  <Words>472</Words>
  <Application>Microsoft Office PowerPoint</Application>
  <PresentationFormat>Произвольный</PresentationFormat>
  <Paragraphs>63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Myriad Pro</vt:lpstr>
      <vt:lpstr>Open Sans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Малясова Юлия Сергеевна</dc:creator>
  <cp:lastModifiedBy>Мелкоедова Полина Борисовна</cp:lastModifiedBy>
  <cp:revision>475</cp:revision>
  <cp:lastPrinted>2022-03-01T06:36:08Z</cp:lastPrinted>
  <dcterms:created xsi:type="dcterms:W3CDTF">2019-12-12T12:48:27Z</dcterms:created>
  <dcterms:modified xsi:type="dcterms:W3CDTF">2022-03-05T06:50:39Z</dcterms:modified>
</cp:coreProperties>
</file>