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65" r:id="rId5"/>
    <p:sldId id="259" r:id="rId6"/>
    <p:sldId id="279" r:id="rId7"/>
    <p:sldId id="261" r:id="rId8"/>
    <p:sldId id="270" r:id="rId9"/>
    <p:sldId id="262" r:id="rId10"/>
    <p:sldId id="264" r:id="rId11"/>
    <p:sldId id="263" r:id="rId12"/>
    <p:sldId id="280" r:id="rId13"/>
    <p:sldId id="277" r:id="rId14"/>
    <p:sldId id="281" r:id="rId15"/>
    <p:sldId id="278" r:id="rId16"/>
    <p:sldId id="266" r:id="rId17"/>
    <p:sldId id="267" r:id="rId18"/>
    <p:sldId id="284" r:id="rId19"/>
    <p:sldId id="268" r:id="rId20"/>
    <p:sldId id="269" r:id="rId21"/>
    <p:sldId id="282" r:id="rId22"/>
    <p:sldId id="271" r:id="rId23"/>
    <p:sldId id="272" r:id="rId24"/>
    <p:sldId id="273" r:id="rId25"/>
    <p:sldId id="274" r:id="rId26"/>
    <p:sldId id="275" r:id="rId27"/>
    <p:sldId id="283"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Стиль из темы 2 - акцент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717" autoAdjust="0"/>
  </p:normalViewPr>
  <p:slideViewPr>
    <p:cSldViewPr>
      <p:cViewPr varScale="1">
        <p:scale>
          <a:sx n="88" d="100"/>
          <a:sy n="88" d="100"/>
        </p:scale>
        <p:origin x="-96" y="-4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duotone>
              <a:schemeClr val="bg2">
                <a:shade val="3000"/>
                <a:satMod val="110000"/>
              </a:schemeClr>
              <a:schemeClr val="bg2">
                <a:tint val="60000"/>
                <a:satMod val="425000"/>
              </a:schemeClr>
            </a:duotone>
            <a:lum bright="-15000"/>
          </a:blip>
          <a:srcRect/>
          <a:stretch>
            <a:fillRect/>
          </a:stretch>
        </a:blip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18.11.2013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cutewise.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285860"/>
            <a:ext cx="8858312" cy="3500462"/>
          </a:xfrm>
        </p:spPr>
        <p:txBody>
          <a:bodyPr>
            <a:noAutofit/>
          </a:bodyPr>
          <a:lstStyle/>
          <a:p>
            <a:r>
              <a:rPr lang="ru-RU" sz="3200" dirty="0" smtClean="0"/>
              <a:t>Информация БАМАП</a:t>
            </a:r>
            <a:br>
              <a:rPr lang="ru-RU" sz="3200" dirty="0" smtClean="0"/>
            </a:br>
            <a:r>
              <a:rPr lang="ru-RU" sz="3200" dirty="0" smtClean="0"/>
              <a:t>в </a:t>
            </a:r>
            <a:r>
              <a:rPr lang="ru-RU" sz="3200" dirty="0"/>
              <a:t>связи с принятием ФТС России решения об изменении условий помещения товаров, перевозимых с применением книжек МДП, под таможенную процедуру таможенного транзита.</a:t>
            </a:r>
          </a:p>
        </p:txBody>
      </p:sp>
      <p:sp>
        <p:nvSpPr>
          <p:cNvPr id="3" name="Подзаголовок 2"/>
          <p:cNvSpPr>
            <a:spLocks noGrp="1"/>
          </p:cNvSpPr>
          <p:nvPr>
            <p:ph type="subTitle" idx="1"/>
          </p:nvPr>
        </p:nvSpPr>
        <p:spPr>
          <a:xfrm>
            <a:off x="2571736" y="5286388"/>
            <a:ext cx="6400800" cy="1785950"/>
          </a:xfrm>
        </p:spPr>
        <p:txBody>
          <a:bodyPr>
            <a:normAutofit/>
          </a:bodyPr>
          <a:lstStyle/>
          <a:p>
            <a:pPr algn="r"/>
            <a:r>
              <a:rPr lang="ru-RU" sz="1200" dirty="0" smtClean="0">
                <a:solidFill>
                  <a:schemeClr val="accent4">
                    <a:lumMod val="20000"/>
                    <a:lumOff val="80000"/>
                  </a:schemeClr>
                </a:solidFill>
              </a:rPr>
              <a:t>Докладчик </a:t>
            </a:r>
          </a:p>
          <a:p>
            <a:pPr algn="r"/>
            <a:r>
              <a:rPr lang="ru-RU" sz="1200" dirty="0" smtClean="0">
                <a:solidFill>
                  <a:schemeClr val="accent4">
                    <a:lumMod val="20000"/>
                    <a:lumOff val="80000"/>
                  </a:schemeClr>
                </a:solidFill>
              </a:rPr>
              <a:t>член БАМАП</a:t>
            </a:r>
          </a:p>
          <a:p>
            <a:pPr algn="r"/>
            <a:r>
              <a:rPr lang="ru-RU" sz="1200" dirty="0" smtClean="0">
                <a:solidFill>
                  <a:schemeClr val="accent4">
                    <a:lumMod val="20000"/>
                    <a:lumOff val="80000"/>
                  </a:schemeClr>
                </a:solidFill>
              </a:rPr>
              <a:t> директор УП «</a:t>
            </a:r>
            <a:r>
              <a:rPr lang="ru-RU" sz="1200" dirty="0" err="1" smtClean="0">
                <a:solidFill>
                  <a:schemeClr val="accent4">
                    <a:lumMod val="20000"/>
                    <a:lumOff val="80000"/>
                  </a:schemeClr>
                </a:solidFill>
              </a:rPr>
              <a:t>Алвест</a:t>
            </a:r>
            <a:r>
              <a:rPr lang="ru-RU" sz="1200" dirty="0" smtClean="0">
                <a:solidFill>
                  <a:schemeClr val="accent4">
                    <a:lumMod val="20000"/>
                    <a:lumOff val="80000"/>
                  </a:schemeClr>
                </a:solidFill>
              </a:rPr>
              <a:t>»  </a:t>
            </a:r>
          </a:p>
          <a:p>
            <a:pPr algn="r"/>
            <a:r>
              <a:rPr lang="ru-RU" sz="1200" dirty="0" smtClean="0">
                <a:solidFill>
                  <a:schemeClr val="accent4">
                    <a:lumMod val="20000"/>
                    <a:lumOff val="80000"/>
                  </a:schemeClr>
                </a:solidFill>
              </a:rPr>
              <a:t>(Республика Беларусь)</a:t>
            </a:r>
            <a:endParaRPr lang="ru-RU" sz="1200" dirty="0" smtClean="0">
              <a:solidFill>
                <a:schemeClr val="accent4">
                  <a:lumMod val="20000"/>
                  <a:lumOff val="80000"/>
                </a:schemeClr>
              </a:solidFill>
            </a:endParaRPr>
          </a:p>
          <a:p>
            <a:pPr algn="r"/>
            <a:r>
              <a:rPr lang="ru-RU" sz="1200" dirty="0" smtClean="0">
                <a:solidFill>
                  <a:schemeClr val="accent4">
                    <a:lumMod val="20000"/>
                    <a:lumOff val="80000"/>
                  </a:schemeClr>
                </a:solidFill>
              </a:rPr>
              <a:t>А.Н. </a:t>
            </a:r>
            <a:r>
              <a:rPr lang="ru-RU" sz="1200" dirty="0" err="1" smtClean="0">
                <a:solidFill>
                  <a:schemeClr val="accent4">
                    <a:lumMod val="20000"/>
                    <a:lumOff val="80000"/>
                  </a:schemeClr>
                </a:solidFill>
              </a:rPr>
              <a:t>Карпук</a:t>
            </a:r>
            <a:endParaRPr lang="ru-RU" sz="1200" dirty="0">
              <a:solidFill>
                <a:schemeClr val="accent4">
                  <a:lumMod val="20000"/>
                  <a:lumOff val="8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buNone/>
            </a:pPr>
            <a:r>
              <a:rPr lang="ru-RU" dirty="0" smtClean="0"/>
              <a:t>    Благодаря </a:t>
            </a:r>
            <a:r>
              <a:rPr lang="ru-RU" dirty="0"/>
              <a:t>созданной системе безопасности, все допущенные нарушения процедуры МДП на территории Республики Беларусь (в том числе иностранными перевозчиками) урегулированы. Задолженности перед таможенными органами не имеется.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Дополнительные возможности</a:t>
            </a:r>
            <a:endParaRPr lang="ru-RU" dirty="0"/>
          </a:p>
        </p:txBody>
      </p:sp>
      <p:sp>
        <p:nvSpPr>
          <p:cNvPr id="3" name="Содержимое 2"/>
          <p:cNvSpPr>
            <a:spLocks noGrp="1"/>
          </p:cNvSpPr>
          <p:nvPr>
            <p:ph idx="1"/>
          </p:nvPr>
        </p:nvSpPr>
        <p:spPr/>
        <p:txBody>
          <a:bodyPr>
            <a:normAutofit/>
          </a:bodyPr>
          <a:lstStyle/>
          <a:p>
            <a:pPr algn="ctr">
              <a:buNone/>
            </a:pPr>
            <a:r>
              <a:rPr lang="ru-RU" dirty="0" smtClean="0"/>
              <a:t>    Бесплатное </a:t>
            </a:r>
            <a:r>
              <a:rPr lang="ru-RU" dirty="0" err="1" smtClean="0"/>
              <a:t>в</a:t>
            </a:r>
            <a:r>
              <a:rPr lang="ru-RU" dirty="0" err="1" smtClean="0"/>
              <a:t>еб-приложение</a:t>
            </a:r>
            <a:r>
              <a:rPr lang="ru-RU" dirty="0" smtClean="0"/>
              <a:t> </a:t>
            </a:r>
            <a:r>
              <a:rPr lang="ru-RU" dirty="0"/>
              <a:t>TIR-EPD позволяет держателям книжек МДП соответствовать требованиям Европейского Союза (ЕС) и правилам EORI, вступившими в силу с 1 января 2009г., заранее информировать таможенные органы в пунктах </a:t>
            </a:r>
            <a:r>
              <a:rPr lang="ru-RU" dirty="0" smtClean="0"/>
              <a:t>въезда/выезда как в/из ЕС, так и </a:t>
            </a:r>
            <a:r>
              <a:rPr lang="ru-RU" dirty="0"/>
              <a:t>в/из Таможенного </a:t>
            </a:r>
            <a:r>
              <a:rPr lang="ru-RU" dirty="0" smtClean="0"/>
              <a:t>союза </a:t>
            </a:r>
            <a:r>
              <a:rPr lang="ru-RU" dirty="0"/>
              <a:t>о перевозке МДП простым и доступным </a:t>
            </a:r>
            <a:r>
              <a:rPr lang="ru-RU" dirty="0" smtClean="0"/>
              <a:t>способом (ЭПИ), </a:t>
            </a:r>
            <a:r>
              <a:rPr lang="ru-RU" b="1" dirty="0"/>
              <a:t>бесплатно</a:t>
            </a:r>
            <a:r>
              <a:rPr lang="ru-RU" dirty="0"/>
              <a:t>, </a:t>
            </a:r>
            <a:r>
              <a:rPr lang="ru-RU" b="1" dirty="0"/>
              <a:t>не прибегая к услугам посредников</a:t>
            </a:r>
            <a:r>
              <a:rPr lang="ru-RU" dirty="0"/>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85720" y="1357298"/>
            <a:ext cx="8229600" cy="4709160"/>
          </a:xfrm>
        </p:spPr>
        <p:txBody>
          <a:bodyPr>
            <a:normAutofit fontScale="92500"/>
          </a:bodyPr>
          <a:lstStyle/>
          <a:p>
            <a:pPr algn="ctr">
              <a:buNone/>
            </a:pPr>
            <a:r>
              <a:rPr lang="ru-RU" dirty="0" smtClean="0"/>
              <a:t>    Успешным </a:t>
            </a:r>
            <a:r>
              <a:rPr lang="ru-RU" dirty="0" smtClean="0"/>
              <a:t>функционированием транзитной системы МДП является простота ее использования, как для международных транзитных перевозок, так и для сотрудников таможенных </a:t>
            </a:r>
            <a:r>
              <a:rPr lang="ru-RU" dirty="0" smtClean="0"/>
              <a:t>органов.</a:t>
            </a:r>
          </a:p>
          <a:p>
            <a:pPr algn="ctr">
              <a:buNone/>
            </a:pPr>
            <a:r>
              <a:rPr lang="ru-RU" sz="3200" b="1" dirty="0" smtClean="0"/>
              <a:t>Система МДП предоставляет таможенным органам международную систему контроля, способную заменить традиционные национальные процедуры и защитить при этом каждое государство транзита от нелегального ввоза грузов.</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571472" y="1071546"/>
          <a:ext cx="7643865" cy="5451166"/>
        </p:xfrm>
        <a:graphic>
          <a:graphicData uri="http://schemas.openxmlformats.org/drawingml/2006/table">
            <a:tbl>
              <a:tblPr firstRow="1" bandRow="1">
                <a:tableStyleId>{5940675A-B579-460E-94D1-54222C63F5DA}</a:tableStyleId>
              </a:tblPr>
              <a:tblGrid>
                <a:gridCol w="2547955"/>
                <a:gridCol w="2786863"/>
                <a:gridCol w="2309047"/>
              </a:tblGrid>
              <a:tr h="1214446">
                <a:tc>
                  <a:txBody>
                    <a:bodyPr/>
                    <a:lstStyle/>
                    <a:p>
                      <a:r>
                        <a:rPr lang="ru-RU" sz="1800" dirty="0" smtClean="0"/>
                        <a:t>Стоимость</a:t>
                      </a:r>
                      <a:r>
                        <a:rPr lang="ru-RU" sz="1800" baseline="0" dirty="0" smtClean="0"/>
                        <a:t> 4-х листовой книжки МДП для </a:t>
                      </a:r>
                      <a:r>
                        <a:rPr lang="ru-RU" sz="1800" kern="1200" dirty="0" smtClean="0">
                          <a:solidFill>
                            <a:schemeClr val="tx1"/>
                          </a:solidFill>
                          <a:latin typeface="+mn-lt"/>
                          <a:ea typeface="+mn-ea"/>
                          <a:cs typeface="+mn-cs"/>
                        </a:rPr>
                        <a:t>пользователей </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ru-RU" sz="1800" kern="1200" dirty="0" smtClean="0">
                          <a:solidFill>
                            <a:schemeClr val="tx1"/>
                          </a:solidFill>
                          <a:latin typeface="+mn-lt"/>
                          <a:ea typeface="+mn-ea"/>
                          <a:cs typeface="+mn-cs"/>
                        </a:rPr>
                        <a:t>РУП «</a:t>
                      </a:r>
                      <a:r>
                        <a:rPr lang="ru-RU" sz="1800" kern="1200" dirty="0" err="1" smtClean="0">
                          <a:solidFill>
                            <a:schemeClr val="tx1"/>
                          </a:solidFill>
                          <a:latin typeface="+mn-lt"/>
                          <a:ea typeface="+mn-ea"/>
                          <a:cs typeface="+mn-cs"/>
                        </a:rPr>
                        <a:t>Белтаможсервис</a:t>
                      </a:r>
                      <a:r>
                        <a:rPr lang="ru-RU" sz="1800" kern="1200" dirty="0" smtClean="0">
                          <a:solidFill>
                            <a:schemeClr val="tx1"/>
                          </a:solidFill>
                          <a:latin typeface="+mn-lt"/>
                          <a:ea typeface="+mn-ea"/>
                          <a:cs typeface="+mn-cs"/>
                        </a:rPr>
                        <a:t>» 10 кодов ТН ВЭД</a:t>
                      </a:r>
                      <a:r>
                        <a:rPr lang="ru-RU" sz="1800" kern="1200" baseline="0" dirty="0" smtClean="0">
                          <a:solidFill>
                            <a:schemeClr val="tx1"/>
                          </a:solidFill>
                          <a:latin typeface="+mn-lt"/>
                          <a:ea typeface="+mn-ea"/>
                          <a:cs typeface="+mn-cs"/>
                        </a:rPr>
                        <a:t> (Республика Беларусь)</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ru-RU" sz="1800" kern="1200" dirty="0" smtClean="0">
                          <a:solidFill>
                            <a:schemeClr val="tx1"/>
                          </a:solidFill>
                          <a:latin typeface="+mn-lt"/>
                          <a:ea typeface="+mn-ea"/>
                          <a:cs typeface="+mn-cs"/>
                        </a:rPr>
                        <a:t>ООО «Альфа Транс» (РФ)</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907616">
                <a:tc>
                  <a:txBody>
                    <a:bodyPr/>
                    <a:lstStyle/>
                    <a:p>
                      <a:r>
                        <a:rPr lang="ru-RU" sz="1800" b="1" kern="1200" dirty="0" smtClean="0">
                          <a:solidFill>
                            <a:schemeClr val="tx1"/>
                          </a:solidFill>
                          <a:latin typeface="+mn-lt"/>
                          <a:ea typeface="+mn-ea"/>
                          <a:cs typeface="+mn-cs"/>
                        </a:rPr>
                        <a:t>58,3 доллара США </a:t>
                      </a:r>
                      <a:r>
                        <a:rPr lang="ru-RU" sz="1800" kern="1200" dirty="0" smtClean="0">
                          <a:solidFill>
                            <a:schemeClr val="tx1"/>
                          </a:solidFill>
                          <a:latin typeface="+mn-lt"/>
                          <a:ea typeface="+mn-ea"/>
                          <a:cs typeface="+mn-cs"/>
                        </a:rPr>
                        <a:t>независимо от расстояния и количества кодов товаров </a:t>
                      </a:r>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ru-RU" sz="1800" b="1" kern="1200" dirty="0" smtClean="0">
                          <a:solidFill>
                            <a:schemeClr val="tx1"/>
                          </a:solidFill>
                          <a:latin typeface="+mn-lt"/>
                          <a:ea typeface="+mn-ea"/>
                          <a:cs typeface="+mn-cs"/>
                        </a:rPr>
                        <a:t>157 долларов США </a:t>
                      </a:r>
                    </a:p>
                    <a:p>
                      <a:r>
                        <a:rPr lang="ru-RU" sz="1800" kern="1200" dirty="0" smtClean="0">
                          <a:solidFill>
                            <a:schemeClr val="tx1"/>
                          </a:solidFill>
                          <a:latin typeface="+mn-lt"/>
                          <a:ea typeface="+mn-ea"/>
                          <a:cs typeface="+mn-cs"/>
                        </a:rPr>
                        <a:t>от таможенного органа отправления Республики Беларусь до таможенного органа назначения Центрального таможенного управления Российской Федерации </a:t>
                      </a:r>
                    </a:p>
                    <a:p>
                      <a:endParaRPr lang="ru-RU" sz="1400" kern="1200" dirty="0" smtClean="0">
                        <a:solidFill>
                          <a:schemeClr val="tx1"/>
                        </a:solidFill>
                        <a:latin typeface="+mn-lt"/>
                        <a:ea typeface="+mn-ea"/>
                        <a:cs typeface="+mn-cs"/>
                      </a:endParaRPr>
                    </a:p>
                    <a:p>
                      <a:r>
                        <a:rPr lang="ru-RU" sz="1400" kern="1200" dirty="0" smtClean="0">
                          <a:solidFill>
                            <a:srgbClr val="FF0000"/>
                          </a:solidFill>
                          <a:latin typeface="+mn-lt"/>
                          <a:ea typeface="+mn-ea"/>
                          <a:cs typeface="+mn-cs"/>
                        </a:rPr>
                        <a:t>(</a:t>
                      </a:r>
                      <a:r>
                        <a:rPr kumimoji="0" lang="ru-RU" sz="1400" kern="1200" dirty="0" smtClean="0">
                          <a:solidFill>
                            <a:srgbClr val="FF0000"/>
                          </a:solidFill>
                          <a:latin typeface="+mn-lt"/>
                          <a:ea typeface="+mn-ea"/>
                          <a:cs typeface="+mn-cs"/>
                        </a:rPr>
                        <a:t>превышает стоимость книжки МДП на сумму около 98,0 доллара США)</a:t>
                      </a:r>
                      <a:endParaRPr lang="ru-RU" sz="1400" kern="1200" dirty="0" smtClean="0">
                        <a:solidFill>
                          <a:srgbClr val="FF0000"/>
                        </a:solidFill>
                        <a:latin typeface="+mn-lt"/>
                        <a:ea typeface="+mn-ea"/>
                        <a:cs typeface="+mn-cs"/>
                      </a:endParaRPr>
                    </a:p>
                    <a:p>
                      <a:endParaRPr lang="ru-RU"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ru-RU" sz="1800" b="1" kern="1200" dirty="0" smtClean="0">
                          <a:solidFill>
                            <a:schemeClr val="tx1"/>
                          </a:solidFill>
                          <a:latin typeface="+mn-lt"/>
                          <a:ea typeface="+mn-ea"/>
                          <a:cs typeface="+mn-cs"/>
                        </a:rPr>
                        <a:t>225 долларов США </a:t>
                      </a:r>
                      <a:r>
                        <a:rPr lang="ru-RU" sz="1800" kern="1200" dirty="0" smtClean="0">
                          <a:solidFill>
                            <a:schemeClr val="tx1"/>
                          </a:solidFill>
                          <a:latin typeface="+mn-lt"/>
                          <a:ea typeface="+mn-ea"/>
                          <a:cs typeface="+mn-cs"/>
                        </a:rPr>
                        <a:t>за оказание специальных </a:t>
                      </a:r>
                      <a:r>
                        <a:rPr lang="ru-RU" sz="1800" kern="1200" dirty="0" err="1" smtClean="0">
                          <a:solidFill>
                            <a:schemeClr val="tx1"/>
                          </a:solidFill>
                          <a:latin typeface="+mn-lt"/>
                          <a:ea typeface="+mn-ea"/>
                          <a:cs typeface="+mn-cs"/>
                        </a:rPr>
                        <a:t>таможенно-брокерских</a:t>
                      </a:r>
                      <a:r>
                        <a:rPr lang="ru-RU" sz="1800" kern="1200" dirty="0" smtClean="0">
                          <a:solidFill>
                            <a:schemeClr val="tx1"/>
                          </a:solidFill>
                          <a:latin typeface="+mn-lt"/>
                          <a:ea typeface="+mn-ea"/>
                          <a:cs typeface="+mn-cs"/>
                        </a:rPr>
                        <a:t>  услуг, оформление транзитной декларации и ее электронной копии, а также  расчет таможенных платежей</a:t>
                      </a:r>
                    </a:p>
                    <a:p>
                      <a:endParaRPr kumimoji="0" lang="ru-RU" sz="1400" kern="1200" dirty="0" smtClean="0">
                        <a:solidFill>
                          <a:schemeClr val="tx1"/>
                        </a:solidFill>
                        <a:latin typeface="+mn-lt"/>
                        <a:ea typeface="+mn-ea"/>
                        <a:cs typeface="+mn-cs"/>
                      </a:endParaRPr>
                    </a:p>
                    <a:p>
                      <a:r>
                        <a:rPr kumimoji="0" lang="ru-RU" sz="1400" kern="1200" dirty="0" smtClean="0">
                          <a:solidFill>
                            <a:srgbClr val="FF0000"/>
                          </a:solidFill>
                          <a:latin typeface="+mn-lt"/>
                          <a:ea typeface="+mn-ea"/>
                          <a:cs typeface="+mn-cs"/>
                        </a:rPr>
                        <a:t>(превышает стоимость книжки МДП на сумму около 167 долларов</a:t>
                      </a:r>
                      <a:r>
                        <a:rPr kumimoji="0" lang="ru-RU" sz="1400" kern="1200" baseline="0" dirty="0" smtClean="0">
                          <a:solidFill>
                            <a:srgbClr val="FF0000"/>
                          </a:solidFill>
                          <a:latin typeface="+mn-lt"/>
                          <a:ea typeface="+mn-ea"/>
                          <a:cs typeface="+mn-cs"/>
                        </a:rPr>
                        <a:t> </a:t>
                      </a:r>
                      <a:r>
                        <a:rPr kumimoji="0" lang="ru-RU" sz="1400" kern="1200" dirty="0" smtClean="0">
                          <a:solidFill>
                            <a:srgbClr val="FF0000"/>
                          </a:solidFill>
                          <a:latin typeface="+mn-lt"/>
                          <a:ea typeface="+mn-ea"/>
                          <a:cs typeface="+mn-cs"/>
                        </a:rPr>
                        <a:t>США)</a:t>
                      </a:r>
                      <a:endParaRPr lang="ru-RU" sz="1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5" name="TextBox 4"/>
          <p:cNvSpPr txBox="1"/>
          <p:nvPr/>
        </p:nvSpPr>
        <p:spPr>
          <a:xfrm>
            <a:off x="285720" y="357166"/>
            <a:ext cx="8643998" cy="461665"/>
          </a:xfrm>
          <a:prstGeom prst="rect">
            <a:avLst/>
          </a:prstGeom>
          <a:noFill/>
        </p:spPr>
        <p:txBody>
          <a:bodyPr wrap="square" rtlCol="0">
            <a:spAutoFit/>
          </a:bodyPr>
          <a:lstStyle/>
          <a:p>
            <a:r>
              <a:rPr lang="ru-RU" sz="2400" dirty="0" smtClean="0"/>
              <a:t>Сравнительная характеристика стоимости «транзита»</a:t>
            </a:r>
            <a:endParaRPr lang="ru-RU"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pPr algn="ctr">
              <a:buNone/>
            </a:pPr>
            <a:r>
              <a:rPr lang="ru-RU" i="1" u="sng" dirty="0" err="1" smtClean="0"/>
              <a:t>Справочно</a:t>
            </a:r>
            <a:r>
              <a:rPr lang="ru-RU" i="1" u="sng" dirty="0" smtClean="0"/>
              <a:t>:</a:t>
            </a:r>
            <a:r>
              <a:rPr lang="ru-RU" dirty="0" smtClean="0"/>
              <a:t> </a:t>
            </a:r>
            <a:r>
              <a:rPr lang="ru-RU" i="1" dirty="0" smtClean="0"/>
              <a:t>при перевозке трех кодов ТН ВЭД стоимость оформления достигает 18 000,00 </a:t>
            </a:r>
            <a:r>
              <a:rPr lang="ru-RU" i="1" dirty="0" err="1" smtClean="0"/>
              <a:t>рос.руб</a:t>
            </a:r>
            <a:r>
              <a:rPr lang="ru-RU" i="1" dirty="0" smtClean="0"/>
              <a:t> (около 580 долларов США). При этом оплата за размещение и хранение транспортного средства до 48 часов на СВХ ООО «Альфа Транс» составляет 6 000,00 </a:t>
            </a:r>
            <a:r>
              <a:rPr lang="ru-RU" i="1" dirty="0" err="1" smtClean="0"/>
              <a:t>рос.руб</a:t>
            </a:r>
            <a:r>
              <a:rPr lang="ru-RU" i="1" dirty="0" smtClean="0"/>
              <a:t>.(около 194 долларов США). Стоимость  услуги ООО «СТРАХОВАЯ КОМПАНИЯ «АРСЕНАЛЬ» за предоставление услуги страхования ответственности перевозчиков и экспедиторов за уплату таможенных платежей при таможенном транзите составляет 1 500, 00 </a:t>
            </a:r>
            <a:r>
              <a:rPr lang="ru-RU" i="1" dirty="0" err="1" smtClean="0"/>
              <a:t>рос.руб</a:t>
            </a:r>
            <a:r>
              <a:rPr lang="ru-RU" i="1" dirty="0" smtClean="0"/>
              <a:t>. (около 47 долларов США</a:t>
            </a:r>
            <a:r>
              <a:rPr lang="ru-RU" i="1" dirty="0" smtClean="0"/>
              <a:t>).</a:t>
            </a:r>
          </a:p>
          <a:p>
            <a:pPr algn="ctr">
              <a:buNone/>
            </a:pPr>
            <a:r>
              <a:rPr lang="ru-RU" b="1" i="1" dirty="0" smtClean="0"/>
              <a:t>Общая </a:t>
            </a:r>
            <a:r>
              <a:rPr lang="ru-RU" b="1" i="1" dirty="0" smtClean="0"/>
              <a:t>сумма расходов перевозчика составляет почти 470 долларов США, при </a:t>
            </a:r>
            <a:r>
              <a:rPr lang="ru-RU" b="1" i="1" dirty="0" err="1" smtClean="0"/>
              <a:t>многокодовых</a:t>
            </a:r>
            <a:r>
              <a:rPr lang="ru-RU" b="1" i="1" dirty="0" smtClean="0"/>
              <a:t> перевозках – свыше 800 долларов США.</a:t>
            </a:r>
            <a:endParaRPr lang="ru-RU" b="1" dirty="0" smtClean="0"/>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8229600" cy="1143000"/>
          </a:xfrm>
        </p:spPr>
        <p:txBody>
          <a:bodyPr>
            <a:normAutofit fontScale="90000"/>
          </a:bodyPr>
          <a:lstStyle/>
          <a:p>
            <a:r>
              <a:rPr lang="ru-RU" dirty="0" smtClean="0"/>
              <a:t>Потенциальные финансовые потери </a:t>
            </a:r>
            <a:endParaRPr lang="ru-RU" dirty="0"/>
          </a:p>
        </p:txBody>
      </p:sp>
      <p:sp>
        <p:nvSpPr>
          <p:cNvPr id="3" name="Содержимое 2"/>
          <p:cNvSpPr>
            <a:spLocks noGrp="1"/>
          </p:cNvSpPr>
          <p:nvPr>
            <p:ph idx="1"/>
          </p:nvPr>
        </p:nvSpPr>
        <p:spPr>
          <a:xfrm>
            <a:off x="357158" y="1500174"/>
            <a:ext cx="8229600" cy="5000660"/>
          </a:xfrm>
        </p:spPr>
        <p:txBody>
          <a:bodyPr>
            <a:normAutofit fontScale="92500" lnSpcReduction="20000"/>
          </a:bodyPr>
          <a:lstStyle/>
          <a:p>
            <a:pPr algn="ctr">
              <a:buNone/>
            </a:pPr>
            <a:r>
              <a:rPr lang="ru-RU" dirty="0" smtClean="0"/>
              <a:t>    Таким </a:t>
            </a:r>
            <a:r>
              <a:rPr lang="ru-RU" dirty="0"/>
              <a:t>образом, оформление поручительства белорусского национального гаранта по сравнению с перевозкой по процедуре МДП приводит к дополнительным расходам перевозчиков при выполнении перевозок на Россию в размере почти </a:t>
            </a:r>
            <a:r>
              <a:rPr lang="ru-RU" b="1" dirty="0"/>
              <a:t>8,5 млн. долларов США </a:t>
            </a:r>
            <a:r>
              <a:rPr lang="ru-RU" dirty="0"/>
              <a:t>и при выполнении перевозок на Республику Казахстан в размере почти </a:t>
            </a:r>
            <a:r>
              <a:rPr lang="ru-RU" b="1" dirty="0"/>
              <a:t>1,1 млн. долларов США</a:t>
            </a:r>
            <a:r>
              <a:rPr lang="ru-RU" dirty="0"/>
              <a:t>. </a:t>
            </a:r>
            <a:endParaRPr lang="ru-RU" dirty="0" smtClean="0"/>
          </a:p>
          <a:p>
            <a:pPr algn="ctr">
              <a:buNone/>
            </a:pPr>
            <a:r>
              <a:rPr lang="ru-RU" dirty="0" smtClean="0"/>
              <a:t>В </a:t>
            </a:r>
            <a:r>
              <a:rPr lang="ru-RU" dirty="0" smtClean="0"/>
              <a:t>случае направления транспортных средств белорусских перевозчиков, выполняющих перевозки с применением книжки МДП, на российские СВХ для переоформления процедуры МДП приведут к потерям белорусских перевозчиков в расчете на год в размере не менее </a:t>
            </a:r>
            <a:r>
              <a:rPr lang="ru-RU" b="1" dirty="0" smtClean="0"/>
              <a:t>47 млн. долларов США.</a:t>
            </a:r>
          </a:p>
          <a:p>
            <a:pPr algn="ctr">
              <a:buNone/>
            </a:pPr>
            <a:endParaRPr lang="ru-RU" dirty="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85728"/>
            <a:ext cx="8229600" cy="1143000"/>
          </a:xfrm>
        </p:spPr>
        <p:txBody>
          <a:bodyPr>
            <a:normAutofit fontScale="90000"/>
          </a:bodyPr>
          <a:lstStyle/>
          <a:p>
            <a:r>
              <a:rPr lang="ru-RU" dirty="0" smtClean="0"/>
              <a:t>Проблема с формированием обеспечения «альтернативного способа транзита»</a:t>
            </a:r>
            <a:endParaRPr lang="ru-RU" dirty="0"/>
          </a:p>
        </p:txBody>
      </p:sp>
      <p:sp>
        <p:nvSpPr>
          <p:cNvPr id="3" name="Содержимое 2"/>
          <p:cNvSpPr>
            <a:spLocks noGrp="1"/>
          </p:cNvSpPr>
          <p:nvPr>
            <p:ph idx="1"/>
          </p:nvPr>
        </p:nvSpPr>
        <p:spPr>
          <a:xfrm>
            <a:off x="285720" y="1874821"/>
            <a:ext cx="8229600" cy="4983179"/>
          </a:xfrm>
        </p:spPr>
        <p:txBody>
          <a:bodyPr>
            <a:normAutofit/>
          </a:bodyPr>
          <a:lstStyle/>
          <a:p>
            <a:pPr algn="ctr">
              <a:buNone/>
            </a:pPr>
            <a:r>
              <a:rPr lang="ru-RU" dirty="0" smtClean="0"/>
              <a:t>    В </a:t>
            </a:r>
            <a:r>
              <a:rPr lang="ru-RU" dirty="0"/>
              <a:t>случае не принятия книжки МДП как гарантии обеспечения таможенного транзита, белорусским национальным гарантам (поручителям) необходимо будет предоставить таможенным органам Республики Беларусь обеспечение уплаты таможенных платежей (гарантии банков) на все грузы, следующие через границу Беларуси до таможенных органов Российской Федерации и Республики Казахстан на сумму около </a:t>
            </a:r>
            <a:r>
              <a:rPr lang="ru-RU" sz="3200" b="1" dirty="0"/>
              <a:t>220 миллионов евро</a:t>
            </a:r>
            <a:r>
              <a:rPr lang="ru-RU" sz="3200" dirty="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8229600" cy="1296974"/>
          </a:xfrm>
        </p:spPr>
        <p:txBody>
          <a:bodyPr>
            <a:normAutofit fontScale="90000"/>
          </a:bodyPr>
          <a:lstStyle/>
          <a:p>
            <a:r>
              <a:rPr lang="ru-RU" dirty="0" smtClean="0"/>
              <a:t>Угроза безопасности «альтернативного способа транзита»</a:t>
            </a:r>
            <a:endParaRPr lang="ru-RU" dirty="0"/>
          </a:p>
        </p:txBody>
      </p:sp>
      <p:sp>
        <p:nvSpPr>
          <p:cNvPr id="3" name="Содержимое 2"/>
          <p:cNvSpPr>
            <a:spLocks noGrp="1"/>
          </p:cNvSpPr>
          <p:nvPr>
            <p:ph idx="1"/>
          </p:nvPr>
        </p:nvSpPr>
        <p:spPr>
          <a:xfrm>
            <a:off x="357158" y="2285992"/>
            <a:ext cx="8015286" cy="3929090"/>
          </a:xfrm>
        </p:spPr>
        <p:txBody>
          <a:bodyPr/>
          <a:lstStyle/>
          <a:p>
            <a:pPr algn="ctr">
              <a:buNone/>
            </a:pPr>
            <a:r>
              <a:rPr lang="ru-RU" dirty="0" smtClean="0"/>
              <a:t>    При </a:t>
            </a:r>
            <a:r>
              <a:rPr lang="ru-RU" dirty="0"/>
              <a:t>этом следует учитывать, что отсутствует четкий механизм возмещения убытка через страховые организации, особенно в случае нарушения процедуры таможенного транзита иностранными перевозчиками.   </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Временные потери</a:t>
            </a:r>
            <a:endParaRPr lang="ru-RU" dirty="0"/>
          </a:p>
        </p:txBody>
      </p:sp>
      <p:sp>
        <p:nvSpPr>
          <p:cNvPr id="3" name="Содержимое 2"/>
          <p:cNvSpPr>
            <a:spLocks noGrp="1"/>
          </p:cNvSpPr>
          <p:nvPr>
            <p:ph idx="1"/>
          </p:nvPr>
        </p:nvSpPr>
        <p:spPr>
          <a:xfrm>
            <a:off x="357158" y="1643050"/>
            <a:ext cx="8229600" cy="4709160"/>
          </a:xfrm>
        </p:spPr>
        <p:txBody>
          <a:bodyPr/>
          <a:lstStyle/>
          <a:p>
            <a:pPr lvl="0" algn="ctr">
              <a:buNone/>
            </a:pPr>
            <a:r>
              <a:rPr lang="ru-RU" dirty="0" smtClean="0"/>
              <a:t>    Увеличатся </a:t>
            </a:r>
            <a:r>
              <a:rPr lang="ru-RU" dirty="0" smtClean="0"/>
              <a:t>простои транспорта на пограничных пунктах пропуска и внутренних ПТО, что значительно отразится на внешней торговле и будет противоречить целям и задачам государств-участниц Таможенного союза в части повышения позиций государств Таможенного союза среди 189 стран в отчете Всемирного банка и Международной финансовой корпорации «Ведение бизнеса-2014</a:t>
            </a:r>
            <a:r>
              <a:rPr lang="ru-RU" dirty="0" smtClean="0"/>
              <a:t>».</a:t>
            </a:r>
            <a:endParaRPr lang="ru-RU" dirty="0" smtClean="0"/>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p:txBody>
          <a:bodyPr>
            <a:normAutofit fontScale="90000"/>
          </a:bodyPr>
          <a:lstStyle/>
          <a:p>
            <a:r>
              <a:rPr lang="ru-RU" dirty="0" smtClean="0"/>
              <a:t>Проблема «альтернативного способа транзита»</a:t>
            </a:r>
            <a:endParaRPr lang="ru-RU" dirty="0"/>
          </a:p>
        </p:txBody>
      </p:sp>
      <p:sp>
        <p:nvSpPr>
          <p:cNvPr id="3" name="Содержимое 2"/>
          <p:cNvSpPr>
            <a:spLocks noGrp="1"/>
          </p:cNvSpPr>
          <p:nvPr>
            <p:ph idx="1"/>
          </p:nvPr>
        </p:nvSpPr>
        <p:spPr>
          <a:xfrm>
            <a:off x="142844" y="1571612"/>
            <a:ext cx="8429684" cy="4929222"/>
          </a:xfrm>
        </p:spPr>
        <p:txBody>
          <a:bodyPr>
            <a:normAutofit lnSpcReduction="10000"/>
          </a:bodyPr>
          <a:lstStyle/>
          <a:p>
            <a:pPr algn="ctr">
              <a:buNone/>
            </a:pPr>
            <a:r>
              <a:rPr lang="ru-RU" dirty="0" smtClean="0"/>
              <a:t>    Белорусские </a:t>
            </a:r>
            <a:r>
              <a:rPr lang="ru-RU" dirty="0"/>
              <a:t>международные перевозчики наряду с перевозками на территорию России выполняют перевозки еще в 43 государства, в том числе  значительные объемы перевозок выполняются в Казахстан, Узбекистан, Таджикистан, Туркменистан, Кыргызстан, Финляндия (почти 12 тыс. поездок) транзитом через территорию России. </a:t>
            </a:r>
            <a:endParaRPr lang="ru-RU" dirty="0" smtClean="0"/>
          </a:p>
          <a:p>
            <a:pPr algn="ctr">
              <a:buNone/>
            </a:pPr>
            <a:r>
              <a:rPr lang="ru-RU" sz="3200" b="1" dirty="0" smtClean="0"/>
              <a:t>Технология </a:t>
            </a:r>
            <a:r>
              <a:rPr lang="ru-RU" sz="3200" b="1" dirty="0"/>
              <a:t>оформления таких перевозок с учетом реализации решения ФТС России не </a:t>
            </a:r>
            <a:r>
              <a:rPr lang="ru-RU" sz="3200" b="1" dirty="0" smtClean="0"/>
              <a:t>известна</a:t>
            </a:r>
            <a:r>
              <a:rPr lang="ru-RU" sz="3200" b="1" dirty="0" smtClean="0"/>
              <a:t>!</a:t>
            </a:r>
            <a:endParaRPr lang="ru-RU" sz="3200" b="1" dirty="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2285992"/>
            <a:ext cx="8229600" cy="2757494"/>
          </a:xfrm>
        </p:spPr>
        <p:txBody>
          <a:bodyPr/>
          <a:lstStyle/>
          <a:p>
            <a:pPr algn="ctr">
              <a:buNone/>
            </a:pPr>
            <a:r>
              <a:rPr lang="ru-RU" dirty="0" smtClean="0"/>
              <a:t>    Функционирование </a:t>
            </a:r>
            <a:r>
              <a:rPr lang="ru-RU" dirty="0"/>
              <a:t>системы транзита МДП регулируется Таможенной Конвенцией о международной перевозке грузов с применением книжки МДП (Конвенция МДП. 1975г.)</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071546"/>
            <a:ext cx="8229600" cy="5500726"/>
          </a:xfrm>
        </p:spPr>
        <p:txBody>
          <a:bodyPr>
            <a:normAutofit/>
          </a:bodyPr>
          <a:lstStyle/>
          <a:p>
            <a:pPr algn="ctr">
              <a:buNone/>
            </a:pPr>
            <a:r>
              <a:rPr lang="ru-RU" dirty="0" smtClean="0"/>
              <a:t>    Более </a:t>
            </a:r>
            <a:r>
              <a:rPr lang="ru-RU" dirty="0"/>
              <a:t>того, в случае отказа ФТС России от </a:t>
            </a:r>
            <a:r>
              <a:rPr lang="ru-RU" dirty="0" smtClean="0"/>
              <a:t>оформления процедуры </a:t>
            </a:r>
            <a:r>
              <a:rPr lang="ru-RU" dirty="0"/>
              <a:t>МДП при экспорте в направлении Узбекистана, Таджикистана, Туркменистана, Кыргызстана выполнение таких перевозок становится не возможным, т.к. в этих странах </a:t>
            </a:r>
            <a:r>
              <a:rPr lang="ru-RU" dirty="0" smtClean="0"/>
              <a:t>отсутствуют альтернативные </a:t>
            </a:r>
            <a:r>
              <a:rPr lang="ru-RU" dirty="0"/>
              <a:t>механизмы обеспечения транзита </a:t>
            </a:r>
            <a:r>
              <a:rPr lang="ru-RU" dirty="0" smtClean="0"/>
              <a:t>(только сопровождение), </a:t>
            </a:r>
            <a:r>
              <a:rPr lang="ru-RU" dirty="0"/>
              <a:t>что приведет к утечке за рубеж оборотных валютных средств транспортных предприятий (валюты) и сокращению выручки и поступлений от экспорта услуг. </a:t>
            </a:r>
          </a:p>
          <a:p>
            <a:pPr>
              <a:buNone/>
            </a:pPr>
            <a:r>
              <a:rPr lang="ru-RU" dirty="0"/>
              <a:t> </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Последствия:</a:t>
            </a:r>
            <a:endParaRPr lang="ru-RU" dirty="0"/>
          </a:p>
        </p:txBody>
      </p:sp>
      <p:sp>
        <p:nvSpPr>
          <p:cNvPr id="3" name="Содержимое 2"/>
          <p:cNvSpPr>
            <a:spLocks noGrp="1"/>
          </p:cNvSpPr>
          <p:nvPr>
            <p:ph idx="1"/>
          </p:nvPr>
        </p:nvSpPr>
        <p:spPr>
          <a:xfrm>
            <a:off x="357158" y="1600200"/>
            <a:ext cx="8329642" cy="4709160"/>
          </a:xfrm>
        </p:spPr>
        <p:txBody>
          <a:bodyPr>
            <a:normAutofit lnSpcReduction="10000"/>
          </a:bodyPr>
          <a:lstStyle/>
          <a:p>
            <a:pPr algn="ctr">
              <a:buNone/>
            </a:pPr>
            <a:r>
              <a:rPr lang="ru-RU" dirty="0" smtClean="0"/>
              <a:t> </a:t>
            </a:r>
            <a:r>
              <a:rPr lang="ru-RU" dirty="0" smtClean="0"/>
              <a:t>    Односторонние </a:t>
            </a:r>
            <a:r>
              <a:rPr lang="ru-RU" dirty="0" smtClean="0"/>
              <a:t>меры, принимаемые ФТС России в части изменения порядка функционирования Конвенции МДП на территории России (требование предоставления дополнительной гарантии), повлияли на снижение темпов поступлений экспортной выручки в июле-августе 2013 года на три процента в сравнении с первым полугодием, </a:t>
            </a:r>
            <a:r>
              <a:rPr lang="ru-RU" dirty="0" smtClean="0"/>
              <a:t> </a:t>
            </a:r>
            <a:r>
              <a:rPr lang="ru-RU" dirty="0" smtClean="0"/>
              <a:t>сокращению в августе 2013 года транзита по территории Беларуси на 5 процентов к июлю т.г. и на 6,3 процента в сентябре 2013 года к июлю т.г. </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Предложения</a:t>
            </a:r>
            <a:endParaRPr lang="ru-RU" dirty="0"/>
          </a:p>
        </p:txBody>
      </p:sp>
      <p:sp>
        <p:nvSpPr>
          <p:cNvPr id="3" name="Содержимое 2"/>
          <p:cNvSpPr>
            <a:spLocks noGrp="1"/>
          </p:cNvSpPr>
          <p:nvPr>
            <p:ph idx="1"/>
          </p:nvPr>
        </p:nvSpPr>
        <p:spPr>
          <a:xfrm>
            <a:off x="500034" y="2643182"/>
            <a:ext cx="8229600" cy="4709160"/>
          </a:xfrm>
        </p:spPr>
        <p:txBody>
          <a:bodyPr/>
          <a:lstStyle/>
          <a:p>
            <a:pPr lvl="0" algn="ctr">
              <a:buNone/>
            </a:pPr>
            <a:r>
              <a:rPr lang="ru-RU" dirty="0" smtClean="0"/>
              <a:t>1. Признать</a:t>
            </a:r>
            <a:r>
              <a:rPr lang="ru-RU" dirty="0"/>
              <a:t>, что Конвенция МДП и международная система гарантий, наравне с национальными процедурами транзита, надлежащим образом и в полном объеме функционирует на территории стран-участниц Таможенного союза.</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Предложения</a:t>
            </a:r>
            <a:endParaRPr lang="ru-RU" dirty="0"/>
          </a:p>
        </p:txBody>
      </p:sp>
      <p:sp>
        <p:nvSpPr>
          <p:cNvPr id="3" name="Содержимое 2"/>
          <p:cNvSpPr>
            <a:spLocks noGrp="1"/>
          </p:cNvSpPr>
          <p:nvPr>
            <p:ph idx="1"/>
          </p:nvPr>
        </p:nvSpPr>
        <p:spPr>
          <a:xfrm>
            <a:off x="428596" y="2285992"/>
            <a:ext cx="8229600" cy="4709160"/>
          </a:xfrm>
        </p:spPr>
        <p:txBody>
          <a:bodyPr/>
          <a:lstStyle/>
          <a:p>
            <a:pPr lvl="0" algn="ctr">
              <a:buNone/>
            </a:pPr>
            <a:r>
              <a:rPr lang="ru-RU" dirty="0" smtClean="0"/>
              <a:t>2. Считать </a:t>
            </a:r>
            <a:r>
              <a:rPr lang="ru-RU" dirty="0"/>
              <a:t>нецелесообразным возможное применение маршрутизации перевозок с использованием процедуры МДП с пограничных пунктов пропуска Республики Беларусь на российские СВХ, расположенные на российско-белорусской границе. </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Предложения</a:t>
            </a:r>
            <a:endParaRPr lang="ru-RU" dirty="0"/>
          </a:p>
        </p:txBody>
      </p:sp>
      <p:sp>
        <p:nvSpPr>
          <p:cNvPr id="3" name="Содержимое 2"/>
          <p:cNvSpPr>
            <a:spLocks noGrp="1"/>
          </p:cNvSpPr>
          <p:nvPr>
            <p:ph idx="1"/>
          </p:nvPr>
        </p:nvSpPr>
        <p:spPr/>
        <p:txBody>
          <a:bodyPr>
            <a:normAutofit/>
          </a:bodyPr>
          <a:lstStyle/>
          <a:p>
            <a:pPr lvl="0" algn="ctr">
              <a:buNone/>
            </a:pPr>
            <a:r>
              <a:rPr lang="ru-RU" dirty="0" smtClean="0"/>
              <a:t>3. Ускорить </a:t>
            </a:r>
            <a:r>
              <a:rPr lang="ru-RU" dirty="0"/>
              <a:t>принятие Соглашения «Об особенностях применения Таможенной конвенции о международной перевозке грузов с применением книжки МДП 1975 года на единой таможенной территории Таможенного союза» подготовленного на площадке ЕЭК Рабочей группой в период с 27 по 28 ноября 2012 года, прошедшего внутригосударственное согласование в Республике Беларусь.</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Предложения</a:t>
            </a:r>
            <a:endParaRPr lang="ru-RU" dirty="0"/>
          </a:p>
        </p:txBody>
      </p:sp>
      <p:sp>
        <p:nvSpPr>
          <p:cNvPr id="3" name="Содержимое 2"/>
          <p:cNvSpPr>
            <a:spLocks noGrp="1"/>
          </p:cNvSpPr>
          <p:nvPr>
            <p:ph idx="1"/>
          </p:nvPr>
        </p:nvSpPr>
        <p:spPr>
          <a:xfrm>
            <a:off x="428596" y="1928802"/>
            <a:ext cx="8229600" cy="4709160"/>
          </a:xfrm>
        </p:spPr>
        <p:txBody>
          <a:bodyPr/>
          <a:lstStyle/>
          <a:p>
            <a:pPr lvl="0" algn="ctr">
              <a:buNone/>
            </a:pPr>
            <a:r>
              <a:rPr lang="ru-RU" dirty="0" smtClean="0"/>
              <a:t>4. Отменить </a:t>
            </a:r>
            <a:r>
              <a:rPr lang="ru-RU" dirty="0"/>
              <a:t>представление гарантий транзита (поручительств) для перевозчиков – добросовестных участников внешнеэкономической деятельности, являющихся резидентами государств-участниц Таможенного союза, которые много лет присутствуют на международном рынке транспортных услуг. </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Предложения</a:t>
            </a:r>
            <a:endParaRPr lang="ru-RU" dirty="0"/>
          </a:p>
        </p:txBody>
      </p:sp>
      <p:sp>
        <p:nvSpPr>
          <p:cNvPr id="3" name="Содержимое 2"/>
          <p:cNvSpPr>
            <a:spLocks noGrp="1"/>
          </p:cNvSpPr>
          <p:nvPr>
            <p:ph idx="1"/>
          </p:nvPr>
        </p:nvSpPr>
        <p:spPr>
          <a:xfrm>
            <a:off x="142844" y="1214422"/>
            <a:ext cx="8715436" cy="5786478"/>
          </a:xfrm>
        </p:spPr>
        <p:txBody>
          <a:bodyPr>
            <a:normAutofit/>
          </a:bodyPr>
          <a:lstStyle/>
          <a:p>
            <a:pPr lvl="0" algn="ctr">
              <a:buNone/>
            </a:pPr>
            <a:r>
              <a:rPr lang="ru-RU" dirty="0"/>
              <a:t>5</a:t>
            </a:r>
            <a:r>
              <a:rPr lang="ru-RU" dirty="0" smtClean="0"/>
              <a:t>. Ускорить </a:t>
            </a:r>
            <a:r>
              <a:rPr lang="ru-RU" dirty="0"/>
              <a:t>реализацию проекта </a:t>
            </a:r>
            <a:r>
              <a:rPr lang="en-US" dirty="0"/>
              <a:t>e</a:t>
            </a:r>
            <a:r>
              <a:rPr lang="ru-RU" dirty="0"/>
              <a:t>-</a:t>
            </a:r>
            <a:r>
              <a:rPr lang="en-US" dirty="0"/>
              <a:t>TIR</a:t>
            </a:r>
            <a:r>
              <a:rPr lang="ru-RU" dirty="0"/>
              <a:t>, позволяющего осуществлять обмен данными на уровнях «бизнес-таможня» и «таможня-таможня» при этом проект </a:t>
            </a:r>
            <a:r>
              <a:rPr lang="ru-RU" dirty="0" err="1"/>
              <a:t>еTIR</a:t>
            </a:r>
            <a:r>
              <a:rPr lang="ru-RU" dirty="0"/>
              <a:t> должен интегрировать существующие </a:t>
            </a:r>
            <a:r>
              <a:rPr lang="ru-RU" dirty="0" err="1"/>
              <a:t>ИТ-системы</a:t>
            </a:r>
            <a:r>
              <a:rPr lang="ru-RU" dirty="0"/>
              <a:t> на национальном и международном уровнях, такие как </a:t>
            </a:r>
            <a:r>
              <a:rPr lang="ru-RU" dirty="0" err="1"/>
              <a:t>SafeTIR</a:t>
            </a:r>
            <a:r>
              <a:rPr lang="ru-RU" dirty="0"/>
              <a:t> в режиме реального времени и TIR-EPD, которые были очень успешно внедрены в различных странах, в соответствии с истинным государственно-частным партнерством, что позволит еще более повысить уровень безопасности  перевозок с применением книжек МДП.</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643042" y="2571744"/>
            <a:ext cx="6400816" cy="3543312"/>
          </a:xfrm>
        </p:spPr>
        <p:txBody>
          <a:bodyPr>
            <a:normAutofit/>
          </a:bodyPr>
          <a:lstStyle/>
          <a:p>
            <a:pPr algn="ctr">
              <a:buNone/>
            </a:pPr>
            <a:r>
              <a:rPr lang="ru-RU" sz="2400" dirty="0" smtClean="0"/>
              <a:t>г</a:t>
            </a:r>
            <a:r>
              <a:rPr lang="ru-RU" sz="2400" dirty="0" smtClean="0"/>
              <a:t>. Алма-Ата (Республика Казахстан)</a:t>
            </a:r>
          </a:p>
          <a:p>
            <a:pPr algn="ctr">
              <a:buNone/>
            </a:pPr>
            <a:r>
              <a:rPr lang="ru-RU" sz="2400" dirty="0" smtClean="0"/>
              <a:t>21 ноября 2013 г.</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928670"/>
            <a:ext cx="8229600" cy="4857784"/>
          </a:xfrm>
        </p:spPr>
        <p:txBody>
          <a:bodyPr>
            <a:normAutofit/>
          </a:bodyPr>
          <a:lstStyle/>
          <a:p>
            <a:pPr algn="ctr">
              <a:buNone/>
            </a:pPr>
            <a:r>
              <a:rPr lang="ru-RU" dirty="0" smtClean="0"/>
              <a:t>    Конвенция </a:t>
            </a:r>
            <a:r>
              <a:rPr lang="ru-RU" dirty="0"/>
              <a:t>МДП, 1975г. является одним из наиболее эффективных международных соглашений, разработанных под эгидой ЕЭК ООН. </a:t>
            </a:r>
            <a:r>
              <a:rPr lang="ru-RU" dirty="0" smtClean="0"/>
              <a:t>В </a:t>
            </a:r>
            <a:r>
              <a:rPr lang="ru-RU" dirty="0"/>
              <a:t>настоящее время Конвенция МДП насчитывает </a:t>
            </a:r>
            <a:endParaRPr lang="ru-RU" dirty="0" smtClean="0"/>
          </a:p>
          <a:p>
            <a:pPr algn="ctr">
              <a:buNone/>
            </a:pPr>
            <a:r>
              <a:rPr lang="ru-RU" sz="3200" b="1" dirty="0" smtClean="0"/>
              <a:t>67 </a:t>
            </a:r>
            <a:r>
              <a:rPr lang="ru-RU" sz="3200" b="1" dirty="0"/>
              <a:t>Договаривающихся сторон</a:t>
            </a:r>
            <a:r>
              <a:rPr lang="ru-RU" dirty="0"/>
              <a:t>, </a:t>
            </a:r>
            <a:endParaRPr lang="ru-RU" dirty="0" smtClean="0"/>
          </a:p>
          <a:p>
            <a:pPr algn="ctr">
              <a:buNone/>
            </a:pPr>
            <a:r>
              <a:rPr lang="ru-RU" dirty="0" smtClean="0"/>
              <a:t>включая </a:t>
            </a:r>
            <a:r>
              <a:rPr lang="ru-RU" dirty="0"/>
              <a:t>Европейское Сообщество (ЕС). Ее зона действия охватывает всю Европу и простирается до Северной Африки и Ближнего Востока. </a:t>
            </a:r>
          </a:p>
          <a:p>
            <a:pPr algn="ct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57222" y="1214422"/>
            <a:ext cx="9358378" cy="5286412"/>
          </a:xfrm>
        </p:spPr>
        <p:txBody>
          <a:bodyPr numCol="1" anchor="t">
            <a:normAutofit/>
          </a:bodyPr>
          <a:lstStyle/>
          <a:p>
            <a:pPr algn="ctr">
              <a:buNone/>
            </a:pPr>
            <a:r>
              <a:rPr lang="ru-RU" sz="3000" dirty="0" smtClean="0"/>
              <a:t>    Международные </a:t>
            </a:r>
            <a:r>
              <a:rPr lang="ru-RU" sz="3000" dirty="0"/>
              <a:t>транзитные операции осуществляются по одному транзитному документу - книжке МДП, что значительно снижает риск представления таможенным органам недостоверной информации, т.к. грузовой манифест книжки МДП после заполнения и подтверждения отметкой должностного лица таможни приобретает статус таможенной декларации, </a:t>
            </a:r>
            <a:r>
              <a:rPr lang="ru-RU" sz="3000" dirty="0" smtClean="0"/>
              <a:t>которая</a:t>
            </a:r>
          </a:p>
          <a:p>
            <a:pPr algn="ctr">
              <a:buNone/>
            </a:pPr>
            <a:r>
              <a:rPr lang="ru-RU" sz="3000" b="1" dirty="0" smtClean="0"/>
              <a:t>действует на всем протяжении маршрута перевозки.</a:t>
            </a:r>
          </a:p>
          <a:p>
            <a:endParaRPr lang="ru-RU" sz="3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Количество выданных книжек МДП</a:t>
            </a:r>
            <a:endParaRPr lang="ru-RU" dirty="0"/>
          </a:p>
        </p:txBody>
      </p:sp>
      <p:sp>
        <p:nvSpPr>
          <p:cNvPr id="3" name="Текст 2"/>
          <p:cNvSpPr>
            <a:spLocks noGrp="1"/>
          </p:cNvSpPr>
          <p:nvPr>
            <p:ph type="body" idx="1"/>
          </p:nvPr>
        </p:nvSpPr>
        <p:spPr>
          <a:xfrm>
            <a:off x="428596" y="1571612"/>
            <a:ext cx="4040188" cy="639762"/>
          </a:xfrm>
        </p:spPr>
        <p:txBody>
          <a:bodyPr>
            <a:normAutofit/>
          </a:bodyPr>
          <a:lstStyle/>
          <a:p>
            <a:pPr algn="ctr"/>
            <a:r>
              <a:rPr lang="ru-RU" sz="3200" dirty="0" smtClean="0"/>
              <a:t>1992	</a:t>
            </a:r>
            <a:endParaRPr lang="ru-RU" sz="3200" dirty="0"/>
          </a:p>
        </p:txBody>
      </p:sp>
      <p:sp>
        <p:nvSpPr>
          <p:cNvPr id="5" name="Текст 4"/>
          <p:cNvSpPr>
            <a:spLocks noGrp="1"/>
          </p:cNvSpPr>
          <p:nvPr>
            <p:ph type="body" sz="half" idx="3"/>
          </p:nvPr>
        </p:nvSpPr>
        <p:spPr>
          <a:xfrm>
            <a:off x="3929058" y="1571612"/>
            <a:ext cx="4041775" cy="639762"/>
          </a:xfrm>
        </p:spPr>
        <p:txBody>
          <a:bodyPr>
            <a:normAutofit/>
          </a:bodyPr>
          <a:lstStyle/>
          <a:p>
            <a:pPr algn="ctr"/>
            <a:r>
              <a:rPr lang="ru-RU" sz="3200" dirty="0" smtClean="0"/>
              <a:t>2012</a:t>
            </a:r>
            <a:endParaRPr lang="ru-RU" sz="3200" dirty="0"/>
          </a:p>
        </p:txBody>
      </p:sp>
      <p:sp>
        <p:nvSpPr>
          <p:cNvPr id="4" name="Содержимое 3"/>
          <p:cNvSpPr>
            <a:spLocks noGrp="1"/>
          </p:cNvSpPr>
          <p:nvPr>
            <p:ph sz="quarter" idx="2"/>
          </p:nvPr>
        </p:nvSpPr>
        <p:spPr>
          <a:xfrm>
            <a:off x="214282" y="2071678"/>
            <a:ext cx="4040188" cy="3951288"/>
          </a:xfrm>
        </p:spPr>
        <p:txBody>
          <a:bodyPr>
            <a:normAutofit/>
          </a:bodyPr>
          <a:lstStyle/>
          <a:p>
            <a:pPr algn="ctr"/>
            <a:r>
              <a:rPr lang="ru-RU" sz="3200" dirty="0" smtClean="0"/>
              <a:t>1 млн. шт.</a:t>
            </a:r>
            <a:endParaRPr lang="ru-RU" sz="3200" dirty="0"/>
          </a:p>
        </p:txBody>
      </p:sp>
      <p:sp>
        <p:nvSpPr>
          <p:cNvPr id="6" name="Содержимое 5"/>
          <p:cNvSpPr>
            <a:spLocks noGrp="1"/>
          </p:cNvSpPr>
          <p:nvPr>
            <p:ph sz="quarter" idx="4"/>
          </p:nvPr>
        </p:nvSpPr>
        <p:spPr>
          <a:xfrm>
            <a:off x="4071934" y="2071678"/>
            <a:ext cx="4041775" cy="3951288"/>
          </a:xfrm>
        </p:spPr>
        <p:txBody>
          <a:bodyPr>
            <a:normAutofit/>
          </a:bodyPr>
          <a:lstStyle/>
          <a:p>
            <a:pPr algn="ctr"/>
            <a:r>
              <a:rPr lang="ru-RU" sz="3200" dirty="0" smtClean="0"/>
              <a:t>Более 3,1 млн. шт.</a:t>
            </a:r>
            <a:endParaRPr lang="ru-RU" sz="3200" dirty="0"/>
          </a:p>
        </p:txBody>
      </p:sp>
      <p:sp>
        <p:nvSpPr>
          <p:cNvPr id="7" name="TextBox 6"/>
          <p:cNvSpPr txBox="1"/>
          <p:nvPr/>
        </p:nvSpPr>
        <p:spPr>
          <a:xfrm>
            <a:off x="500034" y="3214686"/>
            <a:ext cx="8501122" cy="2062103"/>
          </a:xfrm>
          <a:prstGeom prst="rect">
            <a:avLst/>
          </a:prstGeom>
          <a:noFill/>
        </p:spPr>
        <p:txBody>
          <a:bodyPr wrap="square" rtlCol="0">
            <a:spAutoFit/>
          </a:bodyPr>
          <a:lstStyle/>
          <a:p>
            <a:pPr algn="ctr"/>
            <a:r>
              <a:rPr lang="ru-RU" sz="3200" dirty="0" smtClean="0"/>
              <a:t> Это означает, что ежедневно в 58 странах начинается более 8 тыс. операций МДП и границы пересекают свыше 50 тыс. грузовиков, следующих по процедуре МДП. </a:t>
            </a:r>
            <a:endParaRPr lang="ru-RU"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buNone/>
            </a:pPr>
            <a:r>
              <a:rPr lang="ru-RU" dirty="0" smtClean="0"/>
              <a:t>    Согласно </a:t>
            </a:r>
            <a:r>
              <a:rPr lang="ru-RU" dirty="0" err="1" smtClean="0"/>
              <a:t>госстатотчетности</a:t>
            </a:r>
            <a:r>
              <a:rPr lang="ru-RU" dirty="0" smtClean="0"/>
              <a:t> Республики Беларусь формы </a:t>
            </a:r>
            <a:r>
              <a:rPr lang="ru-RU" dirty="0"/>
              <a:t>4-тр (международные) за 2012 год </a:t>
            </a:r>
            <a:r>
              <a:rPr lang="ru-RU" sz="3200" b="1" dirty="0"/>
              <a:t>72 %</a:t>
            </a:r>
            <a:r>
              <a:rPr lang="ru-RU" dirty="0"/>
              <a:t> от общей выручки от эксплуатации грузовых автомобилей, осуществляющих международные перевозки, формируется за счет использования процедуры МДП. </a:t>
            </a:r>
          </a:p>
          <a:p>
            <a:pPr algn="ct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1071546"/>
            <a:ext cx="8515352" cy="4786346"/>
          </a:xfrm>
        </p:spPr>
        <p:txBody>
          <a:bodyPr>
            <a:normAutofit lnSpcReduction="10000"/>
          </a:bodyPr>
          <a:lstStyle/>
          <a:p>
            <a:pPr algn="ctr">
              <a:buNone/>
            </a:pPr>
            <a:r>
              <a:rPr lang="ru-RU" dirty="0" smtClean="0"/>
              <a:t>    В </a:t>
            </a:r>
            <a:r>
              <a:rPr lang="ru-RU" dirty="0"/>
              <a:t>год белорусские перевозчики используют порядка </a:t>
            </a:r>
            <a:r>
              <a:rPr lang="ru-RU" sz="3200" b="1" dirty="0"/>
              <a:t>170000-180000</a:t>
            </a:r>
            <a:r>
              <a:rPr lang="ru-RU" sz="3200" dirty="0"/>
              <a:t> </a:t>
            </a:r>
            <a:r>
              <a:rPr lang="ru-RU" sz="3200" b="1" dirty="0"/>
              <a:t>книжек</a:t>
            </a:r>
            <a:r>
              <a:rPr lang="ru-RU" sz="3200" dirty="0"/>
              <a:t> </a:t>
            </a:r>
            <a:r>
              <a:rPr lang="ru-RU" sz="3200" b="1" dirty="0"/>
              <a:t>МДП</a:t>
            </a:r>
            <a:r>
              <a:rPr lang="ru-RU" dirty="0"/>
              <a:t>. </a:t>
            </a:r>
            <a:r>
              <a:rPr lang="ru-RU" b="1" dirty="0"/>
              <a:t>Ежедневно</a:t>
            </a:r>
            <a:r>
              <a:rPr lang="ru-RU" dirty="0"/>
              <a:t> более </a:t>
            </a:r>
            <a:r>
              <a:rPr lang="ru-RU" sz="3200" b="1" dirty="0"/>
              <a:t>6000</a:t>
            </a:r>
            <a:r>
              <a:rPr lang="ru-RU" dirty="0"/>
              <a:t> белорусских грузовиков обеспечиваются финансовой </a:t>
            </a:r>
            <a:r>
              <a:rPr lang="ru-RU" dirty="0" smtClean="0"/>
              <a:t>гарантией, предоставляемой </a:t>
            </a:r>
            <a:r>
              <a:rPr lang="ru-RU" dirty="0"/>
              <a:t>МСАТ, </a:t>
            </a:r>
            <a:r>
              <a:rPr lang="ru-RU" dirty="0" smtClean="0"/>
              <a:t>в </a:t>
            </a:r>
            <a:r>
              <a:rPr lang="ru-RU" dirty="0" smtClean="0"/>
              <a:t>размере</a:t>
            </a:r>
          </a:p>
          <a:p>
            <a:pPr algn="ctr">
              <a:buNone/>
            </a:pPr>
            <a:r>
              <a:rPr lang="ru-RU" b="1" dirty="0" smtClean="0"/>
              <a:t>360 </a:t>
            </a:r>
            <a:r>
              <a:rPr lang="ru-RU" b="1" dirty="0" smtClean="0"/>
              <a:t>миллионов </a:t>
            </a:r>
            <a:r>
              <a:rPr lang="ru-RU" b="1" dirty="0" smtClean="0"/>
              <a:t>евро</a:t>
            </a:r>
            <a:r>
              <a:rPr lang="ru-RU" dirty="0" smtClean="0"/>
              <a:t>,</a:t>
            </a:r>
          </a:p>
          <a:p>
            <a:pPr algn="ctr">
              <a:buNone/>
            </a:pPr>
            <a:r>
              <a:rPr lang="ru-RU" dirty="0" smtClean="0"/>
              <a:t>и </a:t>
            </a:r>
            <a:r>
              <a:rPr lang="ru-RU" dirty="0"/>
              <a:t>несут при этом минимальные издержки по сравнению с использованием других процедур (</a:t>
            </a:r>
            <a:r>
              <a:rPr lang="ru-RU" i="1" dirty="0"/>
              <a:t>80% книжек МДП, используемых белорусскими перевозчиками, имеют стоимость до 58 долл. США).</a:t>
            </a:r>
            <a:endParaRPr lang="ru-RU" dirty="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500066"/>
          </a:xfrm>
        </p:spPr>
        <p:txBody>
          <a:bodyPr>
            <a:normAutofit fontScale="90000"/>
          </a:bodyPr>
          <a:lstStyle/>
          <a:p>
            <a:r>
              <a:rPr lang="ru-RU" sz="3600" dirty="0" smtClean="0"/>
              <a:t>Функционирование системы МДП в ЕС</a:t>
            </a:r>
            <a:endParaRPr lang="ru-RU" sz="3600" dirty="0"/>
          </a:p>
        </p:txBody>
      </p:sp>
      <p:pic>
        <p:nvPicPr>
          <p:cNvPr id="4" name="Содержимое 3" descr="Без123ымянный.jpg"/>
          <p:cNvPicPr>
            <a:picLocks noGrp="1" noChangeAspect="1"/>
          </p:cNvPicPr>
          <p:nvPr>
            <p:ph idx="1"/>
          </p:nvPr>
        </p:nvPicPr>
        <p:blipFill>
          <a:blip r:embed="rId2"/>
          <a:stretch>
            <a:fillRect/>
          </a:stretch>
        </p:blipFill>
        <p:spPr>
          <a:xfrm>
            <a:off x="785786" y="785794"/>
            <a:ext cx="7643866" cy="5852446"/>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Электронная система </a:t>
            </a:r>
            <a:r>
              <a:rPr lang="ru-RU" dirty="0" err="1" smtClean="0"/>
              <a:t>котнроля</a:t>
            </a:r>
            <a:r>
              <a:rPr lang="ru-RU" dirty="0" smtClean="0"/>
              <a:t> за использованием книжек МДП</a:t>
            </a:r>
            <a:endParaRPr lang="ru-RU" dirty="0"/>
          </a:p>
        </p:txBody>
      </p:sp>
      <p:sp>
        <p:nvSpPr>
          <p:cNvPr id="3" name="Содержимое 2"/>
          <p:cNvSpPr>
            <a:spLocks noGrp="1"/>
          </p:cNvSpPr>
          <p:nvPr>
            <p:ph idx="1"/>
          </p:nvPr>
        </p:nvSpPr>
        <p:spPr/>
        <p:txBody>
          <a:bodyPr>
            <a:normAutofit lnSpcReduction="10000"/>
          </a:bodyPr>
          <a:lstStyle/>
          <a:p>
            <a:r>
              <a:rPr lang="ru-RU" dirty="0"/>
              <a:t>Система </a:t>
            </a:r>
            <a:r>
              <a:rPr lang="ru-RU" dirty="0" err="1"/>
              <a:t>SafeTIR</a:t>
            </a:r>
            <a:r>
              <a:rPr lang="ru-RU" dirty="0"/>
              <a:t> позволяет субъектам во всех странах - участницах проверять статус и действительность каждой книжки МДП, в любой момент в режиме реального времени</a:t>
            </a:r>
            <a:r>
              <a:rPr lang="ru-RU" dirty="0" smtClean="0"/>
              <a:t>.</a:t>
            </a:r>
          </a:p>
          <a:p>
            <a:r>
              <a:rPr lang="ru-RU" dirty="0"/>
              <a:t>Система </a:t>
            </a:r>
            <a:r>
              <a:rPr lang="ru-RU" u="sng" dirty="0" err="1">
                <a:hlinkClick r:id="rId2"/>
              </a:rPr>
              <a:t>CUTE-Wise</a:t>
            </a:r>
            <a:r>
              <a:rPr lang="ru-RU" dirty="0"/>
              <a:t> позволяет таможенным органам проверять информацию о завершении операций с применением книжек МДП, информацию о недействительных книжках МДП, а также любую иную информацию, связанную с выдачей и использованием (статусом) книжки МДП.</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162</TotalTime>
  <Words>1241</Words>
  <PresentationFormat>Экран (4:3)</PresentationFormat>
  <Paragraphs>73</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Апекс</vt:lpstr>
      <vt:lpstr>Информация БАМАП в связи с принятием ФТС России решения об изменении условий помещения товаров, перевозимых с применением книжек МДП, под таможенную процедуру таможенного транзита.</vt:lpstr>
      <vt:lpstr>Слайд 2</vt:lpstr>
      <vt:lpstr>Слайд 3</vt:lpstr>
      <vt:lpstr>Слайд 4</vt:lpstr>
      <vt:lpstr>Количество выданных книжек МДП</vt:lpstr>
      <vt:lpstr>Слайд 6</vt:lpstr>
      <vt:lpstr>Слайд 7</vt:lpstr>
      <vt:lpstr>Функционирование системы МДП в ЕС</vt:lpstr>
      <vt:lpstr>Электронная система котнроля за использованием книжек МДП</vt:lpstr>
      <vt:lpstr>Слайд 10</vt:lpstr>
      <vt:lpstr>Дополнительные возможности</vt:lpstr>
      <vt:lpstr>Слайд 12</vt:lpstr>
      <vt:lpstr>Слайд 13</vt:lpstr>
      <vt:lpstr>Слайд 14</vt:lpstr>
      <vt:lpstr>Потенциальные финансовые потери </vt:lpstr>
      <vt:lpstr>Проблема с формированием обеспечения «альтернативного способа транзита»</vt:lpstr>
      <vt:lpstr>Угроза безопасности «альтернативного способа транзита»</vt:lpstr>
      <vt:lpstr>Временные потери</vt:lpstr>
      <vt:lpstr>Проблема «альтернативного способа транзита»</vt:lpstr>
      <vt:lpstr>Слайд 20</vt:lpstr>
      <vt:lpstr>Последствия:</vt:lpstr>
      <vt:lpstr>Предложения</vt:lpstr>
      <vt:lpstr>Предложения</vt:lpstr>
      <vt:lpstr>Предложения</vt:lpstr>
      <vt:lpstr>Предложения</vt:lpstr>
      <vt:lpstr>Предложения</vt:lpstr>
      <vt:lpstr>Слайд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Информация БАМАП в связи с принятием ФТС России решения об изменении условий помещения товаров, перевозимых с применением книжек МДП, под таможенную процедуру таможенного транзита.</dc:title>
  <dc:creator>User</dc:creator>
  <cp:lastModifiedBy>User</cp:lastModifiedBy>
  <cp:revision>18</cp:revision>
  <dcterms:created xsi:type="dcterms:W3CDTF">2013-11-18T19:10:37Z</dcterms:created>
  <dcterms:modified xsi:type="dcterms:W3CDTF">2013-11-18T22:03:01Z</dcterms:modified>
</cp:coreProperties>
</file>