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0" r:id="rId3"/>
    <p:sldId id="321" r:id="rId4"/>
    <p:sldId id="295" r:id="rId5"/>
    <p:sldId id="326" r:id="rId6"/>
    <p:sldId id="327" r:id="rId7"/>
    <p:sldId id="328" r:id="rId8"/>
    <p:sldId id="330" r:id="rId9"/>
    <p:sldId id="331" r:id="rId10"/>
    <p:sldId id="333" r:id="rId11"/>
    <p:sldId id="334" r:id="rId12"/>
    <p:sldId id="335" r:id="rId13"/>
    <p:sldId id="325" r:id="rId14"/>
  </p:sldIdLst>
  <p:sldSz cx="9144000" cy="6858000" type="screen4x3"/>
  <p:notesSz cx="6797675" cy="9926638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0E19"/>
    <a:srgbClr val="BCB08D"/>
    <a:srgbClr val="877849"/>
    <a:srgbClr val="000615"/>
    <a:srgbClr val="001425"/>
    <a:srgbClr val="0329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0" autoAdjust="0"/>
    <p:restoredTop sz="93107" autoAdjust="0"/>
  </p:normalViewPr>
  <p:slideViewPr>
    <p:cSldViewPr snapToGrid="0" snapToObjects="1">
      <p:cViewPr>
        <p:scale>
          <a:sx n="100" d="100"/>
          <a:sy n="100" d="100"/>
        </p:scale>
        <p:origin x="-1320" y="216"/>
      </p:cViewPr>
      <p:guideLst>
        <p:guide orient="horz" pos="572"/>
        <p:guide orient="horz" pos="1172"/>
        <p:guide orient="horz" pos="2056"/>
        <p:guide orient="horz" pos="2872"/>
        <p:guide pos="4369"/>
        <p:guide pos="5465"/>
        <p:guide pos="568"/>
        <p:guide pos="1560"/>
        <p:guide pos="1504"/>
        <p:guide pos="32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574A2-0AFF-3247-9F0E-DC91708C0F7B}" type="datetime1">
              <a:rPr lang="ru-RU" smtClean="0"/>
              <a:pPr/>
              <a:t>20.11.2013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CC0EE-8C11-AF43-85EC-5238C2661C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7307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5637B-6B52-2842-87D5-2E5C84496455}" type="datetime1">
              <a:rPr lang="ru-RU" smtClean="0"/>
              <a:pPr/>
              <a:t>20.11.2013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4B752-82CB-3842-9E7C-0B29134AE16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476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0D77-6123-C843-8A0F-DB21ABF4AF6C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717281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71A-0DEA-EE4F-86D1-FCBDF71C8DCF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77200" y="660400"/>
            <a:ext cx="609600" cy="381001"/>
          </a:xfrm>
          <a:prstGeom prst="rect">
            <a:avLst/>
          </a:prstGeom>
        </p:spPr>
        <p:txBody>
          <a:bodyPr/>
          <a:lstStyle/>
          <a:p>
            <a:fld id="{1E7D417E-0BF3-C440-BCB6-3BA684BB87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538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F420-61CA-724B-B3F8-182EBB608B02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77200" y="660400"/>
            <a:ext cx="609600" cy="381001"/>
          </a:xfrm>
          <a:prstGeom prst="rect">
            <a:avLst/>
          </a:prstGeom>
        </p:spPr>
        <p:txBody>
          <a:bodyPr/>
          <a:lstStyle/>
          <a:p>
            <a:fld id="{1E7D417E-0BF3-C440-BCB6-3BA684BB87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9374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5EB6-E0B6-344A-A554-873914D59C37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78994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746B1-19E5-2C46-B5C0-0F81573E1E21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44101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10CC-58E9-6E4A-9004-ADC11585F41B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16818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27762-DA06-0046-98BF-55D594EC7717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омер слайда 5"/>
          <p:cNvSpPr>
            <a:spLocks noGrp="1"/>
          </p:cNvSpPr>
          <p:nvPr userDrawn="1">
            <p:ph type="sldNum" sz="quarter" idx="12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76947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ECDF-895C-264A-A851-354191DE2F3B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984590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60100-770C-AF4B-9391-A331961D0256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506027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137B-9050-FA4C-B42C-EFEE301DDAAC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0071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E2372-EFD5-8247-B237-ABBD72720D6B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34400" y="888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006832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 descr="top_new3.pd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340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4638" y="223838"/>
            <a:ext cx="5932161" cy="234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D123D-B109-BE48-9E66-CE56F107ABAB}" type="datetime1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rgbClr val="BCB08D"/>
                </a:solidFill>
                <a:latin typeface="Times"/>
                <a:cs typeface="Times"/>
              </a:rPr>
              <a:t>|</a:t>
            </a:r>
            <a:r>
              <a:rPr lang="en-US" dirty="0" smtClean="0">
                <a:latin typeface="Times"/>
                <a:cs typeface="Times"/>
              </a:rPr>
              <a:t> 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‹#›</a:t>
            </a:fld>
            <a:endParaRPr lang="ru-RU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25849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>
          <a:solidFill>
            <a:srgbClr val="032953"/>
          </a:solidFill>
          <a:latin typeface="Times"/>
          <a:ea typeface="+mj-ea"/>
          <a:cs typeface="Time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"/>
          <a:ea typeface="+mn-ea"/>
          <a:cs typeface="Time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"/>
          <a:ea typeface="+mn-ea"/>
          <a:cs typeface="Time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"/>
          <a:ea typeface="+mn-ea"/>
          <a:cs typeface="Time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"/>
          <a:ea typeface="+mn-ea"/>
          <a:cs typeface="Time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"/>
          <a:ea typeface="+mn-ea"/>
          <a:cs typeface="Time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mailto:yulegin@eecommission.or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1200_2000_las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32051" y="1223986"/>
            <a:ext cx="641667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ru-RU" sz="3600" dirty="0" smtClean="0">
                <a:solidFill>
                  <a:schemeClr val="bg1"/>
                </a:solidFill>
                <a:latin typeface="Times"/>
                <a:cs typeface="Times"/>
              </a:rPr>
              <a:t>О</a:t>
            </a:r>
            <a:r>
              <a:rPr lang="en-US" sz="3600" dirty="0" smtClean="0">
                <a:solidFill>
                  <a:schemeClr val="bg1"/>
                </a:solidFill>
                <a:latin typeface="Times"/>
                <a:cs typeface="Times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Times"/>
                <a:cs typeface="Times"/>
              </a:rPr>
              <a:t>барьерах во взаимной торговле государств – членов Таможенного союза и Единого экономического пространства </a:t>
            </a:r>
            <a:endParaRPr lang="ru-RU" sz="3600" dirty="0" smtClean="0">
              <a:solidFill>
                <a:schemeClr val="bg1"/>
              </a:solidFill>
              <a:latin typeface="Times"/>
              <a:cs typeface="Times"/>
            </a:endParaRPr>
          </a:p>
          <a:p>
            <a:pPr>
              <a:lnSpc>
                <a:spcPts val="3600"/>
              </a:lnSpc>
            </a:pPr>
            <a:endParaRPr lang="ru-RU" sz="3600" dirty="0">
              <a:solidFill>
                <a:schemeClr val="bg1"/>
              </a:solidFill>
              <a:latin typeface="Times"/>
              <a:cs typeface="Times"/>
            </a:endParaRPr>
          </a:p>
          <a:p>
            <a:endParaRPr lang="ru-RU" sz="2000" dirty="0" smtClean="0">
              <a:solidFill>
                <a:schemeClr val="bg1"/>
              </a:solidFill>
              <a:latin typeface="Times"/>
              <a:cs typeface="Times"/>
            </a:endParaRPr>
          </a:p>
          <a:p>
            <a:endParaRPr lang="ru-RU" sz="2000" dirty="0">
              <a:solidFill>
                <a:schemeClr val="bg1"/>
              </a:solidFill>
              <a:latin typeface="Times"/>
              <a:cs typeface="Times"/>
            </a:endParaRPr>
          </a:p>
          <a:p>
            <a:endParaRPr lang="ru-RU" sz="2000" dirty="0" smtClean="0">
              <a:solidFill>
                <a:schemeClr val="bg1"/>
              </a:solidFill>
              <a:latin typeface="Times"/>
              <a:cs typeface="Times"/>
            </a:endParaRPr>
          </a:p>
          <a:p>
            <a:endParaRPr lang="ru-RU" sz="2000" dirty="0">
              <a:solidFill>
                <a:schemeClr val="bg1"/>
              </a:solidFill>
              <a:latin typeface="Times"/>
              <a:cs typeface="Times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"/>
                <a:cs typeface="Times"/>
              </a:rPr>
              <a:t>Заместитель </a:t>
            </a:r>
            <a:r>
              <a:rPr lang="ru-RU" sz="2000" dirty="0" smtClean="0">
                <a:solidFill>
                  <a:schemeClr val="bg1"/>
                </a:solidFill>
                <a:latin typeface="Times"/>
                <a:cs typeface="Times"/>
              </a:rPr>
              <a:t>начальника отдела адвокатирования предпринимательства Департамента развития предпринимательской деятельности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"/>
                <a:cs typeface="Times"/>
              </a:rPr>
              <a:t>Евразийской экономической комиссии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"/>
                <a:cs typeface="Times"/>
              </a:rPr>
              <a:t>Юлегин Артем Александрович</a:t>
            </a:r>
            <a:endParaRPr lang="ru-RU" sz="2000" dirty="0">
              <a:solidFill>
                <a:schemeClr val="bg1"/>
              </a:solidFill>
              <a:latin typeface="Times"/>
              <a:cs typeface="Time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613" y="3332255"/>
            <a:ext cx="2284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FF"/>
                </a:solidFill>
                <a:latin typeface="Times"/>
                <a:cs typeface="Times"/>
              </a:rPr>
              <a:t>г. Алматы, </a:t>
            </a:r>
          </a:p>
          <a:p>
            <a:pPr algn="ctr"/>
            <a:r>
              <a:rPr lang="ru-RU" smtClean="0">
                <a:solidFill>
                  <a:srgbClr val="FFFFFF"/>
                </a:solidFill>
                <a:latin typeface="Times"/>
                <a:cs typeface="Times"/>
              </a:rPr>
              <a:t>21 </a:t>
            </a:r>
            <a:r>
              <a:rPr lang="ru-RU" dirty="0" smtClean="0">
                <a:solidFill>
                  <a:srgbClr val="FFFFFF"/>
                </a:solidFill>
                <a:latin typeface="Times"/>
                <a:cs typeface="Times"/>
              </a:rPr>
              <a:t>ноября 2013 г.</a:t>
            </a:r>
            <a:endParaRPr lang="ru-RU" dirty="0">
              <a:solidFill>
                <a:srgbClr val="FFFFFF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55632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solidFill>
                  <a:schemeClr val="tx1"/>
                </a:solidFill>
                <a:latin typeface="Times"/>
                <a:cs typeface="Times"/>
              </a:rPr>
              <a:pPr/>
              <a:t>10</a:t>
            </a:fld>
            <a:endParaRPr lang="ru-RU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0701" y="123762"/>
            <a:ext cx="68802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Подкомитеты: в чем результаты обсуждения?</a:t>
            </a:r>
            <a:endParaRPr lang="ru-RU" sz="2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3374" y="984893"/>
            <a:ext cx="8572501" cy="59708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542925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Экспертная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отраслевым бизнес-сообществом Республики Беларусь возникшей проблемной ситуации у более чем 120 000 индивидуальных предпринимателей – плательщиков  единого налога Республики Беларусь, где сложилась критическая ситуация, связанная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истечением  1 июля 2013 г. срока действия переходных положений по введению в действие технического регламента Таможенного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союза «О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продукции легкой промышленности».</a:t>
            </a:r>
          </a:p>
          <a:p>
            <a:pPr indent="542925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результатам рассмотрения можно отнести следующие: </a:t>
            </a:r>
          </a:p>
          <a:p>
            <a:pPr indent="542925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Госстандарт Республики Беларусь ряд выявленных проблем обозначил в своей позиции, направленной в ЕЭК.</a:t>
            </a:r>
          </a:p>
          <a:p>
            <a:pPr indent="542925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ДРПД учтены при подготовке проекта решения Совета ЕЭК «О мерах, направленных на развитие легкой промышленности государств – членов Таможенного союза и Единого экономического пространства».</a:t>
            </a:r>
          </a:p>
          <a:p>
            <a:pPr indent="542925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Был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 вопрос о результатах экспертной оценки отраслевым бизнес-сообществом Российской Федерации проекта Порядка проведения анализа состояния производства при сертификации низковольтного оборудования на соответствие требованиям Технического регламента Таможенного союза «О безопасности низковольтного оборудования» и в нем были выявлены избыточные требования для хозяйствующих субъектов.</a:t>
            </a:r>
          </a:p>
          <a:p>
            <a:pPr indent="542925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разработчик документа (Госстандарт Республики Беларусь) согласился рассмотреть варианты сертификации выпускаемой низковольтной продукции без проведения анализа состояния производства на месте у производителя, если ему будут предоставлены обоснованные предложения по установлению критериев надежности изготовителя и критериев определения необходимости выездной проверки для «стабильных» (серийных) производств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202974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solidFill>
                  <a:schemeClr val="tx1"/>
                </a:solidFill>
                <a:latin typeface="Times"/>
                <a:cs typeface="Times"/>
              </a:rPr>
              <a:pPr/>
              <a:t>11</a:t>
            </a:fld>
            <a:endParaRPr lang="ru-RU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0701" y="123762"/>
            <a:ext cx="68802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Пилотные проекты в рамках НИР: каковы итоги?</a:t>
            </a:r>
            <a:endParaRPr lang="ru-RU" sz="22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93322" y="885825"/>
            <a:ext cx="7639478" cy="1000125"/>
          </a:xfrm>
          <a:prstGeom prst="roundRect">
            <a:avLst/>
          </a:prstGeom>
          <a:solidFill>
            <a:schemeClr val="accent1">
              <a:alpha val="99000"/>
            </a:schemeClr>
          </a:solidFill>
          <a:ln w="254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600" b="1" kern="0" dirty="0" smtClean="0">
                <a:solidFill>
                  <a:schemeClr val="bg1"/>
                </a:solidFill>
                <a:latin typeface="Arial"/>
              </a:rPr>
              <a:t>В рамках научно-исследовательской работы была проведена </a:t>
            </a:r>
          </a:p>
          <a:p>
            <a:pPr lvl="0" algn="ctr" defTabSz="914400">
              <a:defRPr/>
            </a:pPr>
            <a:r>
              <a:rPr lang="ru-RU" sz="1600" b="1" kern="0" dirty="0" smtClean="0">
                <a:solidFill>
                  <a:schemeClr val="bg1"/>
                </a:solidFill>
                <a:latin typeface="Arial"/>
              </a:rPr>
              <a:t>оценка влияния пяти проектов </a:t>
            </a:r>
            <a:r>
              <a:rPr lang="ru-RU" sz="1600" b="1" kern="0" dirty="0">
                <a:solidFill>
                  <a:schemeClr val="bg1"/>
                </a:solidFill>
                <a:latin typeface="Arial"/>
              </a:rPr>
              <a:t>актов Комиссии на условия ведения предпринимательской деятельности на территории ТС и ЕЭП, </a:t>
            </a:r>
            <a:endParaRPr lang="ru-RU" sz="1600" b="1" kern="0" dirty="0" smtClean="0">
              <a:solidFill>
                <a:schemeClr val="bg1"/>
              </a:solidFill>
              <a:latin typeface="Arial"/>
            </a:endParaRPr>
          </a:p>
          <a:p>
            <a:pPr lvl="0" algn="ctr" defTabSz="914400">
              <a:defRPr/>
            </a:pPr>
            <a:r>
              <a:rPr lang="ru-RU" sz="1600" b="1" kern="0" dirty="0" smtClean="0">
                <a:solidFill>
                  <a:schemeClr val="bg1"/>
                </a:solidFill>
                <a:latin typeface="Arial"/>
              </a:rPr>
              <a:t>по результатам которой: </a:t>
            </a:r>
            <a:endParaRPr lang="ru-RU" sz="1600" b="1" kern="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64048" y="2133600"/>
            <a:ext cx="2268752" cy="857249"/>
          </a:xfrm>
          <a:prstGeom prst="roundRect">
            <a:avLst/>
          </a:prstGeom>
          <a:solidFill>
            <a:schemeClr val="accent1">
              <a:alpha val="99000"/>
            </a:schemeClr>
          </a:solidFill>
          <a:ln w="254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400" b="1" kern="0" dirty="0" smtClean="0">
                <a:solidFill>
                  <a:schemeClr val="bg1"/>
                </a:solidFill>
                <a:latin typeface="Arial"/>
              </a:rPr>
              <a:t>Два проекта в целом поддержаны </a:t>
            </a:r>
            <a:endParaRPr lang="ru-RU" sz="1400" b="1" kern="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72900" y="2152650"/>
            <a:ext cx="2722775" cy="857249"/>
          </a:xfrm>
          <a:prstGeom prst="roundRect">
            <a:avLst/>
          </a:prstGeom>
          <a:solidFill>
            <a:schemeClr val="accent1">
              <a:alpha val="99000"/>
            </a:schemeClr>
          </a:solidFill>
          <a:ln w="25400" cap="flat" cmpd="sng" algn="ctr">
            <a:solidFill>
              <a:schemeClr val="tx2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400" b="1" kern="0" dirty="0" smtClean="0">
                <a:solidFill>
                  <a:schemeClr val="bg1"/>
                </a:solidFill>
                <a:latin typeface="Arial"/>
              </a:rPr>
              <a:t>В трех проектах актов выявления избыточные требования и ограничения</a:t>
            </a:r>
            <a:endParaRPr lang="ru-RU" sz="1400" b="1" kern="0" dirty="0">
              <a:solidFill>
                <a:schemeClr val="bg1"/>
              </a:solidFill>
              <a:latin typeface="Arial"/>
            </a:endParaRPr>
          </a:p>
        </p:txBody>
      </p:sp>
      <p:cxnSp>
        <p:nvCxnSpPr>
          <p:cNvPr id="11" name="Прямая со стрелкой 10"/>
          <p:cNvCxnSpPr>
            <a:endCxn id="9" idx="0"/>
          </p:cNvCxnSpPr>
          <p:nvPr/>
        </p:nvCxnSpPr>
        <p:spPr>
          <a:xfrm>
            <a:off x="2120687" y="1885951"/>
            <a:ext cx="13601" cy="266699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298424" y="1904998"/>
            <a:ext cx="1" cy="24765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066799" y="3128018"/>
            <a:ext cx="7851347" cy="32008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47675" algn="just"/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Проектом ТР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 «О требованиях к системам и приборам учета воды, газа, тепловой энергии, электрической энергии»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необоснованно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расширена сфера технического регулирования посредством включения в него требований из сферы обеспечения единства измерений (метрологии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а также предполагается установление избыточных и необоснованных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обязанностей, ограничений и запретов для субъектов предпринимательской и иной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endParaRPr lang="ru-RU" sz="1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ТР ТС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информировании потребителя об энергетической эффективности электрических энергопотребляющих устройств»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достигает целей правового регулирования проекта ТР ТС и преждевременен для дальнейшей разработки. </a:t>
            </a:r>
          </a:p>
          <a:p>
            <a:pPr indent="447675" algn="just"/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проекте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 ТС «Требования к углям и продуктам их переработки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необоснованно расширена область его применения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акже сделан вывод, что принятие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ТР ТС в предложенной редакции представляется нецелесообразным, так как в нем содержатся многочисленные положения, вводящие избыточные административные и иные ограничения и обязанности для субъектов предпринимательской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H="1">
            <a:off x="296649" y="2581274"/>
            <a:ext cx="1" cy="309562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85750" y="3800475"/>
            <a:ext cx="781049" cy="1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96650" y="4690356"/>
            <a:ext cx="781049" cy="1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96649" y="5676900"/>
            <a:ext cx="781049" cy="1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endCxn id="9" idx="1"/>
          </p:cNvCxnSpPr>
          <p:nvPr/>
        </p:nvCxnSpPr>
        <p:spPr>
          <a:xfrm>
            <a:off x="296650" y="2581274"/>
            <a:ext cx="476250" cy="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71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solidFill>
                  <a:schemeClr val="tx1"/>
                </a:solidFill>
                <a:latin typeface="Times"/>
                <a:cs typeface="Times"/>
              </a:rPr>
              <a:pPr/>
              <a:t>12</a:t>
            </a:fld>
            <a:endParaRPr lang="ru-RU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0701" y="-28575"/>
            <a:ext cx="68802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Консультативный совет </a:t>
            </a:r>
            <a:r>
              <a:rPr lang="ru-RU" sz="1600" b="1" dirty="0"/>
              <a:t>по взаимодействию Евразийской экономической комиссии и белорусско-казахстанско-российского </a:t>
            </a:r>
            <a:r>
              <a:rPr lang="ru-RU" sz="1600" b="1" dirty="0" smtClean="0"/>
              <a:t>бизнес-сообщества: </a:t>
            </a:r>
          </a:p>
          <a:p>
            <a:pPr algn="ctr"/>
            <a:r>
              <a:rPr lang="ru-RU" sz="1600" b="1" dirty="0" smtClean="0"/>
              <a:t>как защищаются интересы бизнеса?</a:t>
            </a:r>
            <a:endParaRPr lang="ru-RU" sz="16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93398" y="990602"/>
            <a:ext cx="7639478" cy="1171574"/>
          </a:xfrm>
          <a:prstGeom prst="roundRect">
            <a:avLst/>
          </a:prstGeom>
          <a:solidFill>
            <a:schemeClr val="accent1">
              <a:alpha val="99000"/>
            </a:scheme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700" b="1" kern="0" dirty="0">
                <a:solidFill>
                  <a:schemeClr val="bg1"/>
                </a:solidFill>
                <a:latin typeface="Arial"/>
              </a:rPr>
              <a:t>Положение о Консультативном совете по взаимодействию Евразийской экономической комиссии и белорусско-казахстанско-российского бизнес-сообщества, утвержденного Решением Коллегии ЕЭК от 9 апреля 2013 г. № 78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2923" y="2438402"/>
            <a:ext cx="7201327" cy="952499"/>
          </a:xfrm>
          <a:prstGeom prst="roundRect">
            <a:avLst/>
          </a:prstGeom>
          <a:solidFill>
            <a:schemeClr val="tx2">
              <a:lumMod val="60000"/>
              <a:lumOff val="40000"/>
              <a:alpha val="99000"/>
            </a:scheme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Бизнес-сообщество </a:t>
            </a:r>
            <a:r>
              <a:rPr lang="ru-RU" sz="1400" kern="0" dirty="0">
                <a:solidFill>
                  <a:schemeClr val="bg1"/>
                </a:solidFill>
                <a:latin typeface="Arial"/>
              </a:rPr>
              <a:t>участвует в обсуждении проектов актов </a:t>
            </a: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Комиссии в </a:t>
            </a:r>
            <a:r>
              <a:rPr lang="ru-RU" sz="1400" kern="0" dirty="0">
                <a:solidFill>
                  <a:schemeClr val="bg1"/>
                </a:solidFill>
                <a:latin typeface="Arial"/>
              </a:rPr>
              <a:t>рамках оценки регулирующего воздействия, в </a:t>
            </a: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частности готовит </a:t>
            </a:r>
            <a:r>
              <a:rPr lang="ru-RU" sz="1400" kern="0" dirty="0">
                <a:solidFill>
                  <a:schemeClr val="bg1"/>
                </a:solidFill>
                <a:latin typeface="Arial"/>
              </a:rPr>
              <a:t>и направляет предложения по </a:t>
            </a: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проектам </a:t>
            </a:r>
            <a:r>
              <a:rPr lang="ru-RU" sz="1400" kern="0" dirty="0">
                <a:solidFill>
                  <a:schemeClr val="bg1"/>
                </a:solidFill>
                <a:latin typeface="Arial"/>
              </a:rPr>
              <a:t>документов, затрагивающих интересы деловых кругов государств – членов </a:t>
            </a: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ТС и ЕЭП</a:t>
            </a:r>
            <a:endParaRPr lang="ru-RU" sz="1400" kern="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2923" y="3524251"/>
            <a:ext cx="7201327" cy="1104900"/>
          </a:xfrm>
          <a:prstGeom prst="roundRect">
            <a:avLst/>
          </a:prstGeom>
          <a:solidFill>
            <a:schemeClr val="tx2">
              <a:lumMod val="60000"/>
              <a:lumOff val="40000"/>
              <a:alpha val="99000"/>
            </a:scheme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По </a:t>
            </a:r>
            <a:r>
              <a:rPr lang="ru-RU" sz="1400" kern="0" dirty="0">
                <a:solidFill>
                  <a:schemeClr val="bg1"/>
                </a:solidFill>
                <a:latin typeface="Arial"/>
              </a:rPr>
              <a:t>итогам рассмотрения предложений бизнес-сообщества по проектам документов Комиссии департаменты Комиссии в срок, не превышающий </a:t>
            </a:r>
            <a:endParaRPr lang="ru-RU" sz="1400" kern="0" dirty="0" smtClean="0">
              <a:solidFill>
                <a:schemeClr val="bg1"/>
              </a:solidFill>
              <a:latin typeface="Arial"/>
            </a:endParaRPr>
          </a:p>
          <a:p>
            <a:pPr lvl="0" algn="ctr" defTabSz="914400">
              <a:defRPr/>
            </a:pP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30 </a:t>
            </a:r>
            <a:r>
              <a:rPr lang="ru-RU" sz="1400" kern="0" dirty="0">
                <a:solidFill>
                  <a:schemeClr val="bg1"/>
                </a:solidFill>
                <a:latin typeface="Arial"/>
              </a:rPr>
              <a:t>календарных дней с даты обращения, направляют соответствующие заключения ответственным за взаимодействие со структурными подразделениями Комиссии представителям бизнес-сообщества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923" y="4752975"/>
            <a:ext cx="7201327" cy="885825"/>
          </a:xfrm>
          <a:prstGeom prst="roundRect">
            <a:avLst/>
          </a:prstGeom>
          <a:solidFill>
            <a:schemeClr val="tx2">
              <a:lumMod val="60000"/>
              <a:lumOff val="40000"/>
              <a:alpha val="99000"/>
            </a:scheme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В </a:t>
            </a:r>
            <a:r>
              <a:rPr lang="ru-RU" sz="1400" kern="0" dirty="0">
                <a:solidFill>
                  <a:schemeClr val="bg1"/>
                </a:solidFill>
                <a:latin typeface="Arial"/>
              </a:rPr>
              <a:t>случае изменения, полного или частичного отклонения представленных бизнес-сообществом предложений, в заключении структурных подразделений </a:t>
            </a: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Комиссии  </a:t>
            </a:r>
            <a:r>
              <a:rPr lang="ru-RU" sz="1400" kern="0" dirty="0">
                <a:solidFill>
                  <a:schemeClr val="bg1"/>
                </a:solidFill>
                <a:latin typeface="Arial"/>
              </a:rPr>
              <a:t>должны содержаться аргументированные обоснования с указанием юридических или иных обстоятельств, препятствующих принятию предложения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2923" y="5772150"/>
            <a:ext cx="7201327" cy="885825"/>
          </a:xfrm>
          <a:prstGeom prst="roundRect">
            <a:avLst/>
          </a:prstGeom>
          <a:solidFill>
            <a:schemeClr val="tx2">
              <a:lumMod val="60000"/>
              <a:lumOff val="40000"/>
              <a:alpha val="99000"/>
            </a:scheme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Представители </a:t>
            </a:r>
            <a:r>
              <a:rPr lang="ru-RU" sz="1400" kern="0" dirty="0">
                <a:solidFill>
                  <a:schemeClr val="bg1"/>
                </a:solidFill>
                <a:latin typeface="Arial"/>
              </a:rPr>
              <a:t>бизнес-сообщества, входящие в состав Консультативного совета, включаются в составы соответствующих консультативных комитетов </a:t>
            </a:r>
            <a:endParaRPr lang="ru-RU" sz="1400" kern="0" dirty="0" smtClean="0">
              <a:solidFill>
                <a:schemeClr val="bg1"/>
              </a:solidFill>
              <a:latin typeface="Arial"/>
            </a:endParaRPr>
          </a:p>
          <a:p>
            <a:pPr lvl="0" algn="ctr" defTabSz="914400">
              <a:defRPr/>
            </a:pP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по </a:t>
            </a:r>
            <a:r>
              <a:rPr lang="ru-RU" sz="1400" kern="0" dirty="0">
                <a:solidFill>
                  <a:schemeClr val="bg1"/>
                </a:solidFill>
                <a:latin typeface="Arial"/>
              </a:rPr>
              <a:t>представлению координаторов Бизнес-диалога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8010525" y="2162176"/>
            <a:ext cx="0" cy="40528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8" idx="3"/>
          </p:cNvCxnSpPr>
          <p:nvPr/>
        </p:nvCxnSpPr>
        <p:spPr>
          <a:xfrm flipH="1">
            <a:off x="7334250" y="2914651"/>
            <a:ext cx="67627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7334249" y="4086227"/>
            <a:ext cx="67627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7334250" y="5157788"/>
            <a:ext cx="67627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7334248" y="6215062"/>
            <a:ext cx="67627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71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</a:t>
            </a:r>
            <a:r>
              <a:rPr lang="en-US" dirty="0" smtClean="0">
                <a:latin typeface="Times"/>
                <a:cs typeface="Times"/>
              </a:rPr>
              <a:t> </a:t>
            </a:r>
            <a:fld id="{1E7D417E-0BF3-C440-BCB6-3BA684BB87BE}" type="slidenum">
              <a:rPr lang="ru-RU" smtClean="0">
                <a:latin typeface="Times"/>
                <a:cs typeface="Times"/>
              </a:rPr>
              <a:pPr/>
              <a:t>13</a:t>
            </a:fld>
            <a:endParaRPr lang="ru-RU" dirty="0">
              <a:latin typeface="Times"/>
              <a:cs typeface="Time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6997" y="824984"/>
            <a:ext cx="88804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Благодарю за внимание!</a:t>
            </a:r>
            <a:endParaRPr lang="ru-RU" sz="6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6998" y="5392609"/>
            <a:ext cx="88804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b="1" dirty="0" smtClean="0"/>
              <a:t>Заместитель </a:t>
            </a:r>
            <a:r>
              <a:rPr lang="ru-RU" sz="1200" b="1" dirty="0"/>
              <a:t>начальника отдела адвокатирования предпринимательства </a:t>
            </a:r>
            <a:endParaRPr lang="ru-RU" sz="1200" b="1" dirty="0" smtClean="0"/>
          </a:p>
          <a:p>
            <a:pPr algn="r"/>
            <a:r>
              <a:rPr lang="ru-RU" sz="1200" b="1" dirty="0" smtClean="0"/>
              <a:t>Департамента </a:t>
            </a:r>
            <a:r>
              <a:rPr lang="ru-RU" sz="1200" b="1" dirty="0"/>
              <a:t>развития предпринимательской </a:t>
            </a:r>
            <a:r>
              <a:rPr lang="ru-RU" sz="1200" b="1" dirty="0" smtClean="0"/>
              <a:t>деятельности </a:t>
            </a:r>
          </a:p>
          <a:p>
            <a:pPr algn="r"/>
            <a:r>
              <a:rPr lang="ru-RU" sz="1200" b="1" dirty="0" smtClean="0"/>
              <a:t>Евразийской </a:t>
            </a:r>
            <a:r>
              <a:rPr lang="ru-RU" sz="1200" b="1" dirty="0"/>
              <a:t>экономической комиссии </a:t>
            </a:r>
          </a:p>
          <a:p>
            <a:pPr algn="r"/>
            <a:r>
              <a:rPr lang="ru-RU" sz="1200" b="1" dirty="0"/>
              <a:t>Юлегин </a:t>
            </a:r>
            <a:r>
              <a:rPr lang="ru-RU" sz="1200" b="1" dirty="0" smtClean="0"/>
              <a:t>Артём Александрович</a:t>
            </a:r>
          </a:p>
          <a:p>
            <a:pPr algn="r"/>
            <a:r>
              <a:rPr lang="ru-RU" sz="1200" b="1" dirty="0" smtClean="0"/>
              <a:t>тел. +7-495-669-2561</a:t>
            </a:r>
          </a:p>
          <a:p>
            <a:pPr algn="r"/>
            <a:r>
              <a:rPr lang="ru-RU" sz="1200" b="1" dirty="0" smtClean="0"/>
              <a:t>тел</a:t>
            </a:r>
            <a:r>
              <a:rPr lang="ru-RU" sz="1200" b="1" dirty="0"/>
              <a:t>. +</a:t>
            </a:r>
            <a:r>
              <a:rPr lang="ru-RU" sz="1200" b="1" dirty="0" smtClean="0"/>
              <a:t>7-495-669-2400</a:t>
            </a:r>
            <a:r>
              <a:rPr lang="ru-RU" sz="1200" b="1" dirty="0"/>
              <a:t>, доб. 32-46</a:t>
            </a:r>
          </a:p>
          <a:p>
            <a:pPr algn="r"/>
            <a:r>
              <a:rPr lang="en-US" sz="1200" b="1" dirty="0" smtClean="0">
                <a:hlinkClick r:id="rId2"/>
              </a:rPr>
              <a:t>yulegin@eecommission.org</a:t>
            </a:r>
            <a:endParaRPr lang="en-US" sz="1200" b="1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785" y="1773972"/>
            <a:ext cx="4800600" cy="3600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47" y="1773972"/>
            <a:ext cx="3716338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49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solidFill>
                  <a:schemeClr val="tx1"/>
                </a:solidFill>
                <a:latin typeface="Times"/>
                <a:cs typeface="Times"/>
              </a:rPr>
              <a:pPr/>
              <a:t>2</a:t>
            </a:fld>
            <a:endParaRPr lang="ru-RU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4540" y="-19306"/>
            <a:ext cx="80294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Используемые инструменты: </a:t>
            </a:r>
          </a:p>
          <a:p>
            <a:pPr algn="ctr"/>
            <a:r>
              <a:rPr lang="ru-RU" sz="2400" b="1" dirty="0"/>
              <a:t>к</a:t>
            </a:r>
            <a:r>
              <a:rPr lang="ru-RU" sz="2400" b="1" dirty="0" smtClean="0"/>
              <a:t>ак мы защищаем интересы бизнес-сообщества? </a:t>
            </a:r>
            <a:endParaRPr lang="ru-RU" sz="24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94791" y="1082674"/>
            <a:ext cx="8400992" cy="660402"/>
          </a:xfrm>
          <a:prstGeom prst="roundRect">
            <a:avLst/>
          </a:prstGeom>
          <a:solidFill>
            <a:srgbClr val="00B050">
              <a:alpha val="99000"/>
            </a:srgb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700" b="1" kern="0" dirty="0" smtClean="0">
                <a:latin typeface="Arial"/>
              </a:rPr>
              <a:t>Оценка </a:t>
            </a:r>
            <a:r>
              <a:rPr lang="ru-RU" sz="1700" b="1" kern="0" dirty="0">
                <a:latin typeface="Arial"/>
              </a:rPr>
              <a:t>влияния проектов актов </a:t>
            </a:r>
            <a:r>
              <a:rPr lang="ru-RU" sz="1700" b="1" kern="0" dirty="0" smtClean="0">
                <a:latin typeface="Arial"/>
              </a:rPr>
              <a:t>ЕЭК, внесенных на </a:t>
            </a:r>
            <a:r>
              <a:rPr lang="ru-RU" sz="1700" b="1" kern="0" dirty="0">
                <a:latin typeface="Arial"/>
              </a:rPr>
              <a:t>рассмотрение Коллегии </a:t>
            </a:r>
            <a:r>
              <a:rPr lang="ru-RU" sz="1700" b="1" kern="0" dirty="0" smtClean="0">
                <a:latin typeface="Arial"/>
              </a:rPr>
              <a:t>Комиссии (на финальной стадии)</a:t>
            </a:r>
            <a:endParaRPr kumimoji="0" lang="ru-RU" sz="17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94791" y="1943100"/>
            <a:ext cx="8430109" cy="867473"/>
          </a:xfrm>
          <a:prstGeom prst="roundRect">
            <a:avLst/>
          </a:prstGeom>
          <a:solidFill>
            <a:srgbClr val="FFFF00">
              <a:alpha val="99000"/>
            </a:srgb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700" b="1" kern="0" dirty="0" smtClean="0">
                <a:latin typeface="Arial"/>
              </a:rPr>
              <a:t>Оценка </a:t>
            </a:r>
            <a:r>
              <a:rPr lang="ru-RU" sz="1700" b="1" kern="0" dirty="0">
                <a:latin typeface="Arial"/>
              </a:rPr>
              <a:t>регулирующего воздействия проектов решений </a:t>
            </a:r>
            <a:endParaRPr lang="ru-RU" sz="1700" b="1" kern="0" dirty="0" smtClean="0">
              <a:latin typeface="Arial"/>
            </a:endParaRPr>
          </a:p>
          <a:p>
            <a:pPr lvl="0" algn="ctr" defTabSz="914400">
              <a:defRPr/>
            </a:pPr>
            <a:r>
              <a:rPr lang="ru-RU" sz="1700" b="1" kern="0" dirty="0" smtClean="0">
                <a:latin typeface="Arial"/>
              </a:rPr>
              <a:t>Коллегии </a:t>
            </a:r>
            <a:r>
              <a:rPr lang="ru-RU" sz="1700" b="1" kern="0" dirty="0">
                <a:latin typeface="Arial"/>
              </a:rPr>
              <a:t>при поступлении их в ДРПД в рамках процедуры </a:t>
            </a:r>
            <a:endParaRPr lang="ru-RU" sz="1700" b="1" kern="0" dirty="0" smtClean="0">
              <a:latin typeface="Arial"/>
            </a:endParaRPr>
          </a:p>
          <a:p>
            <a:pPr lvl="0" algn="ctr" defTabSz="914400">
              <a:defRPr/>
            </a:pPr>
            <a:r>
              <a:rPr lang="ru-RU" sz="1700" b="1" kern="0" dirty="0" smtClean="0">
                <a:latin typeface="Arial"/>
              </a:rPr>
              <a:t>внутреннего согласования (на ранней стадии)</a:t>
            </a:r>
            <a:endParaRPr kumimoji="0" lang="ru-RU" sz="17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94791" y="2995918"/>
            <a:ext cx="6201259" cy="821383"/>
          </a:xfrm>
          <a:prstGeom prst="roundRect">
            <a:avLst/>
          </a:prstGeom>
          <a:solidFill>
            <a:schemeClr val="accent6">
              <a:lumMod val="75000"/>
              <a:alpha val="99000"/>
            </a:scheme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700" b="1" kern="0" dirty="0" smtClean="0">
                <a:latin typeface="Arial"/>
              </a:rPr>
              <a:t>Рассмотрение </a:t>
            </a:r>
            <a:r>
              <a:rPr lang="ru-RU" sz="1700" b="1" kern="0" dirty="0">
                <a:latin typeface="Arial"/>
              </a:rPr>
              <a:t>обращений субъектов предпринимательской деятельности по вопросам, относящимся к компетенции Комиссии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94791" y="3988770"/>
            <a:ext cx="6201259" cy="764206"/>
          </a:xfrm>
          <a:prstGeom prst="roundRect">
            <a:avLst/>
          </a:prstGeom>
          <a:solidFill>
            <a:srgbClr val="FF0000">
              <a:alpha val="99000"/>
            </a:srgb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700" b="1" kern="0" dirty="0" smtClean="0">
                <a:latin typeface="Arial"/>
              </a:rPr>
              <a:t>Проведение </a:t>
            </a:r>
            <a:r>
              <a:rPr lang="ru-RU" sz="1700" b="1" kern="0" dirty="0">
                <a:latin typeface="Arial"/>
              </a:rPr>
              <a:t>«очного-ОРВ» в формате фокус-групп </a:t>
            </a:r>
            <a:endParaRPr lang="en-US" sz="1700" b="1" kern="0" dirty="0" smtClean="0">
              <a:latin typeface="Arial"/>
            </a:endParaRPr>
          </a:p>
          <a:p>
            <a:pPr lvl="0" algn="ctr" defTabSz="914400">
              <a:defRPr/>
            </a:pPr>
            <a:r>
              <a:rPr lang="ru-RU" sz="1700" b="1" kern="0" dirty="0" smtClean="0">
                <a:latin typeface="Arial"/>
              </a:rPr>
              <a:t>с </a:t>
            </a:r>
            <a:r>
              <a:rPr lang="ru-RU" sz="1700" b="1" kern="0" dirty="0">
                <a:latin typeface="Arial"/>
              </a:rPr>
              <a:t>участием регуляторов и бизнес-сообщества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04373" y="5953125"/>
            <a:ext cx="8410943" cy="634723"/>
          </a:xfrm>
          <a:prstGeom prst="roundRect">
            <a:avLst/>
          </a:prstGeom>
          <a:solidFill>
            <a:schemeClr val="accent1">
              <a:alpha val="99000"/>
            </a:scheme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700" b="1" kern="0" dirty="0">
                <a:latin typeface="Arial"/>
              </a:rPr>
              <a:t>Консультативный совет по взаимодействию Коллегии Комиссии и Белорусско-Казахстанско-Российского Бизнес-Диалога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475" y="2847958"/>
            <a:ext cx="2060575" cy="2002192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304373" y="4975917"/>
            <a:ext cx="8264525" cy="768073"/>
          </a:xfrm>
          <a:prstGeom prst="roundRect">
            <a:avLst/>
          </a:prstGeom>
          <a:solidFill>
            <a:schemeClr val="accent3">
              <a:lumMod val="75000"/>
              <a:alpha val="99000"/>
            </a:scheme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700" b="1" kern="0" dirty="0" smtClean="0">
                <a:latin typeface="Arial"/>
              </a:rPr>
              <a:t>Оценка </a:t>
            </a:r>
            <a:r>
              <a:rPr lang="ru-RU" sz="1700" b="1" kern="0" dirty="0">
                <a:latin typeface="Arial"/>
              </a:rPr>
              <a:t>влияния на бизнес-климат пилотных проектов </a:t>
            </a:r>
            <a:r>
              <a:rPr lang="ru-RU" sz="1700" b="1" kern="0" dirty="0" smtClean="0">
                <a:latin typeface="Arial"/>
              </a:rPr>
              <a:t>НПА </a:t>
            </a:r>
            <a:endParaRPr lang="en-US" sz="1700" b="1" kern="0" dirty="0" smtClean="0">
              <a:latin typeface="Arial"/>
            </a:endParaRPr>
          </a:p>
          <a:p>
            <a:pPr lvl="0" algn="ctr" defTabSz="914400">
              <a:defRPr/>
            </a:pPr>
            <a:r>
              <a:rPr lang="ru-RU" sz="1400" b="1" kern="0" dirty="0" smtClean="0">
                <a:latin typeface="Arial"/>
              </a:rPr>
              <a:t>(</a:t>
            </a:r>
            <a:r>
              <a:rPr lang="ru-RU" sz="1400" b="1" kern="0" dirty="0">
                <a:latin typeface="Arial"/>
              </a:rPr>
              <a:t>в рамках проведения апробации методической базы, </a:t>
            </a:r>
            <a:endParaRPr lang="en-US" sz="1400" b="1" kern="0" dirty="0" smtClean="0">
              <a:latin typeface="Arial"/>
            </a:endParaRPr>
          </a:p>
          <a:p>
            <a:pPr lvl="0" algn="ctr" defTabSz="914400">
              <a:defRPr/>
            </a:pPr>
            <a:r>
              <a:rPr lang="ru-RU" sz="1400" b="1" kern="0" dirty="0" smtClean="0">
                <a:latin typeface="Arial"/>
              </a:rPr>
              <a:t>разработанной </a:t>
            </a:r>
            <a:r>
              <a:rPr lang="ru-RU" sz="1400" b="1" kern="0" dirty="0">
                <a:latin typeface="Arial"/>
              </a:rPr>
              <a:t>по результатам проведения научно-исследовательской работы)</a:t>
            </a:r>
          </a:p>
        </p:txBody>
      </p:sp>
    </p:spTree>
    <p:extLst>
      <p:ext uri="{BB962C8B-B14F-4D97-AF65-F5344CB8AC3E}">
        <p14:creationId xmlns:p14="http://schemas.microsoft.com/office/powerpoint/2010/main" val="11855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92729"/>
            <a:ext cx="6334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ru-RU" sz="2400" b="1" kern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Times New Roman" pitchFamily="18" charset="0"/>
              </a:rPr>
              <a:t>Оценка влияния: что сделано?</a:t>
            </a:r>
            <a:endParaRPr lang="ru-RU" sz="2400" b="1" kern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/>
              <a:cs typeface="Times New Roman" pitchFamily="18" charset="0"/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solidFill>
                  <a:schemeClr val="tx1"/>
                </a:solidFill>
                <a:latin typeface="Times"/>
                <a:cs typeface="Times"/>
              </a:rPr>
              <a:pPr/>
              <a:t>3</a:t>
            </a:fld>
            <a:endParaRPr lang="ru-RU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4300" y="937268"/>
            <a:ext cx="8845550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 smtClean="0">
                <a:solidFill>
                  <a:srgbClr val="002060"/>
                </a:solidFill>
              </a:rPr>
              <a:t>В период со 2 октября 2012 г. по 18 ноября 2013 г.:</a:t>
            </a:r>
          </a:p>
          <a:p>
            <a:pPr marL="171450" indent="-171450" algn="just">
              <a:buFontTx/>
              <a:buChar char="-"/>
            </a:pPr>
            <a:r>
              <a:rPr lang="ru-RU" sz="1700" b="1" dirty="0">
                <a:solidFill>
                  <a:srgbClr val="002060"/>
                </a:solidFill>
              </a:rPr>
              <a:t>п</a:t>
            </a:r>
            <a:r>
              <a:rPr lang="ru-RU" sz="1700" b="1" dirty="0" smtClean="0">
                <a:solidFill>
                  <a:srgbClr val="002060"/>
                </a:solidFill>
              </a:rPr>
              <a:t>роведено </a:t>
            </a:r>
            <a:r>
              <a:rPr lang="ru-RU" sz="1700" b="1" dirty="0" smtClean="0">
                <a:solidFill>
                  <a:srgbClr val="FF0000"/>
                </a:solidFill>
              </a:rPr>
              <a:t>49 заседаний Коллегии ЕЭК</a:t>
            </a:r>
            <a:r>
              <a:rPr lang="ru-RU" sz="1700" b="1" dirty="0" smtClean="0">
                <a:solidFill>
                  <a:srgbClr val="002060"/>
                </a:solidFill>
              </a:rPr>
              <a:t>;</a:t>
            </a:r>
          </a:p>
          <a:p>
            <a:pPr marL="171450" indent="-171450" algn="just">
              <a:buFontTx/>
              <a:buChar char="-"/>
            </a:pPr>
            <a:r>
              <a:rPr lang="ru-RU" sz="1700" b="1" dirty="0" smtClean="0">
                <a:solidFill>
                  <a:srgbClr val="002060"/>
                </a:solidFill>
              </a:rPr>
              <a:t>рассмотрен </a:t>
            </a:r>
            <a:r>
              <a:rPr lang="ru-RU" sz="1700" b="1" dirty="0" smtClean="0">
                <a:solidFill>
                  <a:srgbClr val="FF0000"/>
                </a:solidFill>
              </a:rPr>
              <a:t>461 вопрос</a:t>
            </a:r>
            <a:r>
              <a:rPr lang="ru-RU" sz="1700" b="1" dirty="0" smtClean="0">
                <a:solidFill>
                  <a:srgbClr val="002060"/>
                </a:solidFill>
              </a:rPr>
              <a:t> (100%);</a:t>
            </a:r>
          </a:p>
          <a:p>
            <a:pPr marL="171450" indent="-171450" algn="just">
              <a:buFontTx/>
              <a:buChar char="-"/>
            </a:pPr>
            <a:r>
              <a:rPr lang="ru-RU" sz="1700" b="1" dirty="0" smtClean="0">
                <a:solidFill>
                  <a:srgbClr val="002060"/>
                </a:solidFill>
              </a:rPr>
              <a:t>по результатам экспертизы проектов актов ЕЭК</a:t>
            </a:r>
            <a:r>
              <a:rPr lang="en-US" sz="1700" b="1" dirty="0" smtClean="0">
                <a:solidFill>
                  <a:srgbClr val="002060"/>
                </a:solidFill>
              </a:rPr>
              <a:t> </a:t>
            </a:r>
            <a:r>
              <a:rPr lang="ru-RU" sz="1700" b="1" dirty="0" smtClean="0">
                <a:solidFill>
                  <a:srgbClr val="002060"/>
                </a:solidFill>
              </a:rPr>
              <a:t>подготовлено 82</a:t>
            </a:r>
            <a:r>
              <a:rPr lang="ru-RU" sz="1700" b="1" dirty="0" smtClean="0">
                <a:solidFill>
                  <a:srgbClr val="FF0000"/>
                </a:solidFill>
              </a:rPr>
              <a:t> заключения </a:t>
            </a:r>
            <a:r>
              <a:rPr lang="ru-RU" sz="1700" b="1" dirty="0" smtClean="0">
                <a:solidFill>
                  <a:srgbClr val="002060"/>
                </a:solidFill>
              </a:rPr>
              <a:t>об оценке их влияния на бизнес (то есть избыточные ограничения выявлены в 17,8 % случаев).</a:t>
            </a:r>
            <a:endParaRPr lang="ru-RU" sz="1700" b="1" dirty="0" smtClean="0">
              <a:solidFill>
                <a:srgbClr val="FF000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14300" y="2547201"/>
            <a:ext cx="8845550" cy="0"/>
          </a:xfrm>
          <a:prstGeom prst="line">
            <a:avLst/>
          </a:prstGeom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14300" y="2798461"/>
            <a:ext cx="8845550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Большая часть заключений от их общего числа подготовлена в следующих сферах:</a:t>
            </a:r>
          </a:p>
          <a:p>
            <a:pPr marL="171450" indent="-171450" algn="just">
              <a:buFontTx/>
              <a:buChar char="-"/>
            </a:pPr>
            <a:r>
              <a:rPr lang="ru-RU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техническое регулирование, санитарные, фитосанитарные и ветеринарные меры                (</a:t>
            </a:r>
            <a:r>
              <a:rPr lang="ru-RU" sz="1700" b="1" dirty="0" smtClean="0">
                <a:solidFill>
                  <a:srgbClr val="00B050"/>
                </a:solidFill>
              </a:rPr>
              <a:t>56,10 %</a:t>
            </a:r>
            <a:r>
              <a:rPr lang="ru-RU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);</a:t>
            </a:r>
          </a:p>
          <a:p>
            <a:pPr marL="171450" indent="-171450" algn="just">
              <a:buFontTx/>
              <a:buChar char="-"/>
            </a:pPr>
            <a:r>
              <a:rPr lang="ru-RU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таможенно-тарифное и нетарифное регулирование, торговая политика (</a:t>
            </a:r>
            <a:r>
              <a:rPr lang="ru-RU" sz="1700" b="1" dirty="0" smtClean="0">
                <a:solidFill>
                  <a:srgbClr val="00B050"/>
                </a:solidFill>
              </a:rPr>
              <a:t>14,63 %</a:t>
            </a:r>
            <a:r>
              <a:rPr lang="ru-RU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);</a:t>
            </a:r>
          </a:p>
          <a:p>
            <a:pPr marL="171450" indent="-171450" algn="just">
              <a:buFontTx/>
              <a:buChar char="-"/>
            </a:pPr>
            <a:r>
              <a:rPr lang="ru-RU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таможенное регулирование (</a:t>
            </a:r>
            <a:r>
              <a:rPr lang="ru-RU" sz="1700" b="1" dirty="0" smtClean="0">
                <a:solidFill>
                  <a:srgbClr val="00B050"/>
                </a:solidFill>
              </a:rPr>
              <a:t>8,54 %</a:t>
            </a:r>
            <a:r>
              <a:rPr lang="ru-RU" sz="17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).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96850" y="4480776"/>
            <a:ext cx="8845550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15900" y="4652018"/>
            <a:ext cx="8826500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 smtClean="0">
                <a:solidFill>
                  <a:srgbClr val="0070C0"/>
                </a:solidFill>
              </a:rPr>
              <a:t> Распределение заключений по критерию доли случаев выявления необоснованных ограничений от общего числа рассмотренных проектов актов Комиссии в определенной сфере регулирования:</a:t>
            </a:r>
            <a:endParaRPr lang="ru-RU" sz="1700" b="1" dirty="0">
              <a:solidFill>
                <a:srgbClr val="0070C0"/>
              </a:solidFill>
            </a:endParaRPr>
          </a:p>
          <a:p>
            <a:pPr marL="171450" indent="-171450" algn="just">
              <a:buFontTx/>
              <a:buChar char="-"/>
            </a:pPr>
            <a:r>
              <a:rPr lang="ru-RU" sz="1700" b="1" dirty="0">
                <a:solidFill>
                  <a:srgbClr val="0070C0"/>
                </a:solidFill>
              </a:rPr>
              <a:t>техническое регулирование, санитарные, фитосанитарные и ветеринарные меры                </a:t>
            </a:r>
            <a:r>
              <a:rPr lang="ru-RU" sz="1700" b="1" dirty="0" smtClean="0">
                <a:solidFill>
                  <a:srgbClr val="0070C0"/>
                </a:solidFill>
              </a:rPr>
              <a:t>(с «долей покрытия» проектов актов заключениями </a:t>
            </a:r>
            <a:r>
              <a:rPr lang="ru-RU" sz="1700" b="1" dirty="0" smtClean="0">
                <a:solidFill>
                  <a:srgbClr val="7E0E19"/>
                </a:solidFill>
              </a:rPr>
              <a:t>38,02 </a:t>
            </a:r>
            <a:r>
              <a:rPr lang="ru-RU" sz="1700" b="1" dirty="0">
                <a:solidFill>
                  <a:srgbClr val="7E0E19"/>
                </a:solidFill>
              </a:rPr>
              <a:t>%</a:t>
            </a:r>
            <a:r>
              <a:rPr lang="ru-RU" sz="1700" b="1" dirty="0">
                <a:solidFill>
                  <a:srgbClr val="0070C0"/>
                </a:solidFill>
              </a:rPr>
              <a:t>);</a:t>
            </a:r>
          </a:p>
          <a:p>
            <a:pPr marL="171450" indent="-171450" algn="just">
              <a:buFontTx/>
              <a:buChar char="-"/>
            </a:pPr>
            <a:r>
              <a:rPr lang="ru-RU" sz="1700" b="1" dirty="0" smtClean="0">
                <a:solidFill>
                  <a:srgbClr val="0070C0"/>
                </a:solidFill>
              </a:rPr>
              <a:t>транспорт и инфраструктура (</a:t>
            </a:r>
            <a:r>
              <a:rPr lang="ru-RU" sz="1700" b="1" dirty="0" smtClean="0">
                <a:solidFill>
                  <a:srgbClr val="7E0E19"/>
                </a:solidFill>
              </a:rPr>
              <a:t>17,65 </a:t>
            </a:r>
            <a:r>
              <a:rPr lang="ru-RU" sz="1700" b="1" dirty="0">
                <a:solidFill>
                  <a:srgbClr val="7E0E19"/>
                </a:solidFill>
              </a:rPr>
              <a:t>%</a:t>
            </a:r>
            <a:r>
              <a:rPr lang="ru-RU" sz="1700" b="1" dirty="0">
                <a:solidFill>
                  <a:srgbClr val="0070C0"/>
                </a:solidFill>
              </a:rPr>
              <a:t>);</a:t>
            </a:r>
          </a:p>
          <a:p>
            <a:pPr marL="171450" indent="-171450" algn="just">
              <a:buFontTx/>
              <a:buChar char="-"/>
            </a:pPr>
            <a:r>
              <a:rPr lang="ru-RU" sz="1700" b="1" dirty="0" smtClean="0">
                <a:solidFill>
                  <a:srgbClr val="0070C0"/>
                </a:solidFill>
              </a:rPr>
              <a:t>антимонопольное регулирование (</a:t>
            </a:r>
            <a:r>
              <a:rPr lang="ru-RU" sz="1700" b="1" dirty="0" smtClean="0">
                <a:solidFill>
                  <a:srgbClr val="7E0E19"/>
                </a:solidFill>
              </a:rPr>
              <a:t>17,39 </a:t>
            </a:r>
            <a:r>
              <a:rPr lang="ru-RU" sz="1700" b="1" dirty="0">
                <a:solidFill>
                  <a:srgbClr val="7E0E19"/>
                </a:solidFill>
              </a:rPr>
              <a:t>%</a:t>
            </a:r>
            <a:r>
              <a:rPr lang="ru-RU" sz="1700" b="1" dirty="0">
                <a:solidFill>
                  <a:srgbClr val="0070C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25495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solidFill>
                  <a:schemeClr val="tx1"/>
                </a:solidFill>
                <a:latin typeface="Times"/>
                <a:cs typeface="Times"/>
              </a:rPr>
              <a:pPr/>
              <a:t>4</a:t>
            </a:fld>
            <a:endParaRPr lang="ru-RU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0701" y="145988"/>
            <a:ext cx="68802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Методология: как мы проводим оценку влияния?</a:t>
            </a:r>
            <a:endParaRPr lang="ru-RU" sz="22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2429" y="962023"/>
            <a:ext cx="8556625" cy="1133475"/>
          </a:xfrm>
          <a:prstGeom prst="roundRect">
            <a:avLst/>
          </a:prstGeom>
          <a:solidFill>
            <a:schemeClr val="tx2">
              <a:lumMod val="50000"/>
              <a:alpha val="99000"/>
            </a:scheme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>
            <a:outerShdw blurRad="50800" dist="1016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Внедряемый </a:t>
            </a:r>
            <a:r>
              <a:rPr lang="ru-RU" sz="1400" kern="0" dirty="0">
                <a:solidFill>
                  <a:schemeClr val="bg1"/>
                </a:solidFill>
                <a:latin typeface="Arial"/>
              </a:rPr>
              <a:t> </a:t>
            </a: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Департаментом развития предпринимательской деятельности </a:t>
            </a:r>
          </a:p>
          <a:p>
            <a:pPr algn="ctr">
              <a:spcAft>
                <a:spcPts val="600"/>
              </a:spcAft>
            </a:pP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подход к проведению оценки влияния проектов актов Комиссии не ограничивается:</a:t>
            </a:r>
          </a:p>
          <a:p>
            <a:pPr algn="ctr">
              <a:spcAft>
                <a:spcPts val="600"/>
              </a:spcAft>
            </a:pP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- методом анализа «издержек-выгод» (Еврокомиссия);</a:t>
            </a:r>
          </a:p>
          <a:p>
            <a:pPr algn="ctr">
              <a:spcAft>
                <a:spcPts val="600"/>
              </a:spcAft>
            </a:pP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- сводом замечаний и предложений бизнес-сообщества (Российская Федерация).</a:t>
            </a:r>
            <a:endParaRPr lang="ru-RU" sz="1400" kern="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43373" y="2233616"/>
            <a:ext cx="5083970" cy="728659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>
            <a:outerShdw blurRad="50800" dist="1016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1400" kern="0" dirty="0" smtClean="0">
                <a:solidFill>
                  <a:schemeClr val="bg1"/>
                </a:solidFill>
                <a:latin typeface="Arial"/>
              </a:rPr>
              <a:t>Методика проведения оценки влияния в ЕЭК включает также следующие критерии проведения оценки:</a:t>
            </a:r>
            <a:endParaRPr lang="ru-RU" sz="1400" kern="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19604" y="3148020"/>
            <a:ext cx="5398295" cy="514347"/>
          </a:xfrm>
          <a:prstGeom prst="roundRect">
            <a:avLst/>
          </a:prstGeom>
          <a:solidFill>
            <a:schemeClr val="tx2">
              <a:lumMod val="60000"/>
              <a:lumOff val="40000"/>
              <a:alpha val="99000"/>
            </a:scheme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>
            <a:outerShdw blurRad="50800" dist="1016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содержательный анализ </a:t>
            </a:r>
            <a:r>
              <a:rPr lang="ru-RU" sz="1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 акта с точки зрения </a:t>
            </a:r>
          </a:p>
          <a:p>
            <a:pPr algn="ctr">
              <a:spcAft>
                <a:spcPts val="600"/>
              </a:spcAft>
            </a:pPr>
            <a:r>
              <a:rPr lang="ru-RU" sz="1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отраслевой </a:t>
            </a:r>
            <a:r>
              <a:rPr lang="ru-RU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специфики </a:t>
            </a:r>
            <a:r>
              <a:rPr lang="ru-RU" sz="1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регулирования</a:t>
            </a:r>
            <a:endParaRPr lang="ru-RU" sz="13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987654" y="6225767"/>
            <a:ext cx="5398295" cy="504828"/>
          </a:xfrm>
          <a:prstGeom prst="roundRect">
            <a:avLst/>
          </a:prstGeom>
          <a:solidFill>
            <a:schemeClr val="tx2">
              <a:lumMod val="60000"/>
              <a:lumOff val="40000"/>
              <a:alpha val="99000"/>
            </a:scheme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>
            <a:outerShdw blurRad="50800" dist="1016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антикоррупционная экспертиза</a:t>
            </a:r>
            <a:endParaRPr lang="ru-RU" sz="13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57753" y="3774282"/>
            <a:ext cx="5398295" cy="504828"/>
          </a:xfrm>
          <a:prstGeom prst="roundRect">
            <a:avLst/>
          </a:prstGeom>
          <a:solidFill>
            <a:schemeClr val="tx2">
              <a:lumMod val="60000"/>
              <a:lumOff val="40000"/>
              <a:alpha val="99000"/>
            </a:scheme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>
            <a:outerShdw blurRad="50800" dist="1016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сравнительно-правовой анализ законодательства Сторон по вопросам, относящимся к предмету регулирования проекта акта</a:t>
            </a:r>
            <a:endParaRPr lang="ru-RU" sz="13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78502" y="5600700"/>
            <a:ext cx="5614194" cy="504828"/>
          </a:xfrm>
          <a:prstGeom prst="roundRect">
            <a:avLst/>
          </a:prstGeom>
          <a:solidFill>
            <a:schemeClr val="tx2">
              <a:lumMod val="60000"/>
              <a:lumOff val="40000"/>
              <a:alpha val="99000"/>
            </a:scheme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>
            <a:outerShdw blurRad="50800" dist="1016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нализ </a:t>
            </a:r>
            <a:r>
              <a:rPr lang="ru-RU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опыта </a:t>
            </a:r>
            <a:r>
              <a:rPr lang="ru-RU" sz="1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Еврокомиссии </a:t>
            </a:r>
          </a:p>
          <a:p>
            <a:pPr algn="ctr">
              <a:spcAft>
                <a:spcPts val="600"/>
              </a:spcAft>
            </a:pPr>
            <a:r>
              <a:rPr lang="ru-RU" sz="1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регулировани</a:t>
            </a:r>
            <a:r>
              <a:rPr lang="ru-RU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sz="1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аналогичных вопросов</a:t>
            </a:r>
            <a:endParaRPr lang="ru-RU" sz="13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335602" y="4986336"/>
            <a:ext cx="5401472" cy="504828"/>
          </a:xfrm>
          <a:prstGeom prst="roundRect">
            <a:avLst/>
          </a:prstGeom>
          <a:solidFill>
            <a:schemeClr val="tx2">
              <a:lumMod val="60000"/>
              <a:lumOff val="40000"/>
              <a:alpha val="99000"/>
            </a:scheme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>
            <a:outerShdw blurRad="50800" dist="1016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анализ соответствия проекта акта стандартам и требованиям ВТО</a:t>
            </a:r>
            <a:endParaRPr lang="ru-RU" sz="13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014929" y="4391023"/>
            <a:ext cx="5398295" cy="504828"/>
          </a:xfrm>
          <a:prstGeom prst="roundRect">
            <a:avLst/>
          </a:prstGeom>
          <a:solidFill>
            <a:schemeClr val="tx2">
              <a:lumMod val="60000"/>
              <a:lumOff val="40000"/>
              <a:alpha val="99000"/>
            </a:schemeClr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>
            <a:outerShdw blurRad="50800" dist="1016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качественная оценка проекта акта </a:t>
            </a:r>
            <a:endParaRPr lang="ru-RU" sz="13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ru-RU" sz="1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основным параметрам регулирования</a:t>
            </a:r>
            <a:endParaRPr lang="ru-RU" sz="13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Прямая со стрелкой 27"/>
          <p:cNvCxnSpPr>
            <a:endCxn id="11" idx="1"/>
          </p:cNvCxnSpPr>
          <p:nvPr/>
        </p:nvCxnSpPr>
        <p:spPr>
          <a:xfrm>
            <a:off x="923925" y="3405193"/>
            <a:ext cx="395679" cy="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923925" y="2597945"/>
            <a:ext cx="0" cy="80724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923925" y="2597945"/>
            <a:ext cx="119448" cy="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078705" y="3405194"/>
            <a:ext cx="0" cy="621502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endCxn id="15" idx="1"/>
          </p:cNvCxnSpPr>
          <p:nvPr/>
        </p:nvCxnSpPr>
        <p:spPr>
          <a:xfrm>
            <a:off x="1078705" y="4026696"/>
            <a:ext cx="679048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319604" y="4026696"/>
            <a:ext cx="0" cy="621502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1319604" y="4648198"/>
            <a:ext cx="679048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1645232" y="4636298"/>
            <a:ext cx="0" cy="621502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1645232" y="5257800"/>
            <a:ext cx="679048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1969082" y="5236373"/>
            <a:ext cx="0" cy="621502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1969082" y="5848350"/>
            <a:ext cx="679048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2308606" y="5866204"/>
            <a:ext cx="0" cy="621502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2308606" y="6478181"/>
            <a:ext cx="679048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74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solidFill>
                  <a:schemeClr val="tx1"/>
                </a:solidFill>
                <a:latin typeface="Times"/>
                <a:cs typeface="Times"/>
              </a:rPr>
              <a:pPr/>
              <a:t>5</a:t>
            </a:fld>
            <a:endParaRPr lang="ru-RU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0701" y="12638"/>
            <a:ext cx="68802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Примеры: чего мы смогли добиться?</a:t>
            </a:r>
          </a:p>
          <a:p>
            <a:pPr algn="ctr"/>
            <a:r>
              <a:rPr lang="ru-RU" sz="2200" b="1" dirty="0" smtClean="0"/>
              <a:t>Техническое регулирование.</a:t>
            </a:r>
            <a:endParaRPr lang="ru-RU" sz="2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8450" y="1099193"/>
            <a:ext cx="5778499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Инициировали работу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подготовке и утверждению порядка ведения Единого перечня продукции, в отношении которой устанавливаются обязательные требования в рамках Таможенного союза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Добились включения в План разработки ТР ТС на 2012-2013 гг. графы, содержащей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 на позиции Единого перечня продукции, в отношении которой устанавливаются обязательные требования в рамках ТС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700" b="1" dirty="0" smtClean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225" y="937268"/>
            <a:ext cx="2762251" cy="25869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8450" y="3524250"/>
            <a:ext cx="8455026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b="1" dirty="0">
              <a:solidFill>
                <a:srgbClr val="FF0000"/>
              </a:solidFill>
            </a:endParaRP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Изменили очередность этапов подготовки перечней стандартов к ТР ТС: отбору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стандартов для включения их реестр должен предшествовать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стандартов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в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их вида с учетом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приоритетов, относимости к области применения                    ТР ТС и практической применимости.</a:t>
            </a:r>
          </a:p>
          <a:p>
            <a:pPr algn="just"/>
            <a:endParaRPr lang="ru-RU" sz="1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Предупредили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необоснованности исключения проектом 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 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безопасности молока и молочной продукции»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восстановленного 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молока из группы «молоко питьевое».</a:t>
            </a:r>
          </a:p>
          <a:p>
            <a:pPr algn="just"/>
            <a:r>
              <a:rPr lang="ru-RU" sz="1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916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solidFill>
                  <a:schemeClr val="tx1"/>
                </a:solidFill>
                <a:latin typeface="Times"/>
                <a:cs typeface="Times"/>
              </a:rPr>
              <a:pPr/>
              <a:t>6</a:t>
            </a:fld>
            <a:endParaRPr lang="ru-RU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0701" y="31688"/>
            <a:ext cx="68802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Примеры: что нам обещали?</a:t>
            </a:r>
          </a:p>
          <a:p>
            <a:pPr algn="ctr"/>
            <a:r>
              <a:rPr lang="ru-RU" sz="2200" b="1" dirty="0" smtClean="0"/>
              <a:t>Техническое регулирование.</a:t>
            </a:r>
            <a:endParaRPr lang="ru-RU" sz="22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850" y="935531"/>
            <a:ext cx="8429625" cy="959944"/>
          </a:xfrm>
          <a:prstGeom prst="roundRect">
            <a:avLst/>
          </a:prstGeom>
          <a:solidFill>
            <a:schemeClr val="accent3">
              <a:lumMod val="50000"/>
              <a:alpha val="99000"/>
            </a:schemeClr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ru-RU" sz="1600" b="1" dirty="0">
                <a:solidFill>
                  <a:schemeClr val="bg1"/>
                </a:solidFill>
              </a:rPr>
              <a:t>В рамках заседания Коллегии ЕЭК 15 октября 2013 г. членом Коллегии (Министром</a:t>
            </a:r>
            <a:r>
              <a:rPr lang="ru-RU" sz="1600" b="1" dirty="0" smtClean="0">
                <a:solidFill>
                  <a:schemeClr val="bg1"/>
                </a:solidFill>
              </a:rPr>
              <a:t>) по вопросам технического регулирования В.Н</a:t>
            </a:r>
            <a:r>
              <a:rPr lang="ru-RU" sz="1600" b="1" dirty="0">
                <a:solidFill>
                  <a:schemeClr val="bg1"/>
                </a:solidFill>
              </a:rPr>
              <a:t>. Корешковым </a:t>
            </a:r>
            <a:r>
              <a:rPr lang="ru-RU" sz="1600" b="1" dirty="0" smtClean="0">
                <a:solidFill>
                  <a:schemeClr val="bg1"/>
                </a:solidFill>
              </a:rPr>
              <a:t>дан ряд заверений по вопросу об устранении барьеров из проектов ТР ТС, устанавливающих требования к </a:t>
            </a:r>
            <a:r>
              <a:rPr lang="ru-RU" sz="1600" b="1" dirty="0" err="1" smtClean="0">
                <a:solidFill>
                  <a:schemeClr val="bg1"/>
                </a:solidFill>
              </a:rPr>
              <a:t>химпродукции</a:t>
            </a:r>
            <a:r>
              <a:rPr lang="ru-RU" sz="1600" b="1" dirty="0" smtClean="0">
                <a:solidFill>
                  <a:schemeClr val="bg1"/>
                </a:solidFill>
              </a:rPr>
              <a:t>:</a:t>
            </a:r>
            <a:endParaRPr lang="ru-RU" sz="1700" b="1" kern="0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320" y="3243263"/>
            <a:ext cx="2112859" cy="1981200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2762247" y="1999428"/>
            <a:ext cx="3448050" cy="984797"/>
          </a:xfrm>
          <a:prstGeom prst="roundRect">
            <a:avLst/>
          </a:prstGeom>
          <a:gradFill flip="none" rotWithShape="1">
            <a:gsLst>
              <a:gs pos="0">
                <a:srgbClr val="0070C0"/>
              </a:gs>
              <a:gs pos="100000">
                <a:srgbClr val="92D050"/>
              </a:gs>
            </a:gsLst>
            <a:lin ang="5400000" scaled="1"/>
            <a:tileRect/>
          </a:gradFill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проекта ТР ТС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 к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маркировке химических веществ и смесей единым знаком обращения продукции на рынке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210297" y="3114675"/>
            <a:ext cx="2832103" cy="2238376"/>
          </a:xfrm>
          <a:prstGeom prst="roundRect">
            <a:avLst/>
          </a:prstGeom>
          <a:gradFill flip="none" rotWithShape="1">
            <a:gsLst>
              <a:gs pos="100000">
                <a:srgbClr val="92D050"/>
              </a:gs>
              <a:gs pos="0">
                <a:srgbClr val="0070C0"/>
              </a:gs>
            </a:gsLst>
            <a:lin ang="10800000" scaled="1"/>
            <a:tileRect/>
          </a:gradFill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проектов ТР ТС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лакокрасочные материалы, синтетические моющие средства и товары бытовой химии требования по предоставлению всем розничным покупателям копий документов об оценке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(подтверждении) соответствия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безвозмездно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476500" y="5418903"/>
            <a:ext cx="4000500" cy="1343847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rgbClr val="92D050"/>
              </a:gs>
            </a:gsLst>
          </a:gradFill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Реестр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химических веществ и смесей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ТС на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существующих перечней химических веществ Сторон без повторного проведения исследований (испытаний) включенных в национальные перечни химических веществ и смесей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1276" y="3114675"/>
            <a:ext cx="2720972" cy="2238376"/>
          </a:xfrm>
          <a:prstGeom prst="roundRect">
            <a:avLst/>
          </a:prstGeom>
          <a:gradFill flip="none" rotWithShape="1">
            <a:gsLst>
              <a:gs pos="0">
                <a:srgbClr val="0070C0"/>
              </a:gs>
              <a:gs pos="100000">
                <a:srgbClr val="92D050"/>
              </a:gs>
            </a:gsLst>
            <a:lin ang="0" scaled="1"/>
            <a:tileRect/>
          </a:gradFill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Перенести сроки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вступления в силу проекта ТР ТС на 2018 год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проектам ТР ТС на лакокрасочные материалы, синтетические моющие средства и товары бытовой химии - также предложено установить срок их вступления - 2018 год)</a:t>
            </a:r>
          </a:p>
        </p:txBody>
      </p:sp>
    </p:spTree>
    <p:extLst>
      <p:ext uri="{BB962C8B-B14F-4D97-AF65-F5344CB8AC3E}">
        <p14:creationId xmlns:p14="http://schemas.microsoft.com/office/powerpoint/2010/main" val="65521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solidFill>
                  <a:schemeClr val="tx1"/>
                </a:solidFill>
                <a:latin typeface="Times"/>
                <a:cs typeface="Times"/>
              </a:rPr>
              <a:pPr/>
              <a:t>7</a:t>
            </a:fld>
            <a:endParaRPr lang="ru-RU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0701" y="44448"/>
            <a:ext cx="68802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Примеры: чего мы смогли добиться </a:t>
            </a:r>
          </a:p>
          <a:p>
            <a:pPr algn="ctr"/>
            <a:r>
              <a:rPr lang="ru-RU" sz="2200" b="1" dirty="0" smtClean="0"/>
              <a:t>в иных сферах регулирования?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4300" y="1042043"/>
            <a:ext cx="88455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Предупредили о недостаточной обоснованности Решения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Коллегии Комиссии о применении специальной защитной пошлины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зерноуборочных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комбайнов из третьих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 (специальные меры). </a:t>
            </a:r>
          </a:p>
          <a:p>
            <a:pPr indent="447675" algn="just"/>
            <a:endParaRPr lang="ru-RU" sz="1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Способствовали корректировке положения Соглашения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порядке перемещения наркотических средств, психотропных веществ и их прекурсоров по таможенной территории Таможенного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союза, в части установления срока предоставления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уполномоченный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 ежегодных 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 о перевозке (внутреннем транзите) наркотических средств, психотропных веществ и их прекурсоров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января, а до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января года, следующего за годом, в котором была осуществлена такая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перевозка (нетарифное регулирование).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/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Направили Российской Стороне предложения о необходимости исключения избыточных требований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субъектов ВЭД,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предусмотренных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проекте Соглашения Всемирной торговой организации по упрощению процедур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торговли (торговая политика).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14300" y="3543070"/>
            <a:ext cx="8845550" cy="0"/>
          </a:xfrm>
          <a:prstGeom prst="line">
            <a:avLst/>
          </a:prstGeom>
          <a:ln w="31750">
            <a:solidFill>
              <a:srgbClr val="00206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14300" y="3733340"/>
            <a:ext cx="884555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just"/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Предотвратили включение в 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Инструкцию о порядке совершения таможенных операций в отношении товаров для личного пользования, перемещаемых физическими лицами через таможенную границу 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формулировки, позволявшей 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должностным лицам таможенных органов устанавливать первоначальный срок временного ввоза авто-, </a:t>
            </a:r>
            <a:r>
              <a:rPr lang="ru-RU" sz="1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мототранспортных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 для личного пользования как более или равный 3 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мес., 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менее 3 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мес. (таможенное регулирование)</a:t>
            </a:r>
          </a:p>
          <a:p>
            <a:pPr indent="447675" algn="just"/>
            <a:endParaRPr lang="ru-RU" sz="1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Внесли изменения в Рекомендацию Коллегии ЕЭК «О применении мер обеспечения соблюдения транзита           в отношении товаров, перемещаемых в соответствии с таможенной процедурой таможенного транзита                                с применением книжки МДП на (через) территорию Российской Федерации», предусмотрев, что обеспечение транзита с применением книжки МДП осуществляется не только при перевозке грузов, следующих в Республику Беларусь и Республику Казахстан, но и из Республики 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Беларусь и 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Казахстан в третьи страны (таможенное регулирование).</a:t>
            </a: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18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solidFill>
                  <a:schemeClr val="tx1"/>
                </a:solidFill>
                <a:latin typeface="Times"/>
                <a:cs typeface="Times"/>
              </a:rPr>
              <a:pPr/>
              <a:t>8</a:t>
            </a:fld>
            <a:endParaRPr lang="ru-RU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66876" y="0"/>
            <a:ext cx="68802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Внутреннее согласование: </a:t>
            </a:r>
          </a:p>
          <a:p>
            <a:pPr algn="ctr"/>
            <a:r>
              <a:rPr lang="ru-RU" sz="2200" b="1" dirty="0" smtClean="0"/>
              <a:t>каковы результаты взаимодействия? </a:t>
            </a:r>
            <a:endParaRPr lang="ru-RU" sz="2200" b="1" dirty="0"/>
          </a:p>
        </p:txBody>
      </p:sp>
      <p:sp>
        <p:nvSpPr>
          <p:cNvPr id="31" name="AutoShape 24"/>
          <p:cNvSpPr>
            <a:spLocks noChangeArrowheads="1"/>
          </p:cNvSpPr>
          <p:nvPr/>
        </p:nvSpPr>
        <p:spPr bwMode="auto">
          <a:xfrm>
            <a:off x="419100" y="986773"/>
            <a:ext cx="2016000" cy="835821"/>
          </a:xfrm>
          <a:prstGeom prst="flowChartMultidocumen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prstDash val="lgDash"/>
            <a:miter lim="800000"/>
            <a:headEnd/>
            <a:tailEnd/>
          </a:ln>
          <a:effectLst/>
        </p:spPr>
        <p:txBody>
          <a:bodyPr wrap="none" lIns="91429" tIns="45714" rIns="91429" bIns="45714" anchor="ctr"/>
          <a:lstStyle/>
          <a:p>
            <a:pPr algn="ctr" defTabSz="914257"/>
            <a:r>
              <a:rPr lang="ru-RU" sz="1400" b="1" dirty="0">
                <a:solidFill>
                  <a:schemeClr val="bg1"/>
                </a:solidFill>
              </a:rPr>
              <a:t>Департаменты</a:t>
            </a:r>
          </a:p>
        </p:txBody>
      </p:sp>
      <p:sp>
        <p:nvSpPr>
          <p:cNvPr id="32" name="AutoShape 24"/>
          <p:cNvSpPr>
            <a:spLocks noChangeArrowheads="1"/>
          </p:cNvSpPr>
          <p:nvPr/>
        </p:nvSpPr>
        <p:spPr bwMode="auto">
          <a:xfrm>
            <a:off x="609600" y="1653523"/>
            <a:ext cx="2016000" cy="835821"/>
          </a:xfrm>
          <a:prstGeom prst="flowChartMultidocumen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prstDash val="lgDash"/>
            <a:miter lim="800000"/>
            <a:headEnd/>
            <a:tailEnd/>
          </a:ln>
          <a:effectLst/>
        </p:spPr>
        <p:txBody>
          <a:bodyPr wrap="none" lIns="91429" tIns="45714" rIns="91429" bIns="45714" anchor="ctr"/>
          <a:lstStyle/>
          <a:p>
            <a:pPr algn="ctr" defTabSz="914257"/>
            <a:r>
              <a:rPr lang="ru-RU" sz="1400" b="1" dirty="0">
                <a:solidFill>
                  <a:schemeClr val="bg1"/>
                </a:solidFill>
              </a:rPr>
              <a:t>Департаменты</a:t>
            </a:r>
          </a:p>
        </p:txBody>
      </p:sp>
      <p:sp>
        <p:nvSpPr>
          <p:cNvPr id="33" name="AutoShape 24"/>
          <p:cNvSpPr>
            <a:spLocks noChangeArrowheads="1"/>
          </p:cNvSpPr>
          <p:nvPr/>
        </p:nvSpPr>
        <p:spPr bwMode="auto">
          <a:xfrm>
            <a:off x="828675" y="2347400"/>
            <a:ext cx="2016000" cy="835821"/>
          </a:xfrm>
          <a:prstGeom prst="flowChartMultidocumen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prstDash val="lgDash"/>
            <a:miter lim="800000"/>
            <a:headEnd/>
            <a:tailEnd/>
          </a:ln>
          <a:effectLst/>
        </p:spPr>
        <p:txBody>
          <a:bodyPr wrap="none" lIns="91429" tIns="45714" rIns="91429" bIns="45714" anchor="ctr"/>
          <a:lstStyle/>
          <a:p>
            <a:pPr algn="ctr" defTabSz="914257"/>
            <a:r>
              <a:rPr lang="ru-RU" sz="1400" b="1" dirty="0">
                <a:solidFill>
                  <a:schemeClr val="bg1"/>
                </a:solidFill>
              </a:rPr>
              <a:t>Департаменты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248399" y="1605813"/>
            <a:ext cx="2298701" cy="671571"/>
          </a:xfrm>
          <a:prstGeom prst="rect">
            <a:avLst/>
          </a:prstGeom>
          <a:ln w="38100">
            <a:solidFill>
              <a:srgbClr val="92D050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Департамент развития предпринимательской деятельности (ДРПД)</a:t>
            </a:r>
            <a:endParaRPr lang="ru-RU" sz="1200" u="sng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Прямая со стрелкой 38"/>
          <p:cNvCxnSpPr>
            <a:endCxn id="34" idx="1"/>
          </p:cNvCxnSpPr>
          <p:nvPr/>
        </p:nvCxnSpPr>
        <p:spPr>
          <a:xfrm>
            <a:off x="2435100" y="1143000"/>
            <a:ext cx="3813299" cy="7985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34" idx="1"/>
          </p:cNvCxnSpPr>
          <p:nvPr/>
        </p:nvCxnSpPr>
        <p:spPr>
          <a:xfrm>
            <a:off x="2209800" y="1404683"/>
            <a:ext cx="4038599" cy="5369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34" idx="1"/>
          </p:cNvCxnSpPr>
          <p:nvPr/>
        </p:nvCxnSpPr>
        <p:spPr>
          <a:xfrm>
            <a:off x="2625600" y="1885950"/>
            <a:ext cx="3622799" cy="556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33" idx="3"/>
            <a:endCxn id="34" idx="1"/>
          </p:cNvCxnSpPr>
          <p:nvPr/>
        </p:nvCxnSpPr>
        <p:spPr>
          <a:xfrm flipV="1">
            <a:off x="2844675" y="1941599"/>
            <a:ext cx="3403724" cy="823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endCxn id="34" idx="1"/>
          </p:cNvCxnSpPr>
          <p:nvPr/>
        </p:nvCxnSpPr>
        <p:spPr>
          <a:xfrm flipV="1">
            <a:off x="2625600" y="1941599"/>
            <a:ext cx="3622799" cy="6157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34" idx="1"/>
          </p:cNvCxnSpPr>
          <p:nvPr/>
        </p:nvCxnSpPr>
        <p:spPr>
          <a:xfrm flipV="1">
            <a:off x="2435100" y="1941599"/>
            <a:ext cx="3813299" cy="96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H="1" flipV="1">
            <a:off x="2435101" y="1057275"/>
            <a:ext cx="3660899" cy="765319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H="1" flipV="1">
            <a:off x="2209800" y="1513724"/>
            <a:ext cx="2838450" cy="340548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flipH="1" flipV="1">
            <a:off x="2625600" y="1822594"/>
            <a:ext cx="2422650" cy="63356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flipH="1">
            <a:off x="2435102" y="2037599"/>
            <a:ext cx="2613148" cy="134101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 flipH="1">
            <a:off x="2625600" y="2095124"/>
            <a:ext cx="2422650" cy="384695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 flipH="1">
            <a:off x="2844675" y="2057024"/>
            <a:ext cx="3251325" cy="810001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114300" y="3314470"/>
            <a:ext cx="9029700" cy="0"/>
          </a:xfrm>
          <a:prstGeom prst="line">
            <a:avLst/>
          </a:prstGeom>
          <a:ln w="31750">
            <a:solidFill>
              <a:srgbClr val="92D05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103125" y="3523790"/>
            <a:ext cx="884555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кодификации при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обсуждении проекта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Договора о Евразийском экономическом союзе в части вопросов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агропромышленного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комплекса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предложений ДРПД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поддержана необходимость обособленного порядка учета поддержки сельского хозяйства, оказываемой на муниципальном уровне в Российской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(сельскохозяйственные субсидии).</a:t>
            </a:r>
          </a:p>
          <a:p>
            <a:pPr algn="just"/>
            <a:endParaRPr lang="ru-RU" sz="1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 ходе подготовки Модельного закона о защите конкуренции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Соглашения о порядке защиты конфиденциальной информации и ответственности за ее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разглашение при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осуществлении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Комиссией полномочий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контролю за соблюдением единых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конкуренции ДРПД в ответ на служебные записки неоднократно направлял свои замечания и предложения по указанным актам, многие из которых были в последующем учтены (антимонопольное регулирование).</a:t>
            </a:r>
          </a:p>
          <a:p>
            <a:pPr algn="just"/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При рассмотрении проекта Основных направлений развития «Единого окна» ДРПД добился имплементации в указанный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положения, предусматривающего учет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предложений бизнес-ассоциаций и субъектов предпринимательской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в рамках проекта развития «Единого окна» (таможенное регулирование).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53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32800" y="177798"/>
            <a:ext cx="609600" cy="38100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32953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|  </a:t>
            </a:r>
            <a:fld id="{1E7D417E-0BF3-C440-BCB6-3BA684BB87BE}" type="slidenum">
              <a:rPr lang="ru-RU" smtClean="0">
                <a:solidFill>
                  <a:schemeClr val="tx1"/>
                </a:solidFill>
                <a:latin typeface="Times"/>
                <a:cs typeface="Times"/>
              </a:rPr>
              <a:pPr/>
              <a:t>9</a:t>
            </a:fld>
            <a:endParaRPr lang="ru-RU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52576" y="0"/>
            <a:ext cx="68802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Рассмотрение обращений предпринимателей: </a:t>
            </a:r>
          </a:p>
          <a:p>
            <a:pPr algn="ctr"/>
            <a:r>
              <a:rPr lang="ru-RU" sz="2200" b="1" dirty="0"/>
              <a:t>ч</a:t>
            </a:r>
            <a:r>
              <a:rPr lang="ru-RU" sz="2200" b="1" dirty="0" smtClean="0"/>
              <a:t>ем мы смогли помочь?</a:t>
            </a:r>
            <a:endParaRPr lang="ru-RU" sz="2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6850" y="822968"/>
            <a:ext cx="8845550" cy="55707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47675"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 итогам рассмотрения обращения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НЭПК «Союз «Атамекен»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вопросу о применении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стандартов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выпуска в обращение продукции ДРПД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сделан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о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 неравных условий для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предпринимательской деятельности государств – членов ТС и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ЕЭП.</a:t>
            </a:r>
          </a:p>
          <a:p>
            <a:pPr indent="447675" algn="just"/>
            <a:endParaRPr lang="ru-RU" sz="1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 рамках рассмотрения обращения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НЭПК «Союз «Атамекен»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вопросу о разработке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Концепции ТР ТС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поддержаны представленные предложения по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совершенствованию Положения о порядке разработки, принятия, внесения изменений и отмены технического регламента Таможенного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союза, направленные на повышение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транспарентности процесса разработки ТР ТС, их публичного обсуждения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бизнес-сообществом и учета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мнения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47675"/>
            <a:endParaRPr lang="ru-RU" sz="1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 результатам рассмотрения ДРПД обращения НЭПК «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 «Атамекен» по вопросу о сохранении льгот по товарам,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произведенным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свободных складах Республики Казахстан, владельцы которых включены в реестр владельцев свободных складов после 1 января 2012 г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даны разъяснения о необходимости направления Казахстанской Стороной в Комиссию предложений о внесении изменений в соответствующее Соглашение.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endParaRPr lang="ru-RU" sz="1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представленных материалов по административным барьерам НЭПК «Союз «</a:t>
            </a:r>
            <a:r>
              <a:rPr lang="ru-RU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Атамекен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была поднята проблема беспрепятственного проезда на территории Российской Федерации автобусов казахстанских перевозчиков длиной более 12 метров регулярно осуществляющих международную перевозку</a:t>
            </a:r>
          </a:p>
          <a:p>
            <a:pPr indent="447675" algn="just"/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Стороне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поручено до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необходимых НПА принять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меры по беспрепятственному проезду казахстанских автобусов без оформления специальных разрешений</a:t>
            </a:r>
          </a:p>
          <a:p>
            <a:pPr indent="447675" algn="just"/>
            <a:endParaRPr lang="ru-RU" sz="1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взаимодействия со структурными подразделениями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ЕЭК по рассмотрению обращения Ассоциации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международных автомобильных перевозчиков (АСМАП)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ДРПД подготовил развернутое разъяснение по вопросу неравных условий, в которых оказались российские автомобильные перевозчики по сравнению с автоперевозчиками Республики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Беларусь, которое в последующем было направлено в  АСМАП,                      а также в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ФТС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России. 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73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5210</TotalTime>
  <Words>2028</Words>
  <Application>Microsoft Office PowerPoint</Application>
  <PresentationFormat>Экран (4:3)</PresentationFormat>
  <Paragraphs>150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Тюник Андрей Владимирович</dc:creator>
  <cp:lastModifiedBy>User</cp:lastModifiedBy>
  <cp:revision>532</cp:revision>
  <cp:lastPrinted>2013-05-24T13:40:13Z</cp:lastPrinted>
  <dcterms:created xsi:type="dcterms:W3CDTF">2012-07-25T22:38:51Z</dcterms:created>
  <dcterms:modified xsi:type="dcterms:W3CDTF">2013-11-20T05:35:49Z</dcterms:modified>
</cp:coreProperties>
</file>