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73" r:id="rId2"/>
    <p:sldId id="723" r:id="rId3"/>
    <p:sldId id="274" r:id="rId4"/>
    <p:sldId id="728" r:id="rId5"/>
    <p:sldId id="731" r:id="rId6"/>
    <p:sldId id="727" r:id="rId7"/>
    <p:sldId id="726" r:id="rId8"/>
    <p:sldId id="725" r:id="rId9"/>
    <p:sldId id="275" r:id="rId10"/>
  </p:sldIdLst>
  <p:sldSz cx="9144000" cy="5143500" type="screen16x9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9646"/>
    <a:srgbClr val="0F3063"/>
    <a:srgbClr val="0D65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31" autoAdjust="0"/>
    <p:restoredTop sz="99483" autoAdjust="0"/>
  </p:normalViewPr>
  <p:slideViewPr>
    <p:cSldViewPr>
      <p:cViewPr varScale="1">
        <p:scale>
          <a:sx n="151" d="100"/>
          <a:sy n="151" d="100"/>
        </p:scale>
        <p:origin x="462" y="138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0" cy="495029"/>
          </a:xfrm>
          <a:prstGeom prst="rect">
            <a:avLst/>
          </a:prstGeom>
        </p:spPr>
        <p:txBody>
          <a:bodyPr vert="horz" lIns="90754" tIns="45377" rIns="90754" bIns="4537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5" y="0"/>
            <a:ext cx="2918830" cy="495029"/>
          </a:xfrm>
          <a:prstGeom prst="rect">
            <a:avLst/>
          </a:prstGeom>
        </p:spPr>
        <p:txBody>
          <a:bodyPr vert="horz" lIns="90754" tIns="45377" rIns="90754" bIns="45377" rtlCol="0"/>
          <a:lstStyle>
            <a:lvl1pPr algn="r">
              <a:defRPr sz="1200"/>
            </a:lvl1pPr>
          </a:lstStyle>
          <a:p>
            <a:fld id="{A82DDA73-0ABD-4324-A840-04AB7DCD5640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54" tIns="45377" rIns="90754" bIns="45377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0754" tIns="45377" rIns="90754" bIns="45377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1285"/>
            <a:ext cx="2918830" cy="495028"/>
          </a:xfrm>
          <a:prstGeom prst="rect">
            <a:avLst/>
          </a:prstGeom>
        </p:spPr>
        <p:txBody>
          <a:bodyPr vert="horz" lIns="90754" tIns="45377" rIns="90754" bIns="4537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5" y="9371285"/>
            <a:ext cx="2918830" cy="495028"/>
          </a:xfrm>
          <a:prstGeom prst="rect">
            <a:avLst/>
          </a:prstGeom>
        </p:spPr>
        <p:txBody>
          <a:bodyPr vert="horz" lIns="90754" tIns="45377" rIns="90754" bIns="45377" rtlCol="0" anchor="b"/>
          <a:lstStyle>
            <a:lvl1pPr algn="r">
              <a:defRPr sz="1200"/>
            </a:lvl1pPr>
          </a:lstStyle>
          <a:p>
            <a:fld id="{F5AAB07D-68A3-4C3D-92BD-F050300375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7944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AAB07D-68A3-4C3D-92BD-F05030037552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0184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637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z="1600" b="1"/>
              <a:t>Для продаж мяса на уровне туш, полутуш, четвертей и отрубов ид. номер животного автоматически считывается с бирки, переносится на этикетки туши и в технологических процессах переработки должен сопровождаться   на этикетках отрубов, в т.ч. и при дополнительной маркировке в торговых сетях.   Важно при этом применять для всех участников стандартизованной формат этикетки для маркировки на всех технологических этапах, включаю отрубы в торговой сети. В случаях более глубокой переработки (фарш, колбасные изделия и пр.) этот же принцип, а также ряд дополнительных технических решений,  позволяет разработать технологию и бизнес процессы </a:t>
            </a:r>
            <a:r>
              <a:rPr lang="en-US" altLang="ru-RU" sz="1600" b="1"/>
              <a:t>ON-line</a:t>
            </a:r>
            <a:r>
              <a:rPr lang="ru-RU" altLang="ru-RU" sz="1600" b="1"/>
              <a:t> прослеживаемости уже не с точностью до одного, естественно, животного, а на уровне партий животных.</a:t>
            </a:r>
          </a:p>
        </p:txBody>
      </p:sp>
    </p:spTree>
    <p:extLst>
      <p:ext uri="{BB962C8B-B14F-4D97-AF65-F5344CB8AC3E}">
        <p14:creationId xmlns:p14="http://schemas.microsoft.com/office/powerpoint/2010/main" val="36611569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16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1116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536D972-95BB-48DB-9F40-ED94479B35E5}" type="slidenum">
              <a:rPr lang="ru-RU" altLang="ru-RU" smtClean="0"/>
              <a:pPr/>
              <a:t>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786878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1" descr="C:\Users\asikorsky\Desktop\logo.png">
            <a:extLst>
              <a:ext uri="{FF2B5EF4-FFF2-40B4-BE49-F238E27FC236}">
                <a16:creationId xmlns:a16="http://schemas.microsoft.com/office/drawing/2014/main" id="{F8502871-6DE7-4097-B405-E21B909CAC4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7504" y="106639"/>
            <a:ext cx="891574" cy="580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1" descr="C:\Users\asikorsky\Desktop\logo.png">
            <a:extLst>
              <a:ext uri="{FF2B5EF4-FFF2-40B4-BE49-F238E27FC236}">
                <a16:creationId xmlns:a16="http://schemas.microsoft.com/office/drawing/2014/main" id="{A3BA9727-3B9A-4862-ACAB-3EE508BF298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7504" y="106639"/>
            <a:ext cx="891574" cy="580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Picture 1" descr="C:\Users\asikorsky\Desktop\logo.png">
            <a:extLst>
              <a:ext uri="{FF2B5EF4-FFF2-40B4-BE49-F238E27FC236}">
                <a16:creationId xmlns:a16="http://schemas.microsoft.com/office/drawing/2014/main" id="{0EEE932F-0027-4D4B-8472-B31EF83A23C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7504" y="106639"/>
            <a:ext cx="891574" cy="580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5" name="Picture 1" descr="C:\Users\asikorsky\Desktop\logo.png">
            <a:extLst>
              <a:ext uri="{FF2B5EF4-FFF2-40B4-BE49-F238E27FC236}">
                <a16:creationId xmlns:a16="http://schemas.microsoft.com/office/drawing/2014/main" id="{00BE745B-DF44-4AFE-88F4-C79555FDB84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7504" y="106639"/>
            <a:ext cx="891574" cy="580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1" descr="C:\Users\asikorsky\Desktop\logo.png">
            <a:extLst>
              <a:ext uri="{FF2B5EF4-FFF2-40B4-BE49-F238E27FC236}">
                <a16:creationId xmlns:a16="http://schemas.microsoft.com/office/drawing/2014/main" id="{7A842B4F-D7F5-4B2C-BADA-F372DDF0062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7504" y="106639"/>
            <a:ext cx="891574" cy="580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85750"/>
            <a:ext cx="8229600" cy="10287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485900"/>
            <a:ext cx="4038600" cy="14859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485900"/>
            <a:ext cx="4038600" cy="14859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086100"/>
            <a:ext cx="4038600" cy="14859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086100"/>
            <a:ext cx="4038600" cy="14859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</p:spPr>
        <p:txBody>
          <a:bodyPr/>
          <a:lstStyle>
            <a:lvl1pPr eaLnBrk="0" hangingPunct="0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71BC4F9-A44A-4425-9440-DE9258E703CD}" type="datetime1">
              <a:rPr lang="ru-RU"/>
              <a:pPr>
                <a:defRPr/>
              </a:pPr>
              <a:t>30.01.2025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</p:spPr>
        <p:txBody>
          <a:bodyPr/>
          <a:lstStyle>
            <a:lvl1pPr eaLnBrk="0" hangingPunct="0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AC51F9C-F4B7-4EFC-A876-6D3EA904755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97935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4C71EC6-210F-42DE-9C53-41977AD35B3D}" type="datetimeFigureOut">
              <a:rPr lang="ru-RU" smtClean="0"/>
              <a:pPr/>
              <a:t>30.01.2025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1" descr="C:\Users\asikorsky\Desktop\logo.png">
            <a:extLst>
              <a:ext uri="{FF2B5EF4-FFF2-40B4-BE49-F238E27FC236}">
                <a16:creationId xmlns:a16="http://schemas.microsoft.com/office/drawing/2014/main" id="{54C1DE51-A6BF-44FF-9CB4-082FCA80DE1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107504" y="106639"/>
            <a:ext cx="891574" cy="580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  <p:sldLayoutId id="2147483656" r:id="rId5"/>
    <p:sldLayoutId id="2147483657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6.jpe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tm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wmf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jpeg"/><Relationship Id="rId10" Type="http://schemas.openxmlformats.org/officeDocument/2006/relationships/image" Target="../media/image21.png"/><Relationship Id="rId4" Type="http://schemas.openxmlformats.org/officeDocument/2006/relationships/image" Target="../media/image15.wmf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tmp"/><Relationship Id="rId13" Type="http://schemas.microsoft.com/office/2007/relationships/hdphoto" Target="../media/hdphoto5.wdp"/><Relationship Id="rId3" Type="http://schemas.openxmlformats.org/officeDocument/2006/relationships/image" Target="../media/image28.png"/><Relationship Id="rId7" Type="http://schemas.openxmlformats.org/officeDocument/2006/relationships/image" Target="../media/image30.png"/><Relationship Id="rId12" Type="http://schemas.openxmlformats.org/officeDocument/2006/relationships/image" Target="../media/image34.png"/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11" Type="http://schemas.microsoft.com/office/2007/relationships/hdphoto" Target="../media/hdphoto4.wdp"/><Relationship Id="rId5" Type="http://schemas.openxmlformats.org/officeDocument/2006/relationships/image" Target="../media/image29.png"/><Relationship Id="rId10" Type="http://schemas.openxmlformats.org/officeDocument/2006/relationships/image" Target="../media/image33.png"/><Relationship Id="rId4" Type="http://schemas.microsoft.com/office/2007/relationships/hdphoto" Target="../media/hdphoto2.wdp"/><Relationship Id="rId9" Type="http://schemas.openxmlformats.org/officeDocument/2006/relationships/image" Target="../media/image32.tmp"/><Relationship Id="rId14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41FFAD-8B71-4200-83A7-FA7720DC8F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5278" y="797791"/>
            <a:ext cx="8496944" cy="1989983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0F3063"/>
                </a:solidFill>
                <a:ea typeface="+mn-ea"/>
              </a:rPr>
              <a:t>Безопасность  и прослеживаемость продукции в цепях поставок на основе цифровых технологий</a:t>
            </a:r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3019052C-5700-41D2-88FE-5FC0325D8CD9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931342" y="3003798"/>
            <a:ext cx="7344816" cy="18722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ts val="1200"/>
              </a:spcAft>
              <a:buFont typeface="Arial" pitchFamily="34" charset="0"/>
              <a:buNone/>
            </a:pPr>
            <a:r>
              <a:rPr lang="ru-RU" altLang="ru-RU" sz="2400" b="1" dirty="0">
                <a:solidFill>
                  <a:srgbClr val="0F3063"/>
                </a:solidFill>
              </a:rPr>
              <a:t>Дравица Виктор Иванович</a:t>
            </a:r>
          </a:p>
          <a:p>
            <a:pPr marL="0" indent="0" algn="ctr">
              <a:spcBef>
                <a:spcPct val="0"/>
              </a:spcBef>
              <a:spcAft>
                <a:spcPts val="800"/>
              </a:spcAft>
              <a:buFont typeface="Arial" pitchFamily="34" charset="0"/>
              <a:buNone/>
            </a:pPr>
            <a:r>
              <a:rPr lang="ru-RU" altLang="ru-RU" sz="1600" b="1" dirty="0">
                <a:solidFill>
                  <a:srgbClr val="0F3063"/>
                </a:solidFill>
              </a:rPr>
              <a:t>директор Центра систем идентификации</a:t>
            </a:r>
          </a:p>
          <a:p>
            <a:pPr marL="0" indent="0" algn="ctr">
              <a:spcBef>
                <a:spcPct val="0"/>
              </a:spcBef>
              <a:spcAft>
                <a:spcPts val="800"/>
              </a:spcAft>
              <a:buFont typeface="Arial" pitchFamily="34" charset="0"/>
              <a:buNone/>
            </a:pPr>
            <a:r>
              <a:rPr lang="ru-RU" altLang="ru-RU" sz="1600" b="1" dirty="0">
                <a:solidFill>
                  <a:srgbClr val="0F3063"/>
                </a:solidFill>
              </a:rPr>
              <a:t>член Консультативного совета по взаимодействию </a:t>
            </a:r>
            <a:br>
              <a:rPr lang="en-US" altLang="ru-RU" sz="1600" b="1" dirty="0">
                <a:solidFill>
                  <a:srgbClr val="0F3063"/>
                </a:solidFill>
              </a:rPr>
            </a:br>
            <a:r>
              <a:rPr lang="ru-RU" altLang="ru-RU" sz="1600" b="1" dirty="0">
                <a:solidFill>
                  <a:srgbClr val="0F3063"/>
                </a:solidFill>
              </a:rPr>
              <a:t>Евразийской экономической комиссии и Делового совета ЕАЭС</a:t>
            </a:r>
          </a:p>
        </p:txBody>
      </p:sp>
      <p:sp>
        <p:nvSpPr>
          <p:cNvPr id="5" name="Прямоугольник 2">
            <a:extLst>
              <a:ext uri="{FF2B5EF4-FFF2-40B4-BE49-F238E27FC236}">
                <a16:creationId xmlns:a16="http://schemas.microsoft.com/office/drawing/2014/main" id="{BBA7E3F7-19BF-4EE5-B3B9-F27B33FC9E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672" y="56919"/>
            <a:ext cx="544279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F3063"/>
                </a:solidFill>
                <a:cs typeface="Arial" charset="0"/>
              </a:rPr>
              <a:t>Центр систем идентификации </a:t>
            </a:r>
          </a:p>
          <a:p>
            <a:pPr algn="ctr"/>
            <a:r>
              <a:rPr lang="ru-RU" sz="2000" b="1" dirty="0">
                <a:solidFill>
                  <a:srgbClr val="0F3063"/>
                </a:solidFill>
                <a:cs typeface="Arial" charset="0"/>
              </a:rPr>
              <a:t>Национальной академии наук Беларуси</a:t>
            </a: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D426C56A-B7D7-4E5C-8D1A-D925081A6773}"/>
              </a:ext>
            </a:extLst>
          </p:cNvPr>
          <p:cNvGrpSpPr/>
          <p:nvPr/>
        </p:nvGrpSpPr>
        <p:grpSpPr>
          <a:xfrm>
            <a:off x="6990460" y="113256"/>
            <a:ext cx="2075847" cy="595215"/>
            <a:chOff x="6948264" y="113256"/>
            <a:chExt cx="2075847" cy="595215"/>
          </a:xfrm>
        </p:grpSpPr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ECD6E6F4-3A4D-4486-96BC-63A502976E90}"/>
                </a:ext>
              </a:extLst>
            </p:cNvPr>
            <p:cNvSpPr/>
            <p:nvPr/>
          </p:nvSpPr>
          <p:spPr>
            <a:xfrm>
              <a:off x="6948811" y="113256"/>
              <a:ext cx="2075300" cy="595213"/>
            </a:xfrm>
            <a:prstGeom prst="rect">
              <a:avLst/>
            </a:prstGeom>
            <a:solidFill>
              <a:srgbClr val="0F3063"/>
            </a:solidFill>
            <a:ln>
              <a:solidFill>
                <a:srgbClr val="0F306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683357B8-049F-47C9-A86E-5DC2CC191F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8264" y="113257"/>
              <a:ext cx="2075847" cy="5952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73604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FB02171-5EE1-43EC-82CF-429E3624F702}"/>
              </a:ext>
            </a:extLst>
          </p:cNvPr>
          <p:cNvSpPr/>
          <p:nvPr/>
        </p:nvSpPr>
        <p:spPr>
          <a:xfrm>
            <a:off x="701570" y="833825"/>
            <a:ext cx="77408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Сокращение человеческих контактов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Разрыв логистических цепей поставок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Необходимость быстрых и бесперебойных поставок критических товаров (вакцины, медоборудование, лекарства, пищевая продукция)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C81B092-C90E-44C0-B3C5-813226535D84}"/>
              </a:ext>
            </a:extLst>
          </p:cNvPr>
          <p:cNvSpPr/>
          <p:nvPr/>
        </p:nvSpPr>
        <p:spPr>
          <a:xfrm>
            <a:off x="1201316" y="2828"/>
            <a:ext cx="74751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Новые требования в цепях поставок </a:t>
            </a:r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циркулярной экономики</a:t>
            </a: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700B1660-9AB2-4D0F-B65B-D88ACB4E553C}"/>
              </a:ext>
            </a:extLst>
          </p:cNvPr>
          <p:cNvGrpSpPr/>
          <p:nvPr/>
        </p:nvGrpSpPr>
        <p:grpSpPr>
          <a:xfrm>
            <a:off x="539552" y="2781448"/>
            <a:ext cx="8064896" cy="726406"/>
            <a:chOff x="539552" y="2427734"/>
            <a:chExt cx="8064896" cy="726406"/>
          </a:xfrm>
        </p:grpSpPr>
        <p:cxnSp>
          <p:nvCxnSpPr>
            <p:cNvPr id="7" name="Прямая соединительная линия 6">
              <a:extLst>
                <a:ext uri="{FF2B5EF4-FFF2-40B4-BE49-F238E27FC236}">
                  <a16:creationId xmlns:a16="http://schemas.microsoft.com/office/drawing/2014/main" id="{423AAF04-2890-4040-8647-94859C5F1D32}"/>
                </a:ext>
              </a:extLst>
            </p:cNvPr>
            <p:cNvCxnSpPr/>
            <p:nvPr/>
          </p:nvCxnSpPr>
          <p:spPr>
            <a:xfrm>
              <a:off x="539552" y="2427734"/>
              <a:ext cx="8064896" cy="0"/>
            </a:xfrm>
            <a:prstGeom prst="line">
              <a:avLst/>
            </a:prstGeom>
            <a:ln>
              <a:solidFill>
                <a:srgbClr val="0F306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Стрелка: вниз 7">
              <a:extLst>
                <a:ext uri="{FF2B5EF4-FFF2-40B4-BE49-F238E27FC236}">
                  <a16:creationId xmlns:a16="http://schemas.microsoft.com/office/drawing/2014/main" id="{E6CDA8ED-297A-4ED6-B744-8A8BCC114A06}"/>
                </a:ext>
              </a:extLst>
            </p:cNvPr>
            <p:cNvSpPr/>
            <p:nvPr/>
          </p:nvSpPr>
          <p:spPr>
            <a:xfrm>
              <a:off x="3959932" y="2434084"/>
              <a:ext cx="1224136" cy="720056"/>
            </a:xfrm>
            <a:prstGeom prst="downArrow">
              <a:avLst/>
            </a:prstGeom>
            <a:solidFill>
              <a:srgbClr val="0F3063"/>
            </a:solidFill>
            <a:ln>
              <a:solidFill>
                <a:srgbClr val="0F306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22A6CA83-BE4E-4C2B-9A1F-E7E043568A22}"/>
              </a:ext>
            </a:extLst>
          </p:cNvPr>
          <p:cNvSpPr/>
          <p:nvPr/>
        </p:nvSpPr>
        <p:spPr>
          <a:xfrm>
            <a:off x="701570" y="3500303"/>
            <a:ext cx="77408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</a:pPr>
            <a:r>
              <a:rPr lang="ru-RU" sz="2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 на стандартизованные цифровые технологии, обеспечивающие прозрачность и прослеживаемость товаров в цепях поставки в режиме, приближенном к реальному времени</a:t>
            </a:r>
          </a:p>
        </p:txBody>
      </p:sp>
    </p:spTree>
    <p:extLst>
      <p:ext uri="{BB962C8B-B14F-4D97-AF65-F5344CB8AC3E}">
        <p14:creationId xmlns:p14="http://schemas.microsoft.com/office/powerpoint/2010/main" val="1634748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2F267D8-2126-41A0-BE58-B9472E78EA05}"/>
              </a:ext>
            </a:extLst>
          </p:cNvPr>
          <p:cNvSpPr/>
          <p:nvPr/>
        </p:nvSpPr>
        <p:spPr>
          <a:xfrm>
            <a:off x="1201316" y="2828"/>
            <a:ext cx="74751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Стандарты, рекомендуемые для применения </a:t>
            </a:r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международном уровне</a:t>
            </a: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5AA0FAE1-7F77-4533-AF18-7C3A8993F5EB}"/>
              </a:ext>
            </a:extLst>
          </p:cNvPr>
          <p:cNvGrpSpPr/>
          <p:nvPr/>
        </p:nvGrpSpPr>
        <p:grpSpPr>
          <a:xfrm>
            <a:off x="251520" y="833825"/>
            <a:ext cx="2756687" cy="3978962"/>
            <a:chOff x="323528" y="1113068"/>
            <a:chExt cx="2756687" cy="3978962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838A246D-FBD9-424E-951E-89F15A81148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528" y="1113068"/>
              <a:ext cx="2756687" cy="3920739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298DA15-3BE0-4370-B240-50F375C36753}"/>
                </a:ext>
              </a:extLst>
            </p:cNvPr>
            <p:cNvSpPr txBox="1"/>
            <p:nvPr/>
          </p:nvSpPr>
          <p:spPr>
            <a:xfrm>
              <a:off x="1377835" y="4753476"/>
              <a:ext cx="64807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0D65A6"/>
                  </a:solidFill>
                </a:rPr>
                <a:t>2022</a:t>
              </a:r>
              <a:endParaRPr lang="ru-RU" sz="1600" dirty="0">
                <a:solidFill>
                  <a:srgbClr val="0D65A6"/>
                </a:solidFill>
              </a:endParaRPr>
            </a:p>
          </p:txBody>
        </p:sp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E201B404-0837-4E9C-B805-7DBB262B1840}"/>
              </a:ext>
            </a:extLst>
          </p:cNvPr>
          <p:cNvGrpSpPr/>
          <p:nvPr/>
        </p:nvGrpSpPr>
        <p:grpSpPr>
          <a:xfrm>
            <a:off x="3245506" y="2187903"/>
            <a:ext cx="5461300" cy="646331"/>
            <a:chOff x="502178" y="4682329"/>
            <a:chExt cx="3387342" cy="646331"/>
          </a:xfrm>
        </p:grpSpPr>
        <p:sp>
          <p:nvSpPr>
            <p:cNvPr id="11" name="Стрелка: вправо 10">
              <a:extLst>
                <a:ext uri="{FF2B5EF4-FFF2-40B4-BE49-F238E27FC236}">
                  <a16:creationId xmlns:a16="http://schemas.microsoft.com/office/drawing/2014/main" id="{BDB2B7DE-EA32-4921-9593-15D5C08F02EF}"/>
                </a:ext>
              </a:extLst>
            </p:cNvPr>
            <p:cNvSpPr/>
            <p:nvPr/>
          </p:nvSpPr>
          <p:spPr>
            <a:xfrm>
              <a:off x="502178" y="4773211"/>
              <a:ext cx="181390" cy="187568"/>
            </a:xfrm>
            <a:prstGeom prst="rightArrow">
              <a:avLst/>
            </a:prstGeom>
            <a:solidFill>
              <a:schemeClr val="bg1"/>
            </a:solidFill>
            <a:ln>
              <a:solidFill>
                <a:srgbClr val="0F306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8FABADB3-F923-43F3-9D56-4F448C34E28F}"/>
                </a:ext>
              </a:extLst>
            </p:cNvPr>
            <p:cNvSpPr/>
            <p:nvPr/>
          </p:nvSpPr>
          <p:spPr>
            <a:xfrm>
              <a:off x="683568" y="4682329"/>
              <a:ext cx="3205952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dirty="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Идентификация </a:t>
              </a:r>
              <a:br>
                <a:rPr lang="en-US" b="1" dirty="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ru-RU" i="1" dirty="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(субъекты, товары, поставки</a:t>
              </a:r>
              <a:r>
                <a:rPr lang="en-US" i="1" dirty="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| GLN, GTIN, SSCC)</a:t>
              </a:r>
              <a:endParaRPr lang="ru-RU" i="1" dirty="0"/>
            </a:p>
          </p:txBody>
        </p:sp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93B3A502-54EE-4A60-8513-F4FF3F1D9A8D}"/>
              </a:ext>
            </a:extLst>
          </p:cNvPr>
          <p:cNvGrpSpPr/>
          <p:nvPr/>
        </p:nvGrpSpPr>
        <p:grpSpPr>
          <a:xfrm>
            <a:off x="3491880" y="987574"/>
            <a:ext cx="4915448" cy="923330"/>
            <a:chOff x="3491880" y="987574"/>
            <a:chExt cx="4915448" cy="923330"/>
          </a:xfrm>
        </p:grpSpPr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A329C9BA-3A3E-4CE5-A548-2F7D0675953E}"/>
                </a:ext>
              </a:extLst>
            </p:cNvPr>
            <p:cNvSpPr/>
            <p:nvPr/>
          </p:nvSpPr>
          <p:spPr>
            <a:xfrm>
              <a:off x="3491880" y="987574"/>
              <a:ext cx="4915448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dirty="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Международные организации-разработчики:</a:t>
              </a:r>
              <a:endParaRPr lang="en-US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b="1" dirty="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ISO, UN, GS1, W3C</a:t>
              </a:r>
              <a:endParaRPr lang="ru-RU" b="1" dirty="0"/>
            </a:p>
          </p:txBody>
        </p:sp>
        <p:cxnSp>
          <p:nvCxnSpPr>
            <p:cNvPr id="13" name="Прямая соединительная линия 12">
              <a:extLst>
                <a:ext uri="{FF2B5EF4-FFF2-40B4-BE49-F238E27FC236}">
                  <a16:creationId xmlns:a16="http://schemas.microsoft.com/office/drawing/2014/main" id="{DF06168F-F9CB-416C-A97E-DB3106C43264}"/>
                </a:ext>
              </a:extLst>
            </p:cNvPr>
            <p:cNvCxnSpPr>
              <a:cxnSpLocks/>
            </p:cNvCxnSpPr>
            <p:nvPr/>
          </p:nvCxnSpPr>
          <p:spPr>
            <a:xfrm>
              <a:off x="4860032" y="1910904"/>
              <a:ext cx="2232248" cy="0"/>
            </a:xfrm>
            <a:prstGeom prst="line">
              <a:avLst/>
            </a:prstGeom>
            <a:ln w="28575">
              <a:solidFill>
                <a:srgbClr val="0F306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Стрелка: вниз 17">
            <a:extLst>
              <a:ext uri="{FF2B5EF4-FFF2-40B4-BE49-F238E27FC236}">
                <a16:creationId xmlns:a16="http://schemas.microsoft.com/office/drawing/2014/main" id="{ECF5D4E1-8513-415E-AB8C-E63406650DE2}"/>
              </a:ext>
            </a:extLst>
          </p:cNvPr>
          <p:cNvSpPr/>
          <p:nvPr/>
        </p:nvSpPr>
        <p:spPr>
          <a:xfrm>
            <a:off x="5603276" y="1912814"/>
            <a:ext cx="692656" cy="407431"/>
          </a:xfrm>
          <a:prstGeom prst="downArrow">
            <a:avLst/>
          </a:prstGeom>
          <a:solidFill>
            <a:schemeClr val="bg1"/>
          </a:solidFill>
          <a:ln>
            <a:solidFill>
              <a:srgbClr val="0F30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818BE252-DB74-42F2-8425-52196576C2C7}"/>
              </a:ext>
            </a:extLst>
          </p:cNvPr>
          <p:cNvGrpSpPr/>
          <p:nvPr/>
        </p:nvGrpSpPr>
        <p:grpSpPr>
          <a:xfrm>
            <a:off x="3245506" y="2823256"/>
            <a:ext cx="5069013" cy="369332"/>
            <a:chOff x="502178" y="4682329"/>
            <a:chExt cx="3144027" cy="369332"/>
          </a:xfrm>
        </p:grpSpPr>
        <p:sp>
          <p:nvSpPr>
            <p:cNvPr id="20" name="Стрелка: вправо 19">
              <a:extLst>
                <a:ext uri="{FF2B5EF4-FFF2-40B4-BE49-F238E27FC236}">
                  <a16:creationId xmlns:a16="http://schemas.microsoft.com/office/drawing/2014/main" id="{3E94DF85-5154-4909-8507-EBBDD30B0936}"/>
                </a:ext>
              </a:extLst>
            </p:cNvPr>
            <p:cNvSpPr/>
            <p:nvPr/>
          </p:nvSpPr>
          <p:spPr>
            <a:xfrm>
              <a:off x="502178" y="4773211"/>
              <a:ext cx="181390" cy="187568"/>
            </a:xfrm>
            <a:prstGeom prst="rightArrow">
              <a:avLst/>
            </a:prstGeom>
            <a:solidFill>
              <a:schemeClr val="bg1"/>
            </a:solidFill>
            <a:ln>
              <a:solidFill>
                <a:srgbClr val="0F306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B4F636E4-D7E9-4964-875F-5E1ADF37D19B}"/>
                </a:ext>
              </a:extLst>
            </p:cNvPr>
            <p:cNvSpPr/>
            <p:nvPr/>
          </p:nvSpPr>
          <p:spPr>
            <a:xfrm>
              <a:off x="683568" y="4682329"/>
              <a:ext cx="296263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dirty="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Каталогизация </a:t>
              </a:r>
              <a:r>
                <a:rPr lang="ru-RU" i="1" dirty="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(товары, услуги</a:t>
              </a:r>
              <a:r>
                <a:rPr lang="en-US" i="1" dirty="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| </a:t>
              </a:r>
              <a:r>
                <a:rPr lang="en-US" i="1" dirty="0" err="1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MasterData</a:t>
              </a:r>
              <a:r>
                <a:rPr lang="en-US" i="1" dirty="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ru-RU" i="1" dirty="0"/>
            </a:p>
          </p:txBody>
        </p:sp>
      </p:grp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87BD5961-4C86-4A23-BFAA-C370EAA39BA9}"/>
              </a:ext>
            </a:extLst>
          </p:cNvPr>
          <p:cNvGrpSpPr/>
          <p:nvPr/>
        </p:nvGrpSpPr>
        <p:grpSpPr>
          <a:xfrm>
            <a:off x="3245506" y="3202115"/>
            <a:ext cx="4763288" cy="369332"/>
            <a:chOff x="502178" y="4682329"/>
            <a:chExt cx="2954400" cy="369332"/>
          </a:xfrm>
        </p:grpSpPr>
        <p:sp>
          <p:nvSpPr>
            <p:cNvPr id="23" name="Стрелка: вправо 22">
              <a:extLst>
                <a:ext uri="{FF2B5EF4-FFF2-40B4-BE49-F238E27FC236}">
                  <a16:creationId xmlns:a16="http://schemas.microsoft.com/office/drawing/2014/main" id="{85653967-2A03-433F-AE56-6E97F4F67E24}"/>
                </a:ext>
              </a:extLst>
            </p:cNvPr>
            <p:cNvSpPr/>
            <p:nvPr/>
          </p:nvSpPr>
          <p:spPr>
            <a:xfrm>
              <a:off x="502178" y="4773211"/>
              <a:ext cx="181390" cy="187568"/>
            </a:xfrm>
            <a:prstGeom prst="rightArrow">
              <a:avLst/>
            </a:prstGeom>
            <a:solidFill>
              <a:schemeClr val="bg1"/>
            </a:solidFill>
            <a:ln>
              <a:solidFill>
                <a:srgbClr val="0F306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>
              <a:extLst>
                <a:ext uri="{FF2B5EF4-FFF2-40B4-BE49-F238E27FC236}">
                  <a16:creationId xmlns:a16="http://schemas.microsoft.com/office/drawing/2014/main" id="{5DD22AED-8E2D-4F36-A237-EDBC65FB5526}"/>
                </a:ext>
              </a:extLst>
            </p:cNvPr>
            <p:cNvSpPr/>
            <p:nvPr/>
          </p:nvSpPr>
          <p:spPr>
            <a:xfrm>
              <a:off x="683568" y="4682329"/>
              <a:ext cx="277301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dirty="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Классификация </a:t>
              </a:r>
              <a:r>
                <a:rPr lang="ru-RU" i="1" dirty="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i="1" dirty="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HS, </a:t>
              </a:r>
              <a:r>
                <a:rPr lang="ru-RU" i="1" dirty="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ТН ВЭД, </a:t>
              </a:r>
              <a:r>
                <a:rPr lang="en-US" i="1" dirty="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CPC | GPC)</a:t>
              </a:r>
              <a:endParaRPr lang="ru-RU" i="1" dirty="0"/>
            </a:p>
          </p:txBody>
        </p:sp>
      </p:grp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3B53CB78-DC1B-48C5-A6E8-38A612049567}"/>
              </a:ext>
            </a:extLst>
          </p:cNvPr>
          <p:cNvGrpSpPr/>
          <p:nvPr/>
        </p:nvGrpSpPr>
        <p:grpSpPr>
          <a:xfrm>
            <a:off x="3245506" y="3640373"/>
            <a:ext cx="4736038" cy="369332"/>
            <a:chOff x="502178" y="4682329"/>
            <a:chExt cx="2937498" cy="369332"/>
          </a:xfrm>
        </p:grpSpPr>
        <p:sp>
          <p:nvSpPr>
            <p:cNvPr id="26" name="Стрелка: вправо 25">
              <a:extLst>
                <a:ext uri="{FF2B5EF4-FFF2-40B4-BE49-F238E27FC236}">
                  <a16:creationId xmlns:a16="http://schemas.microsoft.com/office/drawing/2014/main" id="{A22EE12E-8220-40C0-B6AA-AA44CAA59B9F}"/>
                </a:ext>
              </a:extLst>
            </p:cNvPr>
            <p:cNvSpPr/>
            <p:nvPr/>
          </p:nvSpPr>
          <p:spPr>
            <a:xfrm>
              <a:off x="502178" y="4773211"/>
              <a:ext cx="181390" cy="187568"/>
            </a:xfrm>
            <a:prstGeom prst="rightArrow">
              <a:avLst/>
            </a:prstGeom>
            <a:solidFill>
              <a:schemeClr val="bg1"/>
            </a:solidFill>
            <a:ln>
              <a:solidFill>
                <a:srgbClr val="0F306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6">
              <a:extLst>
                <a:ext uri="{FF2B5EF4-FFF2-40B4-BE49-F238E27FC236}">
                  <a16:creationId xmlns:a16="http://schemas.microsoft.com/office/drawing/2014/main" id="{085E7A67-3B21-4657-8294-8D6500403E1E}"/>
                </a:ext>
              </a:extLst>
            </p:cNvPr>
            <p:cNvSpPr/>
            <p:nvPr/>
          </p:nvSpPr>
          <p:spPr>
            <a:xfrm>
              <a:off x="683568" y="4682329"/>
              <a:ext cx="275610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dirty="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Качество / безопасность </a:t>
              </a:r>
              <a:r>
                <a:rPr lang="ru-RU" i="1" dirty="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i="1" dirty="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HASSP, e-CERT)</a:t>
              </a:r>
              <a:endParaRPr lang="ru-RU" i="1" dirty="0"/>
            </a:p>
          </p:txBody>
        </p:sp>
      </p:grp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88FDAA60-D92B-44C7-8AF7-A5A7C6262130}"/>
              </a:ext>
            </a:extLst>
          </p:cNvPr>
          <p:cNvGrpSpPr/>
          <p:nvPr/>
        </p:nvGrpSpPr>
        <p:grpSpPr>
          <a:xfrm>
            <a:off x="3245506" y="4094528"/>
            <a:ext cx="5482203" cy="923330"/>
            <a:chOff x="502178" y="4682329"/>
            <a:chExt cx="3400300" cy="923330"/>
          </a:xfrm>
        </p:grpSpPr>
        <p:sp>
          <p:nvSpPr>
            <p:cNvPr id="29" name="Стрелка: вправо 28">
              <a:extLst>
                <a:ext uri="{FF2B5EF4-FFF2-40B4-BE49-F238E27FC236}">
                  <a16:creationId xmlns:a16="http://schemas.microsoft.com/office/drawing/2014/main" id="{1F8D99D3-0A3D-41D0-AFE4-4E7C5A458312}"/>
                </a:ext>
              </a:extLst>
            </p:cNvPr>
            <p:cNvSpPr/>
            <p:nvPr/>
          </p:nvSpPr>
          <p:spPr>
            <a:xfrm>
              <a:off x="502178" y="4773211"/>
              <a:ext cx="181390" cy="187568"/>
            </a:xfrm>
            <a:prstGeom prst="rightArrow">
              <a:avLst/>
            </a:prstGeom>
            <a:solidFill>
              <a:schemeClr val="bg1"/>
            </a:solidFill>
            <a:ln>
              <a:solidFill>
                <a:srgbClr val="0F306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рямоугольник 29">
              <a:extLst>
                <a:ext uri="{FF2B5EF4-FFF2-40B4-BE49-F238E27FC236}">
                  <a16:creationId xmlns:a16="http://schemas.microsoft.com/office/drawing/2014/main" id="{AD89BF64-07F0-4C36-9144-DA50D33FBEB9}"/>
                </a:ext>
              </a:extLst>
            </p:cNvPr>
            <p:cNvSpPr/>
            <p:nvPr/>
          </p:nvSpPr>
          <p:spPr>
            <a:xfrm>
              <a:off x="683568" y="4682329"/>
              <a:ext cx="3218910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dirty="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Цепи поставок </a:t>
              </a:r>
              <a:br>
                <a:rPr lang="en-US" b="1" dirty="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ru-RU" i="1" dirty="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(Покупка – Доставка – Расчет </a:t>
              </a:r>
              <a:r>
                <a:rPr lang="en-US" i="1" dirty="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| Buy – Ship – Pay | </a:t>
              </a:r>
              <a:br>
                <a:rPr lang="en-US" i="1" dirty="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en-US" i="1" dirty="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EDI, </a:t>
              </a:r>
              <a:r>
                <a:rPr lang="en-US" i="1" dirty="0" err="1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eCMR</a:t>
              </a:r>
              <a:r>
                <a:rPr lang="en-US" i="1" dirty="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ISO 20022)</a:t>
              </a:r>
              <a:endParaRPr lang="ru-RU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5430697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Picture 3" descr="C:\Users\nbruhatskaya\Desktop\GS1_logo_plai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96" y="2373835"/>
            <a:ext cx="1524527" cy="1184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07392" y="1664"/>
            <a:ext cx="52684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F3063"/>
                </a:solidFill>
                <a:latin typeface="Arial" pitchFamily="34" charset="0"/>
                <a:cs typeface="Arial" pitchFamily="34" charset="0"/>
              </a:rPr>
              <a:t>Глобальные стандарты: </a:t>
            </a:r>
            <a:br>
              <a:rPr lang="ru-RU" sz="2000" b="1" dirty="0">
                <a:solidFill>
                  <a:srgbClr val="0F3063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>
                <a:solidFill>
                  <a:srgbClr val="0F3063"/>
                </a:solidFill>
                <a:latin typeface="Arial" pitchFamily="34" charset="0"/>
                <a:cs typeface="Arial" pitchFamily="34" charset="0"/>
              </a:rPr>
              <a:t>Экосистема </a:t>
            </a:r>
            <a:r>
              <a:rPr lang="en-US" sz="2000" b="1" dirty="0">
                <a:solidFill>
                  <a:srgbClr val="0F3063"/>
                </a:solidFill>
                <a:latin typeface="Arial" pitchFamily="34" charset="0"/>
                <a:cs typeface="Arial" pitchFamily="34" charset="0"/>
              </a:rPr>
              <a:t>GS</a:t>
            </a:r>
            <a:r>
              <a:rPr lang="ru-RU" sz="2000" b="1" dirty="0">
                <a:solidFill>
                  <a:srgbClr val="0F3063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pic>
        <p:nvPicPr>
          <p:cNvPr id="1026" name="Picture 2" descr="C:\Users\nbruhatskaya\Desktop\GS1system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4362" y="2185523"/>
            <a:ext cx="4954142" cy="2924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Содержимое 2"/>
          <p:cNvSpPr>
            <a:spLocks/>
          </p:cNvSpPr>
          <p:nvPr/>
        </p:nvSpPr>
        <p:spPr bwMode="auto">
          <a:xfrm>
            <a:off x="24928" y="3766486"/>
            <a:ext cx="4129434" cy="145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dirty="0">
                <a:solidFill>
                  <a:srgbClr val="0F3063"/>
                </a:solidFill>
                <a:latin typeface="Arial" pitchFamily="34" charset="0"/>
                <a:cs typeface="Arial" pitchFamily="34" charset="0"/>
              </a:rPr>
              <a:t>Объединяет </a:t>
            </a:r>
            <a:r>
              <a:rPr lang="ru-RU" sz="1400" b="1" dirty="0">
                <a:solidFill>
                  <a:srgbClr val="0F3063"/>
                </a:solidFill>
                <a:latin typeface="Arial" pitchFamily="34" charset="0"/>
                <a:cs typeface="Arial" pitchFamily="34" charset="0"/>
              </a:rPr>
              <a:t>15</a:t>
            </a:r>
            <a:r>
              <a:rPr lang="en-US" sz="1400" b="1" dirty="0">
                <a:solidFill>
                  <a:srgbClr val="0F3063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ru-RU" sz="1400" b="1" dirty="0">
                <a:solidFill>
                  <a:srgbClr val="0F3063"/>
                </a:solidFill>
                <a:latin typeface="Arial" pitchFamily="34" charset="0"/>
                <a:cs typeface="Arial" pitchFamily="34" charset="0"/>
              </a:rPr>
              <a:t> стран</a:t>
            </a:r>
            <a:r>
              <a:rPr lang="ru-RU" sz="1400" dirty="0">
                <a:solidFill>
                  <a:srgbClr val="0F3063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1400" dirty="0">
              <a:solidFill>
                <a:srgbClr val="0F3063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1400" dirty="0">
              <a:solidFill>
                <a:srgbClr val="0F3063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400" dirty="0">
                <a:solidFill>
                  <a:srgbClr val="0F3063"/>
                </a:solidFill>
                <a:latin typeface="Arial" pitchFamily="34" charset="0"/>
                <a:cs typeface="Arial" pitchFamily="34" charset="0"/>
              </a:rPr>
              <a:t>Более </a:t>
            </a:r>
            <a:r>
              <a:rPr lang="en-US" sz="1400" b="1" dirty="0">
                <a:solidFill>
                  <a:srgbClr val="0F3063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1400" b="1" dirty="0">
                <a:solidFill>
                  <a:srgbClr val="0F3063"/>
                </a:solidFill>
                <a:latin typeface="Arial" pitchFamily="34" charset="0"/>
                <a:cs typeface="Arial" pitchFamily="34" charset="0"/>
              </a:rPr>
              <a:t> млн. компаний</a:t>
            </a:r>
            <a:r>
              <a:rPr lang="ru-RU" sz="1400" dirty="0">
                <a:solidFill>
                  <a:srgbClr val="0F3063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1400" dirty="0">
              <a:solidFill>
                <a:srgbClr val="0F3063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1400" dirty="0">
              <a:solidFill>
                <a:srgbClr val="0F3063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400" dirty="0">
                <a:solidFill>
                  <a:srgbClr val="0F3063"/>
                </a:solidFill>
                <a:latin typeface="Arial" pitchFamily="34" charset="0"/>
                <a:cs typeface="Arial" pitchFamily="34" charset="0"/>
              </a:rPr>
              <a:t>Обеспечивает </a:t>
            </a:r>
            <a:r>
              <a:rPr lang="ru-RU" sz="1400" b="1" dirty="0">
                <a:solidFill>
                  <a:srgbClr val="0F3063"/>
                </a:solidFill>
                <a:latin typeface="Arial" pitchFamily="34" charset="0"/>
                <a:cs typeface="Arial" pitchFamily="34" charset="0"/>
              </a:rPr>
              <a:t>более 90% мировой торговли </a:t>
            </a:r>
            <a:br>
              <a:rPr lang="en-US" sz="1400" b="1" dirty="0">
                <a:solidFill>
                  <a:srgbClr val="0F3063"/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b="1" dirty="0">
                <a:solidFill>
                  <a:srgbClr val="0F3063"/>
                </a:solidFill>
                <a:latin typeface="Arial" pitchFamily="34" charset="0"/>
                <a:cs typeface="Arial" pitchFamily="34" charset="0"/>
              </a:rPr>
              <a:t>и транспортно-логистических операций</a:t>
            </a:r>
            <a:r>
              <a:rPr lang="ru-RU" sz="1400" dirty="0">
                <a:solidFill>
                  <a:srgbClr val="0F3063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92" name="Text Box 3"/>
          <p:cNvSpPr txBox="1">
            <a:spLocks noChangeArrowheads="1"/>
          </p:cNvSpPr>
          <p:nvPr/>
        </p:nvSpPr>
        <p:spPr bwMode="auto">
          <a:xfrm>
            <a:off x="1722723" y="2145768"/>
            <a:ext cx="2411858" cy="1554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900" b="1" u="sng" dirty="0">
                <a:solidFill>
                  <a:srgbClr val="0F3063"/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lang="en-US" sz="1900" dirty="0">
                <a:solidFill>
                  <a:srgbClr val="0F3063"/>
                </a:solidFill>
                <a:latin typeface="Arial" pitchFamily="34" charset="0"/>
                <a:cs typeface="Arial" pitchFamily="34" charset="0"/>
              </a:rPr>
              <a:t>lobal</a:t>
            </a:r>
            <a:r>
              <a:rPr lang="ru-RU" sz="1900" dirty="0">
                <a:solidFill>
                  <a:srgbClr val="0F3063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en-US" sz="1900" dirty="0">
                <a:solidFill>
                  <a:srgbClr val="0F3063"/>
                </a:solidFill>
                <a:latin typeface="Arial" pitchFamily="34" charset="0"/>
                <a:cs typeface="Arial" pitchFamily="34" charset="0"/>
              </a:rPr>
            </a:br>
            <a:r>
              <a:rPr lang="en-US" sz="1900" b="1" u="sng" dirty="0">
                <a:solidFill>
                  <a:srgbClr val="0F3063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US" sz="1900" dirty="0">
                <a:solidFill>
                  <a:srgbClr val="0F3063"/>
                </a:solidFill>
                <a:latin typeface="Arial" pitchFamily="34" charset="0"/>
                <a:cs typeface="Arial" pitchFamily="34" charset="0"/>
              </a:rPr>
              <a:t>tandards</a:t>
            </a:r>
            <a:r>
              <a:rPr lang="ru-RU" sz="1900" dirty="0">
                <a:solidFill>
                  <a:srgbClr val="0F3063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en-US" sz="1900" dirty="0">
                <a:solidFill>
                  <a:srgbClr val="0F3063"/>
                </a:solidFill>
                <a:latin typeface="Arial" pitchFamily="34" charset="0"/>
                <a:cs typeface="Arial" pitchFamily="34" charset="0"/>
              </a:rPr>
            </a:br>
            <a:r>
              <a:rPr lang="en-US" sz="1900" b="1" u="sng" dirty="0">
                <a:solidFill>
                  <a:srgbClr val="0F3063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US" sz="1900" dirty="0">
                <a:solidFill>
                  <a:srgbClr val="0F3063"/>
                </a:solidFill>
                <a:latin typeface="Arial" pitchFamily="34" charset="0"/>
                <a:cs typeface="Arial" pitchFamily="34" charset="0"/>
              </a:rPr>
              <a:t>ystems</a:t>
            </a:r>
            <a:r>
              <a:rPr lang="ru-RU" sz="1900" dirty="0">
                <a:solidFill>
                  <a:srgbClr val="0F306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>
                <a:solidFill>
                  <a:srgbClr val="0F3063"/>
                </a:solidFill>
                <a:latin typeface="Arial" pitchFamily="34" charset="0"/>
                <a:cs typeface="Arial" pitchFamily="34" charset="0"/>
              </a:rPr>
              <a:t>&amp;</a:t>
            </a:r>
            <a:br>
              <a:rPr lang="en-US" sz="1900" dirty="0">
                <a:solidFill>
                  <a:srgbClr val="0F3063"/>
                </a:solidFill>
                <a:latin typeface="Arial" pitchFamily="34" charset="0"/>
                <a:cs typeface="Arial" pitchFamily="34" charset="0"/>
              </a:rPr>
            </a:br>
            <a:r>
              <a:rPr lang="en-US" sz="1900" b="1" u="sng" dirty="0">
                <a:solidFill>
                  <a:srgbClr val="0F3063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US" sz="1900" dirty="0">
                <a:solidFill>
                  <a:srgbClr val="0F3063"/>
                </a:solidFill>
                <a:latin typeface="Arial" pitchFamily="34" charset="0"/>
                <a:cs typeface="Arial" pitchFamily="34" charset="0"/>
              </a:rPr>
              <a:t>ervices </a:t>
            </a:r>
            <a:br>
              <a:rPr lang="en-US" sz="1900" dirty="0">
                <a:solidFill>
                  <a:srgbClr val="0F3063"/>
                </a:solidFill>
                <a:latin typeface="Arial" pitchFamily="34" charset="0"/>
                <a:cs typeface="Arial" pitchFamily="34" charset="0"/>
              </a:rPr>
            </a:br>
            <a:r>
              <a:rPr lang="ru-RU" sz="1900" b="1" u="sng" dirty="0">
                <a:solidFill>
                  <a:srgbClr val="0F3063"/>
                </a:solidFill>
                <a:latin typeface="Arial" pitchFamily="34" charset="0"/>
                <a:cs typeface="Arial" pitchFamily="34" charset="0"/>
              </a:rPr>
              <a:t>№</a:t>
            </a:r>
            <a:r>
              <a:rPr lang="en-US" sz="1900" b="1" u="sng" dirty="0">
                <a:solidFill>
                  <a:srgbClr val="0F306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900" b="1" u="sng" dirty="0">
                <a:solidFill>
                  <a:srgbClr val="0F3063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u-RU" sz="1900" b="1" dirty="0">
                <a:solidFill>
                  <a:srgbClr val="0F306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>
                <a:solidFill>
                  <a:srgbClr val="0F3063"/>
                </a:solidFill>
                <a:latin typeface="Arial" pitchFamily="34" charset="0"/>
                <a:cs typeface="Arial" pitchFamily="34" charset="0"/>
              </a:rPr>
              <a:t>in the </a:t>
            </a:r>
            <a:r>
              <a:rPr lang="en-US" sz="1900" b="1" dirty="0">
                <a:solidFill>
                  <a:srgbClr val="0F3063"/>
                </a:solidFill>
                <a:latin typeface="Arial" pitchFamily="34" charset="0"/>
                <a:cs typeface="Arial" pitchFamily="34" charset="0"/>
              </a:rPr>
              <a:t>world</a:t>
            </a:r>
            <a:endParaRPr lang="ru-RU" sz="1900" b="1" dirty="0">
              <a:solidFill>
                <a:srgbClr val="0F306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3" name="Oval 7"/>
          <p:cNvSpPr>
            <a:spLocks noChangeArrowheads="1"/>
          </p:cNvSpPr>
          <p:nvPr/>
        </p:nvSpPr>
        <p:spPr bwMode="auto">
          <a:xfrm>
            <a:off x="2733550" y="1709530"/>
            <a:ext cx="1478411" cy="454276"/>
          </a:xfrm>
          <a:prstGeom prst="ellipse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  <a:effectLst>
            <a:outerShdw blurRad="149987" dist="127000" dir="8400000" algn="ctr">
              <a:srgbClr val="000000">
                <a:alpha val="14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1200" b="1" dirty="0">
                <a:solidFill>
                  <a:srgbClr val="0F3063"/>
                </a:solidFill>
                <a:latin typeface="Arial" pitchFamily="34" charset="0"/>
                <a:cs typeface="Arial" pitchFamily="34" charset="0"/>
              </a:rPr>
              <a:t>460 </a:t>
            </a:r>
            <a:r>
              <a:rPr lang="en-US" sz="1200" b="1" dirty="0">
                <a:solidFill>
                  <a:srgbClr val="0F3063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ru-RU" sz="1200" b="1" dirty="0">
                <a:solidFill>
                  <a:srgbClr val="0F306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>
                <a:solidFill>
                  <a:srgbClr val="0F3063"/>
                </a:solidFill>
                <a:latin typeface="Arial" pitchFamily="34" charset="0"/>
                <a:cs typeface="Arial" pitchFamily="34" charset="0"/>
              </a:rPr>
              <a:t>469</a:t>
            </a:r>
            <a:endParaRPr lang="ru-RU" sz="1200" b="1" dirty="0">
              <a:solidFill>
                <a:srgbClr val="0F3063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sz="1200" b="1" dirty="0">
                <a:solidFill>
                  <a:srgbClr val="0F3063"/>
                </a:solidFill>
                <a:latin typeface="Arial" pitchFamily="34" charset="0"/>
                <a:cs typeface="Arial" pitchFamily="34" charset="0"/>
              </a:rPr>
              <a:t>Россия</a:t>
            </a:r>
          </a:p>
        </p:txBody>
      </p:sp>
      <p:sp>
        <p:nvSpPr>
          <p:cNvPr id="97" name="Oval 9"/>
          <p:cNvSpPr>
            <a:spLocks noChangeArrowheads="1"/>
          </p:cNvSpPr>
          <p:nvPr/>
        </p:nvSpPr>
        <p:spPr bwMode="auto">
          <a:xfrm>
            <a:off x="3965412" y="1708592"/>
            <a:ext cx="1542691" cy="455213"/>
          </a:xfrm>
          <a:prstGeom prst="ellipse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  <a:effectLst>
            <a:outerShdw blurRad="149987" dist="127000" dir="7200000" algn="ctr">
              <a:srgbClr val="000000">
                <a:alpha val="15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1200" b="1" dirty="0">
                <a:solidFill>
                  <a:srgbClr val="0F3063"/>
                </a:solidFill>
                <a:latin typeface="Arial" pitchFamily="34" charset="0"/>
                <a:cs typeface="Arial" pitchFamily="34" charset="0"/>
              </a:rPr>
              <a:t>470</a:t>
            </a:r>
          </a:p>
          <a:p>
            <a:pPr algn="ctr">
              <a:defRPr/>
            </a:pPr>
            <a:r>
              <a:rPr lang="ru-RU" sz="1200" b="1" dirty="0">
                <a:solidFill>
                  <a:srgbClr val="0F3063"/>
                </a:solidFill>
                <a:latin typeface="Arial" pitchFamily="34" charset="0"/>
                <a:cs typeface="Arial" pitchFamily="34" charset="0"/>
              </a:rPr>
              <a:t>Кыргызстан</a:t>
            </a:r>
            <a:endParaRPr lang="ru-RU" sz="1200" dirty="0">
              <a:solidFill>
                <a:srgbClr val="0F306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4" name="Oval 8"/>
          <p:cNvSpPr>
            <a:spLocks noChangeArrowheads="1"/>
          </p:cNvSpPr>
          <p:nvPr/>
        </p:nvSpPr>
        <p:spPr bwMode="auto">
          <a:xfrm>
            <a:off x="5469852" y="1715046"/>
            <a:ext cx="1478413" cy="448759"/>
          </a:xfrm>
          <a:prstGeom prst="ellipse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  <a:effectLst>
            <a:outerShdw blurRad="149987" dist="127000" dir="8400000" algn="ctr">
              <a:srgbClr val="000000">
                <a:alpha val="14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1200" b="1" dirty="0">
                <a:solidFill>
                  <a:srgbClr val="0F3063"/>
                </a:solidFill>
                <a:latin typeface="Arial" pitchFamily="34" charset="0"/>
                <a:cs typeface="Arial" pitchFamily="34" charset="0"/>
              </a:rPr>
              <a:t>481</a:t>
            </a:r>
          </a:p>
          <a:p>
            <a:pPr algn="ctr">
              <a:defRPr/>
            </a:pPr>
            <a:r>
              <a:rPr lang="ru-RU" sz="1200" b="1" dirty="0">
                <a:solidFill>
                  <a:srgbClr val="0F3063"/>
                </a:solidFill>
                <a:latin typeface="Arial" pitchFamily="34" charset="0"/>
                <a:cs typeface="Arial" pitchFamily="34" charset="0"/>
              </a:rPr>
              <a:t>Беларусь</a:t>
            </a:r>
            <a:endParaRPr lang="ru-RU" sz="1200" dirty="0">
              <a:solidFill>
                <a:srgbClr val="0F306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5" name="Oval 9"/>
          <p:cNvSpPr>
            <a:spLocks noChangeArrowheads="1"/>
          </p:cNvSpPr>
          <p:nvPr/>
        </p:nvSpPr>
        <p:spPr bwMode="auto">
          <a:xfrm>
            <a:off x="6729374" y="1750898"/>
            <a:ext cx="1227001" cy="412907"/>
          </a:xfrm>
          <a:prstGeom prst="ellipse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  <a:effectLst>
            <a:outerShdw blurRad="149987" dist="127000" dir="7200000" algn="ctr">
              <a:srgbClr val="000000">
                <a:alpha val="15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1200" b="1" dirty="0">
                <a:solidFill>
                  <a:srgbClr val="0F3063"/>
                </a:solidFill>
                <a:latin typeface="Arial" pitchFamily="34" charset="0"/>
                <a:cs typeface="Arial" pitchFamily="34" charset="0"/>
              </a:rPr>
              <a:t>485</a:t>
            </a:r>
          </a:p>
          <a:p>
            <a:pPr algn="ctr">
              <a:defRPr/>
            </a:pPr>
            <a:r>
              <a:rPr lang="ru-RU" sz="1200" b="1" dirty="0">
                <a:solidFill>
                  <a:srgbClr val="0F3063"/>
                </a:solidFill>
                <a:latin typeface="Arial" pitchFamily="34" charset="0"/>
                <a:cs typeface="Arial" pitchFamily="34" charset="0"/>
              </a:rPr>
              <a:t>Армения</a:t>
            </a:r>
            <a:endParaRPr lang="ru-RU" sz="1200" dirty="0">
              <a:solidFill>
                <a:srgbClr val="0F306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6" name="Oval 8"/>
          <p:cNvSpPr>
            <a:spLocks noChangeArrowheads="1"/>
          </p:cNvSpPr>
          <p:nvPr/>
        </p:nvSpPr>
        <p:spPr bwMode="auto">
          <a:xfrm>
            <a:off x="7834350" y="1746563"/>
            <a:ext cx="1274155" cy="417243"/>
          </a:xfrm>
          <a:prstGeom prst="ellipse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  <a:effectLst>
            <a:outerShdw blurRad="149987" dist="127000" dir="7200000" algn="ctr">
              <a:srgbClr val="000000">
                <a:alpha val="14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1200" b="1" dirty="0">
                <a:solidFill>
                  <a:srgbClr val="0F3063"/>
                </a:solidFill>
                <a:latin typeface="Arial" pitchFamily="34" charset="0"/>
                <a:cs typeface="Arial" pitchFamily="34" charset="0"/>
              </a:rPr>
              <a:t>487</a:t>
            </a:r>
          </a:p>
          <a:p>
            <a:pPr algn="ctr">
              <a:defRPr/>
            </a:pPr>
            <a:r>
              <a:rPr lang="ru-RU" sz="1200" b="1" dirty="0">
                <a:solidFill>
                  <a:srgbClr val="0F3063"/>
                </a:solidFill>
                <a:latin typeface="Arial" pitchFamily="34" charset="0"/>
                <a:cs typeface="Arial" pitchFamily="34" charset="0"/>
              </a:rPr>
              <a:t>Казахстан</a:t>
            </a:r>
            <a:endParaRPr lang="ru-RU" sz="1200" dirty="0">
              <a:solidFill>
                <a:srgbClr val="0F3063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1" name="Picture 20" descr="IDS_GLN_hal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39735" y="709550"/>
            <a:ext cx="1636080" cy="702746"/>
          </a:xfrm>
          <a:prstGeom prst="rect">
            <a:avLst/>
          </a:prstGeom>
          <a:solidFill>
            <a:srgbClr val="002060"/>
          </a:solidFill>
          <a:ln w="152400" cap="sq">
            <a:solidFill>
              <a:srgbClr val="002060"/>
            </a:solidFill>
            <a:round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82" name="Picture 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53755" y="822650"/>
            <a:ext cx="869505" cy="475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" name="Рисунок 8" descr="Рисунок1.png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40000" contras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537843" y="1130339"/>
            <a:ext cx="1069747" cy="14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4" name="Прямая со стрелкой 83"/>
          <p:cNvCxnSpPr/>
          <p:nvPr/>
        </p:nvCxnSpPr>
        <p:spPr>
          <a:xfrm>
            <a:off x="4209227" y="1136561"/>
            <a:ext cx="432000" cy="0"/>
          </a:xfrm>
          <a:prstGeom prst="straightConnector1">
            <a:avLst/>
          </a:prstGeom>
          <a:ln>
            <a:solidFill>
              <a:srgbClr val="0F3063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 стрелкой 84"/>
          <p:cNvCxnSpPr/>
          <p:nvPr/>
        </p:nvCxnSpPr>
        <p:spPr>
          <a:xfrm>
            <a:off x="7001189" y="1084989"/>
            <a:ext cx="428625" cy="1588"/>
          </a:xfrm>
          <a:prstGeom prst="straightConnector1">
            <a:avLst/>
          </a:prstGeom>
          <a:ln>
            <a:solidFill>
              <a:srgbClr val="0F3063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9" name="Text Box 48"/>
          <p:cNvSpPr txBox="1">
            <a:spLocks noChangeArrowheads="1"/>
          </p:cNvSpPr>
          <p:nvPr/>
        </p:nvSpPr>
        <p:spPr bwMode="auto">
          <a:xfrm>
            <a:off x="4295072" y="1272291"/>
            <a:ext cx="154306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de-DE" sz="1200" b="1" dirty="0">
                <a:solidFill>
                  <a:srgbClr val="0F3063"/>
                </a:solidFill>
                <a:latin typeface="Arial" pitchFamily="34" charset="0"/>
                <a:cs typeface="Arial" pitchFamily="34" charset="0"/>
              </a:rPr>
              <a:t>2D Code</a:t>
            </a:r>
            <a:endParaRPr lang="ru-RU" sz="1200" b="1" dirty="0">
              <a:solidFill>
                <a:srgbClr val="0F306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0" name="Text Box 48"/>
          <p:cNvSpPr txBox="1">
            <a:spLocks noChangeArrowheads="1"/>
          </p:cNvSpPr>
          <p:nvPr/>
        </p:nvSpPr>
        <p:spPr bwMode="auto">
          <a:xfrm>
            <a:off x="7566377" y="1308515"/>
            <a:ext cx="100806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1200" b="1" dirty="0">
                <a:solidFill>
                  <a:srgbClr val="0F3063"/>
                </a:solidFill>
                <a:latin typeface="Arial" pitchFamily="34" charset="0"/>
                <a:cs typeface="Arial" pitchFamily="34" charset="0"/>
              </a:rPr>
              <a:t>RFID</a:t>
            </a:r>
            <a:endParaRPr lang="ru-RU" sz="1200" b="1" dirty="0">
              <a:solidFill>
                <a:srgbClr val="0F3063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1" name="Picture 2" descr="C:\Users\nbruhatskaya\Desktop\GS1system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57" t="59059" r="42093" b="28723"/>
          <a:stretch/>
        </p:blipFill>
        <p:spPr bwMode="auto">
          <a:xfrm>
            <a:off x="5567263" y="773104"/>
            <a:ext cx="790831" cy="590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" name="Text Box 48"/>
          <p:cNvSpPr txBox="1">
            <a:spLocks noChangeArrowheads="1"/>
          </p:cNvSpPr>
          <p:nvPr/>
        </p:nvSpPr>
        <p:spPr bwMode="auto">
          <a:xfrm>
            <a:off x="5149860" y="1277160"/>
            <a:ext cx="154306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200" b="1" dirty="0" err="1">
                <a:solidFill>
                  <a:srgbClr val="0F3063"/>
                </a:solidFill>
                <a:latin typeface="Arial" pitchFamily="34" charset="0"/>
                <a:cs typeface="Arial" pitchFamily="34" charset="0"/>
              </a:rPr>
              <a:t>DataMatrix</a:t>
            </a:r>
            <a:endParaRPr lang="ru-RU" sz="1200" b="1" dirty="0">
              <a:solidFill>
                <a:srgbClr val="0F306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3" name="Text Box 48"/>
          <p:cNvSpPr txBox="1">
            <a:spLocks noChangeArrowheads="1"/>
          </p:cNvSpPr>
          <p:nvPr/>
        </p:nvSpPr>
        <p:spPr bwMode="auto">
          <a:xfrm>
            <a:off x="6261396" y="1285111"/>
            <a:ext cx="94489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rgbClr val="0F3063"/>
                </a:solidFill>
                <a:latin typeface="Arial" pitchFamily="34" charset="0"/>
                <a:cs typeface="Arial" pitchFamily="34" charset="0"/>
              </a:rPr>
              <a:t>QR Code</a:t>
            </a:r>
            <a:endParaRPr lang="ru-RU" sz="1200" b="1" dirty="0">
              <a:solidFill>
                <a:srgbClr val="0F3063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4" name="Picture 2" descr="C:\Users\nbruhatskaya\Desktop\GS1system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13" t="59059" r="31743" b="28723"/>
          <a:stretch/>
        </p:blipFill>
        <p:spPr bwMode="auto">
          <a:xfrm>
            <a:off x="6317740" y="773104"/>
            <a:ext cx="744532" cy="590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" name="Кольцо 104"/>
          <p:cNvSpPr/>
          <p:nvPr/>
        </p:nvSpPr>
        <p:spPr>
          <a:xfrm>
            <a:off x="5820924" y="1750898"/>
            <a:ext cx="720043" cy="206453"/>
          </a:xfrm>
          <a:prstGeom prst="donut">
            <a:avLst>
              <a:gd name="adj" fmla="val 6693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06" name="Кольцо 105"/>
          <p:cNvSpPr/>
          <p:nvPr/>
        </p:nvSpPr>
        <p:spPr>
          <a:xfrm>
            <a:off x="2216860" y="1225256"/>
            <a:ext cx="795371" cy="244163"/>
          </a:xfrm>
          <a:prstGeom prst="donut">
            <a:avLst>
              <a:gd name="adj" fmla="val 6693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tx1"/>
              </a:solidFill>
            </a:endParaRPr>
          </a:p>
        </p:txBody>
      </p:sp>
      <p:cxnSp>
        <p:nvCxnSpPr>
          <p:cNvPr id="107" name="Соединительная линия уступом 106"/>
          <p:cNvCxnSpPr>
            <a:cxnSpLocks/>
            <a:stCxn id="106" idx="4"/>
            <a:endCxn id="105" idx="0"/>
          </p:cNvCxnSpPr>
          <p:nvPr/>
        </p:nvCxnSpPr>
        <p:spPr>
          <a:xfrm rot="16200000" flipH="1">
            <a:off x="4257007" y="-173042"/>
            <a:ext cx="281479" cy="3566400"/>
          </a:xfrm>
          <a:prstGeom prst="bentConnector3">
            <a:avLst>
              <a:gd name="adj1" fmla="val 50000"/>
            </a:avLst>
          </a:prstGeom>
          <a:ln w="28575">
            <a:headEnd type="triangle" w="med" len="med"/>
            <a:tailEnd type="triangl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cxnSp>
      <p:sp>
        <p:nvSpPr>
          <p:cNvPr id="109" name="Номер слайда 4"/>
          <p:cNvSpPr txBox="1">
            <a:spLocks/>
          </p:cNvSpPr>
          <p:nvPr/>
        </p:nvSpPr>
        <p:spPr>
          <a:xfrm>
            <a:off x="8431562" y="605043"/>
            <a:ext cx="43944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9C1F2C3-54DD-8E41-848D-72C9ABE51D71}" type="slidenum">
              <a:rPr lang="ru-RU" sz="14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/>
              <a:t>4</a:t>
            </a:fld>
            <a:endParaRPr lang="ru-RU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85" t="26377" r="14497" b="24248"/>
          <a:stretch/>
        </p:blipFill>
        <p:spPr bwMode="auto">
          <a:xfrm>
            <a:off x="74164" y="47907"/>
            <a:ext cx="2160776" cy="1088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06343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Прямая со стрелкой 50">
            <a:extLst>
              <a:ext uri="{FF2B5EF4-FFF2-40B4-BE49-F238E27FC236}">
                <a16:creationId xmlns:a16="http://schemas.microsoft.com/office/drawing/2014/main" id="{25C9136B-A006-4E0D-8F0B-04A9390E00ED}"/>
              </a:ext>
            </a:extLst>
          </p:cNvPr>
          <p:cNvCxnSpPr/>
          <p:nvPr/>
        </p:nvCxnSpPr>
        <p:spPr>
          <a:xfrm flipH="1">
            <a:off x="4716016" y="3243665"/>
            <a:ext cx="1224136" cy="0"/>
          </a:xfrm>
          <a:prstGeom prst="straightConnector1">
            <a:avLst/>
          </a:prstGeom>
          <a:ln w="1905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 flipH="1">
            <a:off x="4782580" y="4608351"/>
            <a:ext cx="1152048" cy="0"/>
          </a:xfrm>
          <a:prstGeom prst="straightConnector1">
            <a:avLst/>
          </a:prstGeom>
          <a:ln w="1905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23"/>
          <p:cNvSpPr/>
          <p:nvPr/>
        </p:nvSpPr>
        <p:spPr>
          <a:xfrm flipH="1">
            <a:off x="6207464" y="4062721"/>
            <a:ext cx="2693400" cy="241303"/>
          </a:xfrm>
          <a:prstGeom prst="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900" b="1" dirty="0">
              <a:solidFill>
                <a:prstClr val="black"/>
              </a:solidFill>
              <a:latin typeface="Arial Narrow" pitchFamily="34" charset="0"/>
            </a:endParaRPr>
          </a:p>
        </p:txBody>
      </p:sp>
      <p:cxnSp>
        <p:nvCxnSpPr>
          <p:cNvPr id="21" name="Прямая со стрелкой 20"/>
          <p:cNvCxnSpPr/>
          <p:nvPr/>
        </p:nvCxnSpPr>
        <p:spPr>
          <a:xfrm flipH="1">
            <a:off x="4716016" y="1347614"/>
            <a:ext cx="1224136" cy="0"/>
          </a:xfrm>
          <a:prstGeom prst="straightConnector1">
            <a:avLst/>
          </a:prstGeom>
          <a:ln w="1905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>
            <a:off x="4716016" y="2429892"/>
            <a:ext cx="1224136" cy="0"/>
          </a:xfrm>
          <a:prstGeom prst="straightConnector1">
            <a:avLst/>
          </a:prstGeom>
          <a:ln w="1905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>
            <a:off x="4782580" y="3826977"/>
            <a:ext cx="1152048" cy="0"/>
          </a:xfrm>
          <a:prstGeom prst="straightConnector1">
            <a:avLst/>
          </a:prstGeom>
          <a:ln w="1905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23"/>
          <p:cNvSpPr/>
          <p:nvPr/>
        </p:nvSpPr>
        <p:spPr>
          <a:xfrm flipH="1">
            <a:off x="6065472" y="3939285"/>
            <a:ext cx="2693400" cy="241303"/>
          </a:xfrm>
          <a:prstGeom prst="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900" b="1" dirty="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8" name="Rectangle 22"/>
          <p:cNvSpPr/>
          <p:nvPr/>
        </p:nvSpPr>
        <p:spPr>
          <a:xfrm flipH="1">
            <a:off x="5940147" y="3637961"/>
            <a:ext cx="2653385" cy="378032"/>
          </a:xfrm>
          <a:prstGeom prst="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900" b="1" dirty="0">
              <a:solidFill>
                <a:prstClr val="black"/>
              </a:solidFill>
              <a:latin typeface="Arial Narrow" pitchFamily="34" charset="0"/>
            </a:endParaRPr>
          </a:p>
        </p:txBody>
      </p:sp>
      <p:cxnSp>
        <p:nvCxnSpPr>
          <p:cNvPr id="12" name="Прямая со стрелкой 11"/>
          <p:cNvCxnSpPr>
            <a:endCxn id="9" idx="1"/>
          </p:cNvCxnSpPr>
          <p:nvPr/>
        </p:nvCxnSpPr>
        <p:spPr>
          <a:xfrm flipH="1">
            <a:off x="1619672" y="1635646"/>
            <a:ext cx="1224136" cy="1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endCxn id="11" idx="1"/>
          </p:cNvCxnSpPr>
          <p:nvPr/>
        </p:nvCxnSpPr>
        <p:spPr>
          <a:xfrm flipH="1">
            <a:off x="1763688" y="2499742"/>
            <a:ext cx="1080120" cy="24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endCxn id="10" idx="1"/>
          </p:cNvCxnSpPr>
          <p:nvPr/>
        </p:nvCxnSpPr>
        <p:spPr>
          <a:xfrm flipH="1">
            <a:off x="1691679" y="2067694"/>
            <a:ext cx="1152129" cy="24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n 71"/>
          <p:cNvSpPr/>
          <p:nvPr/>
        </p:nvSpPr>
        <p:spPr>
          <a:xfrm>
            <a:off x="2339752" y="810459"/>
            <a:ext cx="3024336" cy="3993539"/>
          </a:xfrm>
          <a:prstGeom prst="can">
            <a:avLst>
              <a:gd name="adj" fmla="val 31033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prstClr val="black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5" name="TextBox 63"/>
          <p:cNvSpPr txBox="1">
            <a:spLocks noChangeArrowheads="1"/>
          </p:cNvSpPr>
          <p:nvPr/>
        </p:nvSpPr>
        <p:spPr bwMode="auto">
          <a:xfrm>
            <a:off x="2533592" y="930820"/>
            <a:ext cx="2740914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7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БАНК ЭЛЕКТРОННЫХ ПАСПОРТОВ ТОВАРОВ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7564" y="4862"/>
            <a:ext cx="84609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b="1" dirty="0">
                <a:solidFill>
                  <a:srgbClr val="0F30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Банк электронных паспортов товаров – </a:t>
            </a:r>
          </a:p>
          <a:p>
            <a:pPr algn="ctr"/>
            <a:r>
              <a:rPr lang="ru-RU" sz="1700" b="1" dirty="0">
                <a:solidFill>
                  <a:srgbClr val="0F30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интеграционный ресурс описаний товаров и субъектов торговли </a:t>
            </a:r>
            <a:br>
              <a:rPr lang="ru-RU" sz="1700" b="1" dirty="0">
                <a:solidFill>
                  <a:srgbClr val="0F306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i="1" dirty="0">
                <a:solidFill>
                  <a:srgbClr val="0F30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Владелец </a:t>
            </a:r>
            <a:r>
              <a:rPr lang="en-US" sz="1400" b="1" i="1" dirty="0">
                <a:solidFill>
                  <a:srgbClr val="0F30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ru-RU" sz="1400" b="1" i="1" dirty="0">
                <a:solidFill>
                  <a:srgbClr val="0F30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Оператор – Центр систем идентификации НАН Беларуси </a:t>
            </a:r>
          </a:p>
        </p:txBody>
      </p:sp>
      <p:sp>
        <p:nvSpPr>
          <p:cNvPr id="11" name="Rectangle 21"/>
          <p:cNvSpPr/>
          <p:nvPr/>
        </p:nvSpPr>
        <p:spPr>
          <a:xfrm flipH="1">
            <a:off x="179511" y="2283766"/>
            <a:ext cx="1584177" cy="432000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ИМПОРТЕРЫ</a:t>
            </a:r>
          </a:p>
        </p:txBody>
      </p:sp>
      <p:sp>
        <p:nvSpPr>
          <p:cNvPr id="10" name="Rectangle 21"/>
          <p:cNvSpPr/>
          <p:nvPr/>
        </p:nvSpPr>
        <p:spPr>
          <a:xfrm flipH="1">
            <a:off x="107502" y="1851718"/>
            <a:ext cx="1584177" cy="432000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ПОСТАВЩИКИ</a:t>
            </a:r>
          </a:p>
        </p:txBody>
      </p:sp>
      <p:sp>
        <p:nvSpPr>
          <p:cNvPr id="9" name="Rectangle 21"/>
          <p:cNvSpPr/>
          <p:nvPr/>
        </p:nvSpPr>
        <p:spPr>
          <a:xfrm flipH="1">
            <a:off x="35496" y="1419623"/>
            <a:ext cx="1584176" cy="432048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ПРОИЗВОДИТЕЛИ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339753" y="1851670"/>
            <a:ext cx="30243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Постановление Совета Министров </a:t>
            </a:r>
            <a:b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Республики Беларусь № 1116 от 26.08.2011г. </a:t>
            </a:r>
          </a:p>
          <a:p>
            <a:pPr algn="ctr"/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«О применении межведомственной распределенной информационной </a:t>
            </a:r>
            <a:b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системы «Банк данных электронных паспортов товаров»</a:t>
            </a:r>
          </a:p>
        </p:txBody>
      </p:sp>
      <p:sp>
        <p:nvSpPr>
          <p:cNvPr id="26" name="Can 71"/>
          <p:cNvSpPr/>
          <p:nvPr/>
        </p:nvSpPr>
        <p:spPr>
          <a:xfrm>
            <a:off x="5940152" y="824975"/>
            <a:ext cx="3168352" cy="1098703"/>
          </a:xfrm>
          <a:prstGeom prst="can">
            <a:avLst>
              <a:gd name="adj" fmla="val 31033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prstClr val="black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27" name="TextBox 63"/>
          <p:cNvSpPr txBox="1">
            <a:spLocks noChangeArrowheads="1"/>
          </p:cNvSpPr>
          <p:nvPr/>
        </p:nvSpPr>
        <p:spPr bwMode="auto">
          <a:xfrm>
            <a:off x="6228184" y="824974"/>
            <a:ext cx="252028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Система маркировки, Минфин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902244" y="1185014"/>
            <a:ext cx="32782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800" b="1" dirty="0">
                <a:latin typeface="Arial" panose="020B0604020202020204" pitchFamily="34" charset="0"/>
                <a:cs typeface="Arial" panose="020B0604020202020204" pitchFamily="34" charset="0"/>
              </a:rPr>
              <a:t>Указ Президента Республики Беларусь №243 от 10.06.2011г.</a:t>
            </a:r>
          </a:p>
          <a:p>
            <a:pPr algn="ctr">
              <a:spcAft>
                <a:spcPts val="600"/>
              </a:spcAft>
            </a:pPr>
            <a:r>
              <a:rPr lang="ru-RU" sz="800" b="1" dirty="0">
                <a:latin typeface="Arial" panose="020B0604020202020204" pitchFamily="34" charset="0"/>
                <a:cs typeface="Arial" panose="020B0604020202020204" pitchFamily="34" charset="0"/>
              </a:rPr>
              <a:t>Указ Президента Республики Беларусь №9 от 06.01.2021г.</a:t>
            </a:r>
          </a:p>
          <a:p>
            <a:pPr algn="ctr">
              <a:spcAft>
                <a:spcPts val="600"/>
              </a:spcAft>
            </a:pPr>
            <a:r>
              <a:rPr lang="ru-RU" sz="800" b="1" dirty="0">
                <a:latin typeface="Arial" panose="020B0604020202020204" pitchFamily="34" charset="0"/>
                <a:cs typeface="Arial" panose="020B0604020202020204" pitchFamily="34" charset="0"/>
              </a:rPr>
              <a:t>Постановление Совета Министров Республики Беларусь </a:t>
            </a:r>
            <a:br>
              <a:rPr lang="ru-RU" sz="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800" b="1" dirty="0">
                <a:latin typeface="Arial" panose="020B0604020202020204" pitchFamily="34" charset="0"/>
                <a:cs typeface="Arial" panose="020B0604020202020204" pitchFamily="34" charset="0"/>
              </a:rPr>
              <a:t>№250 от 23.04.2021г. </a:t>
            </a:r>
          </a:p>
        </p:txBody>
      </p:sp>
      <p:sp>
        <p:nvSpPr>
          <p:cNvPr id="29" name="Can 71"/>
          <p:cNvSpPr/>
          <p:nvPr/>
        </p:nvSpPr>
        <p:spPr>
          <a:xfrm>
            <a:off x="5940152" y="1960969"/>
            <a:ext cx="3168432" cy="898649"/>
          </a:xfrm>
          <a:prstGeom prst="can">
            <a:avLst>
              <a:gd name="adj" fmla="val 31033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prstClr val="black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30" name="TextBox 63"/>
          <p:cNvSpPr txBox="1">
            <a:spLocks noChangeArrowheads="1"/>
          </p:cNvSpPr>
          <p:nvPr/>
        </p:nvSpPr>
        <p:spPr bwMode="auto">
          <a:xfrm>
            <a:off x="6084168" y="1967781"/>
            <a:ext cx="295232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Система прослеживаемости, МНС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957404" y="2218717"/>
            <a:ext cx="3151100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800" b="1" dirty="0">
                <a:latin typeface="Arial" panose="020B0604020202020204" pitchFamily="34" charset="0"/>
                <a:cs typeface="Arial" panose="020B0604020202020204" pitchFamily="34" charset="0"/>
              </a:rPr>
              <a:t>Указ Президента Республики Беларусь №496 от 29</a:t>
            </a:r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.12.</a:t>
            </a:r>
            <a:r>
              <a:rPr lang="ru-RU" sz="800" b="1" dirty="0">
                <a:latin typeface="Arial" panose="020B0604020202020204" pitchFamily="34" charset="0"/>
                <a:cs typeface="Arial" panose="020B0604020202020204" pitchFamily="34" charset="0"/>
              </a:rPr>
              <a:t>202</a:t>
            </a:r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ru-RU" sz="800" b="1" dirty="0">
                <a:latin typeface="Arial" panose="020B0604020202020204" pitchFamily="34" charset="0"/>
                <a:cs typeface="Arial" panose="020B0604020202020204" pitchFamily="34" charset="0"/>
              </a:rPr>
              <a:t>г.</a:t>
            </a:r>
          </a:p>
          <a:p>
            <a:pPr algn="ctr">
              <a:spcAft>
                <a:spcPts val="600"/>
              </a:spcAft>
            </a:pPr>
            <a:r>
              <a:rPr lang="ru-RU" sz="800" b="1" dirty="0">
                <a:latin typeface="Arial" panose="020B0604020202020204" pitchFamily="34" charset="0"/>
                <a:cs typeface="Arial" panose="020B0604020202020204" pitchFamily="34" charset="0"/>
              </a:rPr>
              <a:t>Постановление Совета Министров Республики Беларусь </a:t>
            </a:r>
            <a:br>
              <a:rPr lang="ru-RU" sz="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800" b="1" dirty="0">
                <a:latin typeface="Arial" panose="020B0604020202020204" pitchFamily="34" charset="0"/>
                <a:cs typeface="Arial" panose="020B0604020202020204" pitchFamily="34" charset="0"/>
              </a:rPr>
              <a:t>№230 от 22.04.2021г. </a:t>
            </a:r>
          </a:p>
        </p:txBody>
      </p:sp>
      <p:sp>
        <p:nvSpPr>
          <p:cNvPr id="33" name="TextBox 63"/>
          <p:cNvSpPr txBox="1">
            <a:spLocks noChangeArrowheads="1"/>
          </p:cNvSpPr>
          <p:nvPr/>
        </p:nvSpPr>
        <p:spPr bwMode="auto">
          <a:xfrm>
            <a:off x="6061714" y="3600536"/>
            <a:ext cx="250673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5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EDI-</a:t>
            </a:r>
            <a:r>
              <a:rPr lang="ru-RU" altLang="ru-RU" sz="15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провайдеры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955053" y="3846786"/>
            <a:ext cx="26301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>
                <a:latin typeface="Arial" panose="020B0604020202020204" pitchFamily="34" charset="0"/>
                <a:cs typeface="Arial" panose="020B0604020202020204" pitchFamily="34" charset="0"/>
              </a:rPr>
              <a:t>Постановление Совета Министров Республики Беларусь №940 от 30.12.2019г. </a:t>
            </a:r>
          </a:p>
        </p:txBody>
      </p:sp>
      <p:sp>
        <p:nvSpPr>
          <p:cNvPr id="47" name="Rectangle 23"/>
          <p:cNvSpPr/>
          <p:nvPr/>
        </p:nvSpPr>
        <p:spPr>
          <a:xfrm flipH="1">
            <a:off x="6207468" y="4835486"/>
            <a:ext cx="2693400" cy="256544"/>
          </a:xfrm>
          <a:prstGeom prst="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900" b="1" dirty="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48" name="Rectangle 23"/>
          <p:cNvSpPr/>
          <p:nvPr/>
        </p:nvSpPr>
        <p:spPr>
          <a:xfrm flipH="1">
            <a:off x="6055068" y="4683086"/>
            <a:ext cx="2693400" cy="256544"/>
          </a:xfrm>
          <a:prstGeom prst="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900" b="1" dirty="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49" name="Rectangle 22"/>
          <p:cNvSpPr/>
          <p:nvPr/>
        </p:nvSpPr>
        <p:spPr>
          <a:xfrm flipH="1">
            <a:off x="5940151" y="4393704"/>
            <a:ext cx="2653385" cy="401910"/>
          </a:xfrm>
          <a:prstGeom prst="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900" b="1" dirty="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50" name="TextBox 63"/>
          <p:cNvSpPr txBox="1">
            <a:spLocks noChangeArrowheads="1"/>
          </p:cNvSpPr>
          <p:nvPr/>
        </p:nvSpPr>
        <p:spPr bwMode="auto">
          <a:xfrm>
            <a:off x="6010256" y="4393704"/>
            <a:ext cx="2558188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1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Субъекты хозяйствования (торговля, логистика, конечный потребитель)</a:t>
            </a:r>
          </a:p>
        </p:txBody>
      </p:sp>
      <p:sp>
        <p:nvSpPr>
          <p:cNvPr id="53" name="TextBox 63"/>
          <p:cNvSpPr txBox="1">
            <a:spLocks noChangeArrowheads="1"/>
          </p:cNvSpPr>
          <p:nvPr/>
        </p:nvSpPr>
        <p:spPr bwMode="auto">
          <a:xfrm>
            <a:off x="5412951" y="922251"/>
            <a:ext cx="400110" cy="36724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vert270" wrap="squar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Получатели              информации</a:t>
            </a:r>
          </a:p>
        </p:txBody>
      </p:sp>
      <p:sp>
        <p:nvSpPr>
          <p:cNvPr id="54" name="TextBox 63"/>
          <p:cNvSpPr txBox="1">
            <a:spLocks noChangeArrowheads="1"/>
          </p:cNvSpPr>
          <p:nvPr/>
        </p:nvSpPr>
        <p:spPr bwMode="auto">
          <a:xfrm>
            <a:off x="1920275" y="1037966"/>
            <a:ext cx="384721" cy="2592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vert270" wrap="squar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3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Предоставители</a:t>
            </a:r>
            <a:r>
              <a:rPr lang="ru-RU" altLang="ru-RU" sz="13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информации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4AFB70C5-A70F-4009-B8E0-8E7AF080E71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0"/>
          <a:stretch/>
        </p:blipFill>
        <p:spPr>
          <a:xfrm>
            <a:off x="2337645" y="2859784"/>
            <a:ext cx="3026443" cy="646627"/>
          </a:xfrm>
          <a:prstGeom prst="rect">
            <a:avLst/>
          </a:prstGeom>
        </p:spPr>
      </p:pic>
      <p:sp>
        <p:nvSpPr>
          <p:cNvPr id="43" name="Can 71">
            <a:extLst>
              <a:ext uri="{FF2B5EF4-FFF2-40B4-BE49-F238E27FC236}">
                <a16:creationId xmlns:a16="http://schemas.microsoft.com/office/drawing/2014/main" id="{008A2B65-3F6C-443D-8B10-6BDA27E0B9DA}"/>
              </a:ext>
            </a:extLst>
          </p:cNvPr>
          <p:cNvSpPr/>
          <p:nvPr/>
        </p:nvSpPr>
        <p:spPr>
          <a:xfrm>
            <a:off x="5940152" y="2917862"/>
            <a:ext cx="3168432" cy="651607"/>
          </a:xfrm>
          <a:prstGeom prst="can">
            <a:avLst>
              <a:gd name="adj" fmla="val 31033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prstClr val="black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8EF96B7-BBDB-4976-8F3B-46A300EDF75A}"/>
              </a:ext>
            </a:extLst>
          </p:cNvPr>
          <p:cNvSpPr txBox="1"/>
          <p:nvPr/>
        </p:nvSpPr>
        <p:spPr>
          <a:xfrm>
            <a:off x="5939778" y="3132104"/>
            <a:ext cx="31511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800" b="1" dirty="0">
                <a:latin typeface="Arial" panose="020B0604020202020204" pitchFamily="34" charset="0"/>
                <a:cs typeface="Arial" panose="020B0604020202020204" pitchFamily="34" charset="0"/>
              </a:rPr>
              <a:t>Закон Республики Беларусь</a:t>
            </a:r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b="1" dirty="0">
                <a:latin typeface="Arial" panose="020B0604020202020204" pitchFamily="34" charset="0"/>
                <a:cs typeface="Arial" panose="020B0604020202020204" pitchFamily="34" charset="0"/>
              </a:rPr>
              <a:t>от 15</a:t>
            </a:r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.07.</a:t>
            </a:r>
            <a:r>
              <a:rPr lang="ru-RU" sz="800" b="1" dirty="0">
                <a:latin typeface="Arial" panose="020B0604020202020204" pitchFamily="34" charset="0"/>
                <a:cs typeface="Arial" panose="020B0604020202020204" pitchFamily="34" charset="0"/>
              </a:rPr>
              <a:t>2015 г. № 287-З</a:t>
            </a:r>
            <a:endParaRPr lang="en-US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ru-RU" sz="800" b="1" dirty="0">
                <a:latin typeface="Arial" panose="020B0604020202020204" pitchFamily="34" charset="0"/>
                <a:cs typeface="Arial" panose="020B0604020202020204" pitchFamily="34" charset="0"/>
              </a:rPr>
              <a:t>Декрет Союзного государства от </a:t>
            </a:r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ru-RU" sz="8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.11.</a:t>
            </a:r>
            <a:r>
              <a:rPr lang="ru-RU" sz="800" b="1" dirty="0">
                <a:latin typeface="Arial" panose="020B0604020202020204" pitchFamily="34" charset="0"/>
                <a:cs typeface="Arial" panose="020B0604020202020204" pitchFamily="34" charset="0"/>
              </a:rPr>
              <a:t>2021 г. № 6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725B742-943A-4A46-9F6F-6C1D80302C21}"/>
              </a:ext>
            </a:extLst>
          </p:cNvPr>
          <p:cNvSpPr/>
          <p:nvPr/>
        </p:nvSpPr>
        <p:spPr>
          <a:xfrm>
            <a:off x="7056276" y="2893307"/>
            <a:ext cx="88107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ГИС </a:t>
            </a:r>
            <a:r>
              <a:rPr lang="en-US" alt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AITS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07C0B30-08BF-492C-9875-C1B99BB84865}"/>
              </a:ext>
            </a:extLst>
          </p:cNvPr>
          <p:cNvSpPr txBox="1"/>
          <p:nvPr/>
        </p:nvSpPr>
        <p:spPr>
          <a:xfrm>
            <a:off x="1143000" y="4947295"/>
            <a:ext cx="2808312" cy="213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88" b="1" dirty="0">
                <a:solidFill>
                  <a:prstClr val="white">
                    <a:lumMod val="75000"/>
                  </a:prstClr>
                </a:solidFill>
              </a:rPr>
              <a:t>©Центр систем идентификации, </a:t>
            </a:r>
            <a:r>
              <a:rPr lang="en-US" sz="788" b="1" dirty="0">
                <a:solidFill>
                  <a:prstClr val="white">
                    <a:lumMod val="75000"/>
                  </a:prstClr>
                </a:solidFill>
              </a:rPr>
              <a:t>https://ids.by</a:t>
            </a:r>
            <a:endParaRPr lang="ru-RU" sz="788" b="1" dirty="0">
              <a:solidFill>
                <a:prstClr val="white">
                  <a:lumMod val="75000"/>
                </a:prstClr>
              </a:solidFill>
            </a:endParaRPr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DAC0E26C-B8A5-4F48-B240-E1E54241BA86}"/>
              </a:ext>
            </a:extLst>
          </p:cNvPr>
          <p:cNvGrpSpPr/>
          <p:nvPr/>
        </p:nvGrpSpPr>
        <p:grpSpPr>
          <a:xfrm>
            <a:off x="2332882" y="3259282"/>
            <a:ext cx="3036249" cy="1435087"/>
            <a:chOff x="2325108" y="3260305"/>
            <a:chExt cx="3036249" cy="1435087"/>
          </a:xfrm>
        </p:grpSpPr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16C84B1C-DEE7-492A-94A1-081717DAE3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6" b="81935"/>
            <a:stretch/>
          </p:blipFill>
          <p:spPr>
            <a:xfrm>
              <a:off x="2325108" y="3260305"/>
              <a:ext cx="3036249" cy="273863"/>
            </a:xfrm>
            <a:prstGeom prst="rect">
              <a:avLst/>
            </a:prstGeom>
          </p:spPr>
        </p:pic>
        <p:pic>
          <p:nvPicPr>
            <p:cNvPr id="57" name="Рисунок 56">
              <a:extLst>
                <a:ext uri="{FF2B5EF4-FFF2-40B4-BE49-F238E27FC236}">
                  <a16:creationId xmlns:a16="http://schemas.microsoft.com/office/drawing/2014/main" id="{E0B3D1F9-CBAB-460B-9A46-36B600655F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43" t="20773"/>
            <a:stretch/>
          </p:blipFill>
          <p:spPr>
            <a:xfrm>
              <a:off x="2326735" y="3470960"/>
              <a:ext cx="3032996" cy="1224432"/>
            </a:xfrm>
            <a:prstGeom prst="rect">
              <a:avLst/>
            </a:prstGeom>
          </p:spPr>
        </p:pic>
      </p:grpSp>
      <p:sp>
        <p:nvSpPr>
          <p:cNvPr id="56" name="Прямоугольник: скругленные углы 55">
            <a:extLst>
              <a:ext uri="{FF2B5EF4-FFF2-40B4-BE49-F238E27FC236}">
                <a16:creationId xmlns:a16="http://schemas.microsoft.com/office/drawing/2014/main" id="{593EC5D0-12F7-47BD-9644-6A4950C06084}"/>
              </a:ext>
            </a:extLst>
          </p:cNvPr>
          <p:cNvSpPr/>
          <p:nvPr/>
        </p:nvSpPr>
        <p:spPr>
          <a:xfrm>
            <a:off x="4787111" y="3643164"/>
            <a:ext cx="651390" cy="316776"/>
          </a:xfrm>
          <a:prstGeom prst="roundRect">
            <a:avLst/>
          </a:prstGeom>
          <a:noFill/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4928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28"/>
    </mc:Choice>
    <mc:Fallback xmlns="">
      <p:transition spd="slow" advTm="8528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8" name="Прямая со стрелкой 67"/>
          <p:cNvCxnSpPr/>
          <p:nvPr/>
        </p:nvCxnSpPr>
        <p:spPr>
          <a:xfrm>
            <a:off x="3323035" y="2037160"/>
            <a:ext cx="2683669" cy="1416844"/>
          </a:xfrm>
          <a:prstGeom prst="straightConnector1">
            <a:avLst/>
          </a:prstGeom>
          <a:ln w="25400">
            <a:solidFill>
              <a:srgbClr val="0F3063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>
          <a:xfrm flipV="1">
            <a:off x="3437335" y="2040732"/>
            <a:ext cx="2569369" cy="1413272"/>
          </a:xfrm>
          <a:prstGeom prst="straightConnector1">
            <a:avLst/>
          </a:prstGeom>
          <a:ln w="25400">
            <a:solidFill>
              <a:srgbClr val="0F3063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5348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1143000" y="158354"/>
            <a:ext cx="7533085" cy="478631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1800" b="1" dirty="0">
                <a:solidFill>
                  <a:srgbClr val="0F3063"/>
                </a:solidFill>
              </a:rPr>
              <a:t>ПРОСЛЕЖИВАЕМОСТЬ ПРОДУКЦИИ основана на</a:t>
            </a:r>
            <a:br>
              <a:rPr lang="ru-RU" altLang="ru-RU" sz="1800" b="1" dirty="0">
                <a:solidFill>
                  <a:srgbClr val="002060"/>
                </a:solidFill>
              </a:rPr>
            </a:br>
            <a:r>
              <a:rPr lang="ru-RU" altLang="ru-RU" sz="1800" b="1" u="sng" dirty="0">
                <a:solidFill>
                  <a:srgbClr val="C00000"/>
                </a:solidFill>
              </a:rPr>
              <a:t> </a:t>
            </a:r>
            <a:r>
              <a:rPr lang="ru-RU" altLang="ru-RU" sz="1500" b="1" u="sng" dirty="0">
                <a:solidFill>
                  <a:srgbClr val="C00000"/>
                </a:solidFill>
              </a:rPr>
              <a:t>синхронном</a:t>
            </a:r>
            <a:r>
              <a:rPr lang="ru-RU" altLang="ru-RU" sz="2100" b="1" dirty="0">
                <a:solidFill>
                  <a:srgbClr val="C00000"/>
                </a:solidFill>
              </a:rPr>
              <a:t> </a:t>
            </a:r>
            <a:r>
              <a:rPr lang="ru-RU" altLang="ru-RU" sz="1500" b="1" dirty="0">
                <a:solidFill>
                  <a:srgbClr val="C00000"/>
                </a:solidFill>
              </a:rPr>
              <a:t>движении </a:t>
            </a:r>
            <a:r>
              <a:rPr lang="ru-RU" altLang="ru-RU" sz="1500" b="1" u="sng" dirty="0">
                <a:solidFill>
                  <a:srgbClr val="C00000"/>
                </a:solidFill>
              </a:rPr>
              <a:t>товарных</a:t>
            </a:r>
            <a:r>
              <a:rPr lang="ru-RU" altLang="ru-RU" sz="1500" b="1" dirty="0">
                <a:solidFill>
                  <a:srgbClr val="002060"/>
                </a:solidFill>
              </a:rPr>
              <a:t> </a:t>
            </a:r>
            <a:r>
              <a:rPr lang="ru-RU" altLang="ru-RU" sz="1500" b="1" dirty="0">
                <a:solidFill>
                  <a:srgbClr val="0F3063"/>
                </a:solidFill>
              </a:rPr>
              <a:t>потоков </a:t>
            </a:r>
            <a:br>
              <a:rPr lang="ru-RU" altLang="ru-RU" sz="1500" b="1" dirty="0">
                <a:solidFill>
                  <a:srgbClr val="0F3063"/>
                </a:solidFill>
              </a:rPr>
            </a:br>
            <a:r>
              <a:rPr lang="ru-RU" altLang="ru-RU" sz="1500" b="1" dirty="0">
                <a:solidFill>
                  <a:srgbClr val="0F3063"/>
                </a:solidFill>
              </a:rPr>
              <a:t>и формировании</a:t>
            </a:r>
            <a:r>
              <a:rPr lang="ru-RU" altLang="ru-RU" sz="1500" b="1" dirty="0">
                <a:solidFill>
                  <a:srgbClr val="002060"/>
                </a:solidFill>
              </a:rPr>
              <a:t> </a:t>
            </a:r>
            <a:r>
              <a:rPr lang="ru-RU" altLang="ru-RU" sz="1500" b="1" u="sng" dirty="0">
                <a:solidFill>
                  <a:srgbClr val="C00000"/>
                </a:solidFill>
              </a:rPr>
              <a:t>цифровых  </a:t>
            </a:r>
            <a:r>
              <a:rPr lang="ru-RU" altLang="ru-RU" sz="1500" b="1" dirty="0">
                <a:solidFill>
                  <a:srgbClr val="0F3063"/>
                </a:solidFill>
              </a:rPr>
              <a:t>данных о них</a:t>
            </a:r>
          </a:p>
        </p:txBody>
      </p:sp>
      <p:pic>
        <p:nvPicPr>
          <p:cNvPr id="185349" name="Picture 4" descr="j0149627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23963" y="720328"/>
            <a:ext cx="998935" cy="709613"/>
          </a:xfrm>
        </p:spPr>
      </p:pic>
      <p:pic>
        <p:nvPicPr>
          <p:cNvPr id="185350" name="Picture 14" descr="j028575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969" y="1546623"/>
            <a:ext cx="716756" cy="439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5351" name="Picture 15" descr="j028575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460" y="1597819"/>
            <a:ext cx="716756" cy="439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5352" name="Picture 16" descr="j028575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6704" y="3380185"/>
            <a:ext cx="715565" cy="440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5353" name="Picture 17" descr="j028575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117" y="3371851"/>
            <a:ext cx="715565" cy="440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5354" name="Line 19"/>
          <p:cNvSpPr>
            <a:spLocks noChangeShapeType="1"/>
          </p:cNvSpPr>
          <p:nvPr/>
        </p:nvSpPr>
        <p:spPr bwMode="auto">
          <a:xfrm flipV="1">
            <a:off x="1375173" y="1332310"/>
            <a:ext cx="340519" cy="9882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1350"/>
          </a:p>
        </p:txBody>
      </p:sp>
      <p:sp>
        <p:nvSpPr>
          <p:cNvPr id="185355" name="Line 20"/>
          <p:cNvSpPr>
            <a:spLocks noChangeShapeType="1"/>
          </p:cNvSpPr>
          <p:nvPr/>
        </p:nvSpPr>
        <p:spPr bwMode="auto">
          <a:xfrm flipH="1" flipV="1">
            <a:off x="1616869" y="1332310"/>
            <a:ext cx="319088" cy="10358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1350"/>
          </a:p>
        </p:txBody>
      </p:sp>
      <p:sp>
        <p:nvSpPr>
          <p:cNvPr id="56331" name="Rectangle 22"/>
          <p:cNvSpPr>
            <a:spLocks noChangeArrowheads="1"/>
          </p:cNvSpPr>
          <p:nvPr/>
        </p:nvSpPr>
        <p:spPr bwMode="auto">
          <a:xfrm>
            <a:off x="6938962" y="2075260"/>
            <a:ext cx="728663" cy="121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788" b="1" dirty="0">
                <a:solidFill>
                  <a:srgbClr val="000000"/>
                </a:solidFill>
                <a:latin typeface="Arial" charset="0"/>
              </a:rPr>
              <a:t>AI(240),AI(310),AI(412)</a:t>
            </a:r>
            <a:endParaRPr lang="ru-RU" sz="788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6332" name="Rectangle 23"/>
          <p:cNvSpPr>
            <a:spLocks noChangeArrowheads="1"/>
          </p:cNvSpPr>
          <p:nvPr/>
        </p:nvSpPr>
        <p:spPr bwMode="auto">
          <a:xfrm>
            <a:off x="1749029" y="4838700"/>
            <a:ext cx="731044" cy="8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000" b="1">
                <a:solidFill>
                  <a:srgbClr val="000000"/>
                </a:solidFill>
                <a:latin typeface="Arial" charset="0"/>
              </a:rPr>
              <a:t>AI(01),AI(10),AI(31</a:t>
            </a:r>
            <a:r>
              <a:rPr lang="ru-RU" sz="1000" b="1">
                <a:solidFill>
                  <a:srgbClr val="000000"/>
                </a:solidFill>
                <a:latin typeface="Arial" charset="0"/>
              </a:rPr>
              <a:t>0</a:t>
            </a:r>
            <a:r>
              <a:rPr lang="en-US" sz="1000" b="1">
                <a:solidFill>
                  <a:srgbClr val="000000"/>
                </a:solidFill>
                <a:latin typeface="Arial" charset="0"/>
              </a:rPr>
              <a:t>3)</a:t>
            </a:r>
            <a:endParaRPr lang="ru-RU" sz="10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6333" name="Rectangle 24"/>
          <p:cNvSpPr>
            <a:spLocks noChangeArrowheads="1"/>
          </p:cNvSpPr>
          <p:nvPr/>
        </p:nvSpPr>
        <p:spPr bwMode="auto">
          <a:xfrm>
            <a:off x="7043737" y="4932760"/>
            <a:ext cx="728663" cy="121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788" b="1">
                <a:solidFill>
                  <a:srgbClr val="000000"/>
                </a:solidFill>
                <a:latin typeface="Arial" charset="0"/>
              </a:rPr>
              <a:t>AI(01),AI(10),AI(</a:t>
            </a:r>
            <a:r>
              <a:rPr lang="ru-RU" sz="788" b="1">
                <a:solidFill>
                  <a:srgbClr val="000000"/>
                </a:solidFill>
                <a:latin typeface="Arial" charset="0"/>
              </a:rPr>
              <a:t>4</a:t>
            </a:r>
            <a:r>
              <a:rPr lang="en-US" sz="788" b="1">
                <a:solidFill>
                  <a:srgbClr val="000000"/>
                </a:solidFill>
                <a:latin typeface="Arial" charset="0"/>
              </a:rPr>
              <a:t>1</a:t>
            </a:r>
            <a:r>
              <a:rPr lang="ru-RU" sz="788" b="1">
                <a:solidFill>
                  <a:srgbClr val="000000"/>
                </a:solidFill>
                <a:latin typeface="Arial" charset="0"/>
              </a:rPr>
              <a:t>2</a:t>
            </a:r>
            <a:r>
              <a:rPr lang="en-US" sz="788" b="1">
                <a:solidFill>
                  <a:srgbClr val="000000"/>
                </a:solidFill>
                <a:latin typeface="Arial" charset="0"/>
              </a:rPr>
              <a:t>)</a:t>
            </a:r>
            <a:endParaRPr lang="ru-RU" sz="788" b="1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85359" name="Picture 25" descr="j014962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085" y="1668066"/>
            <a:ext cx="20121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78" name="Oval 46"/>
          <p:cNvSpPr>
            <a:spLocks noChangeArrowheads="1"/>
          </p:cNvSpPr>
          <p:nvPr/>
        </p:nvSpPr>
        <p:spPr bwMode="auto">
          <a:xfrm>
            <a:off x="3720703" y="2075260"/>
            <a:ext cx="1985963" cy="1403747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ru-RU" sz="1200" b="1" dirty="0">
                <a:solidFill>
                  <a:srgbClr val="0F3063"/>
                </a:solidFill>
                <a:latin typeface="Arial" charset="0"/>
              </a:rPr>
              <a:t>Информационное </a:t>
            </a:r>
          </a:p>
          <a:p>
            <a:pPr algn="ctr" eaLnBrk="1" hangingPunct="1">
              <a:defRPr/>
            </a:pPr>
            <a:r>
              <a:rPr lang="ru-RU" sz="1200" b="1" dirty="0">
                <a:solidFill>
                  <a:srgbClr val="0F3063"/>
                </a:solidFill>
                <a:latin typeface="Arial" charset="0"/>
              </a:rPr>
              <a:t>пространство </a:t>
            </a:r>
          </a:p>
          <a:p>
            <a:pPr algn="ctr" eaLnBrk="1" hangingPunct="1">
              <a:defRPr/>
            </a:pPr>
            <a:r>
              <a:rPr lang="ru-RU" sz="1200" b="1" dirty="0">
                <a:solidFill>
                  <a:srgbClr val="0F3063"/>
                </a:solidFill>
                <a:latin typeface="Arial" charset="0"/>
              </a:rPr>
              <a:t>технологии </a:t>
            </a:r>
          </a:p>
          <a:p>
            <a:pPr algn="ctr" eaLnBrk="1" hangingPunct="1">
              <a:defRPr/>
            </a:pPr>
            <a:r>
              <a:rPr lang="ru-RU" sz="1200" b="1" dirty="0">
                <a:solidFill>
                  <a:srgbClr val="0F3063"/>
                </a:solidFill>
                <a:latin typeface="Arial" charset="0"/>
              </a:rPr>
              <a:t>прослеживаемости</a:t>
            </a:r>
          </a:p>
        </p:txBody>
      </p:sp>
      <p:sp>
        <p:nvSpPr>
          <p:cNvPr id="18479" name="Line 47"/>
          <p:cNvSpPr>
            <a:spLocks noChangeShapeType="1"/>
          </p:cNvSpPr>
          <p:nvPr/>
        </p:nvSpPr>
        <p:spPr bwMode="auto">
          <a:xfrm>
            <a:off x="2283618" y="1219200"/>
            <a:ext cx="4952677" cy="0"/>
          </a:xfrm>
          <a:prstGeom prst="line">
            <a:avLst/>
          </a:prstGeom>
          <a:noFill/>
          <a:ln w="76200">
            <a:solidFill>
              <a:srgbClr val="F79646"/>
            </a:solidFill>
            <a:prstDash val="lgDash"/>
            <a:round/>
            <a:headEnd/>
            <a:tailEnd type="triangl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ru-RU" sz="135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80" name="Line 48"/>
          <p:cNvSpPr>
            <a:spLocks noChangeShapeType="1"/>
          </p:cNvSpPr>
          <p:nvPr/>
        </p:nvSpPr>
        <p:spPr bwMode="auto">
          <a:xfrm>
            <a:off x="7429500" y="2245519"/>
            <a:ext cx="0" cy="1484710"/>
          </a:xfrm>
          <a:prstGeom prst="line">
            <a:avLst/>
          </a:prstGeom>
          <a:noFill/>
          <a:ln w="76200">
            <a:solidFill>
              <a:schemeClr val="accent2">
                <a:lumMod val="50000"/>
              </a:schemeClr>
            </a:solidFill>
            <a:prstDash val="lgDash"/>
            <a:round/>
            <a:headEnd/>
            <a:tailEnd type="triangl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ru-RU" sz="135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81" name="Line 49"/>
          <p:cNvSpPr>
            <a:spLocks noChangeShapeType="1"/>
          </p:cNvSpPr>
          <p:nvPr/>
        </p:nvSpPr>
        <p:spPr bwMode="auto">
          <a:xfrm flipH="1">
            <a:off x="3317081" y="4060031"/>
            <a:ext cx="3414713" cy="0"/>
          </a:xfrm>
          <a:prstGeom prst="line">
            <a:avLst/>
          </a:prstGeom>
          <a:noFill/>
          <a:ln w="76200">
            <a:solidFill>
              <a:schemeClr val="accent2">
                <a:lumMod val="50000"/>
              </a:schemeClr>
            </a:solidFill>
            <a:prstDash val="lgDash"/>
            <a:round/>
            <a:headEnd/>
            <a:tailEnd type="triangl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ru-RU" sz="135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6339" name="Text Box 50"/>
          <p:cNvSpPr txBox="1">
            <a:spLocks noChangeArrowheads="1"/>
          </p:cNvSpPr>
          <p:nvPr/>
        </p:nvSpPr>
        <p:spPr bwMode="auto">
          <a:xfrm>
            <a:off x="1860899" y="1491630"/>
            <a:ext cx="1104900" cy="81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ru-RU" sz="1000" b="1" dirty="0">
                <a:solidFill>
                  <a:srgbClr val="0F3063"/>
                </a:solidFill>
                <a:latin typeface="Arial" charset="0"/>
              </a:rPr>
              <a:t>Владелец животных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1000" b="1" u="sng" dirty="0">
                <a:solidFill>
                  <a:srgbClr val="0F3063"/>
                </a:solidFill>
                <a:latin typeface="Arial" charset="0"/>
              </a:rPr>
              <a:t>GLN 4818</a:t>
            </a:r>
            <a:r>
              <a:rPr lang="ru-RU" sz="1000" b="1" u="sng" dirty="0">
                <a:solidFill>
                  <a:srgbClr val="0F3063"/>
                </a:solidFill>
                <a:latin typeface="Arial" charset="0"/>
              </a:rPr>
              <a:t>…</a:t>
            </a:r>
            <a:r>
              <a:rPr lang="ru-RU" b="1" u="sng" dirty="0">
                <a:solidFill>
                  <a:srgbClr val="0F3063"/>
                </a:solidFill>
                <a:latin typeface="Arial" charset="0"/>
              </a:rPr>
              <a:t>1</a:t>
            </a:r>
          </a:p>
        </p:txBody>
      </p:sp>
      <p:sp>
        <p:nvSpPr>
          <p:cNvPr id="56340" name="Text Box 54"/>
          <p:cNvSpPr txBox="1">
            <a:spLocks noChangeArrowheads="1"/>
          </p:cNvSpPr>
          <p:nvPr/>
        </p:nvSpPr>
        <p:spPr bwMode="auto">
          <a:xfrm>
            <a:off x="4736308" y="4083918"/>
            <a:ext cx="2281523" cy="1027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40000"/>
              </a:spcBef>
              <a:defRPr/>
            </a:pPr>
            <a:r>
              <a:rPr lang="en-US" sz="800" b="1" dirty="0">
                <a:solidFill>
                  <a:srgbClr val="0F3063"/>
                </a:solidFill>
                <a:latin typeface="Arial" charset="0"/>
              </a:rPr>
              <a:t>AI(01) – </a:t>
            </a:r>
            <a:r>
              <a:rPr lang="ru-RU" sz="800" b="1" dirty="0">
                <a:solidFill>
                  <a:srgbClr val="0F3063"/>
                </a:solidFill>
                <a:latin typeface="Arial" charset="0"/>
              </a:rPr>
              <a:t>Глобальный идентификатор </a:t>
            </a:r>
            <a:br>
              <a:rPr lang="en-US" sz="800" b="1" dirty="0">
                <a:solidFill>
                  <a:srgbClr val="0F3063"/>
                </a:solidFill>
                <a:latin typeface="Arial" charset="0"/>
              </a:rPr>
            </a:br>
            <a:r>
              <a:rPr lang="ru-RU" sz="800" b="1" dirty="0">
                <a:solidFill>
                  <a:srgbClr val="0F3063"/>
                </a:solidFill>
                <a:latin typeface="Arial" charset="0"/>
              </a:rPr>
              <a:t>единицы товара</a:t>
            </a:r>
          </a:p>
          <a:p>
            <a:pPr eaLnBrk="1" hangingPunct="1">
              <a:spcBef>
                <a:spcPct val="40000"/>
              </a:spcBef>
              <a:defRPr/>
            </a:pPr>
            <a:r>
              <a:rPr lang="en-US" sz="800" b="1" dirty="0">
                <a:solidFill>
                  <a:srgbClr val="0F3063"/>
                </a:solidFill>
                <a:latin typeface="Arial" charset="0"/>
              </a:rPr>
              <a:t>AI</a:t>
            </a:r>
            <a:r>
              <a:rPr lang="ru-RU" sz="800" b="1" dirty="0">
                <a:solidFill>
                  <a:srgbClr val="0F3063"/>
                </a:solidFill>
                <a:latin typeface="Arial" charset="0"/>
              </a:rPr>
              <a:t>(10) – Номер партии</a:t>
            </a:r>
          </a:p>
          <a:p>
            <a:pPr eaLnBrk="1" hangingPunct="1">
              <a:spcBef>
                <a:spcPct val="40000"/>
              </a:spcBef>
              <a:defRPr/>
            </a:pPr>
            <a:r>
              <a:rPr lang="en-US" sz="800" b="1" dirty="0">
                <a:solidFill>
                  <a:srgbClr val="0F3063"/>
                </a:solidFill>
                <a:latin typeface="Arial" charset="0"/>
              </a:rPr>
              <a:t>AI(</a:t>
            </a:r>
            <a:r>
              <a:rPr lang="ru-RU" sz="800" b="1" dirty="0">
                <a:solidFill>
                  <a:srgbClr val="0F3063"/>
                </a:solidFill>
                <a:latin typeface="Arial" charset="0"/>
              </a:rPr>
              <a:t>240</a:t>
            </a:r>
            <a:r>
              <a:rPr lang="en-US" sz="800" b="1" dirty="0">
                <a:solidFill>
                  <a:srgbClr val="0F3063"/>
                </a:solidFill>
                <a:latin typeface="Arial" charset="0"/>
              </a:rPr>
              <a:t>) – </a:t>
            </a:r>
            <a:r>
              <a:rPr lang="ru-RU" sz="800" b="1" dirty="0">
                <a:solidFill>
                  <a:srgbClr val="0F3063"/>
                </a:solidFill>
                <a:latin typeface="Arial" charset="0"/>
              </a:rPr>
              <a:t>Идентификатор сырья</a:t>
            </a:r>
          </a:p>
          <a:p>
            <a:pPr eaLnBrk="1" hangingPunct="1">
              <a:spcBef>
                <a:spcPct val="40000"/>
              </a:spcBef>
              <a:defRPr/>
            </a:pPr>
            <a:r>
              <a:rPr lang="en-US" sz="800" b="1" dirty="0">
                <a:solidFill>
                  <a:srgbClr val="0F3063"/>
                </a:solidFill>
                <a:latin typeface="Arial" charset="0"/>
              </a:rPr>
              <a:t>AI(</a:t>
            </a:r>
            <a:r>
              <a:rPr lang="ru-RU" sz="800" b="1" dirty="0">
                <a:solidFill>
                  <a:srgbClr val="0F3063"/>
                </a:solidFill>
                <a:latin typeface="Arial" charset="0"/>
              </a:rPr>
              <a:t>412</a:t>
            </a:r>
            <a:r>
              <a:rPr lang="en-US" sz="800" b="1" dirty="0">
                <a:solidFill>
                  <a:srgbClr val="0F3063"/>
                </a:solidFill>
                <a:latin typeface="Arial" charset="0"/>
              </a:rPr>
              <a:t>)</a:t>
            </a:r>
            <a:r>
              <a:rPr lang="ru-RU" sz="800" b="1" dirty="0">
                <a:solidFill>
                  <a:srgbClr val="0F3063"/>
                </a:solidFill>
                <a:latin typeface="Arial" charset="0"/>
              </a:rPr>
              <a:t> </a:t>
            </a:r>
            <a:r>
              <a:rPr lang="en-US" sz="800" b="1" dirty="0">
                <a:solidFill>
                  <a:srgbClr val="0F3063"/>
                </a:solidFill>
                <a:latin typeface="Arial" charset="0"/>
              </a:rPr>
              <a:t>–</a:t>
            </a:r>
            <a:r>
              <a:rPr lang="ru-RU" sz="800" b="1" dirty="0">
                <a:solidFill>
                  <a:srgbClr val="0F3063"/>
                </a:solidFill>
                <a:latin typeface="Arial" charset="0"/>
              </a:rPr>
              <a:t> Идентификатор поставщика</a:t>
            </a:r>
          </a:p>
          <a:p>
            <a:pPr eaLnBrk="1" hangingPunct="1">
              <a:spcBef>
                <a:spcPct val="40000"/>
              </a:spcBef>
              <a:defRPr/>
            </a:pPr>
            <a:r>
              <a:rPr lang="en-US" sz="800" b="1" dirty="0">
                <a:solidFill>
                  <a:srgbClr val="0F3063"/>
                </a:solidFill>
                <a:latin typeface="Arial" charset="0"/>
              </a:rPr>
              <a:t>AI</a:t>
            </a:r>
            <a:r>
              <a:rPr lang="ru-RU" sz="800" b="1" dirty="0">
                <a:solidFill>
                  <a:srgbClr val="0F3063"/>
                </a:solidFill>
                <a:latin typeface="Arial" charset="0"/>
              </a:rPr>
              <a:t>(3103) </a:t>
            </a:r>
            <a:r>
              <a:rPr lang="en-US" sz="800" b="1" dirty="0">
                <a:solidFill>
                  <a:srgbClr val="0F3063"/>
                </a:solidFill>
                <a:latin typeface="Arial" charset="0"/>
              </a:rPr>
              <a:t>–</a:t>
            </a:r>
            <a:r>
              <a:rPr lang="ru-RU" sz="800" b="1" dirty="0">
                <a:solidFill>
                  <a:srgbClr val="0F3063"/>
                </a:solidFill>
                <a:latin typeface="Arial" charset="0"/>
              </a:rPr>
              <a:t> Вес</a:t>
            </a:r>
          </a:p>
        </p:txBody>
      </p:sp>
      <p:sp>
        <p:nvSpPr>
          <p:cNvPr id="185366" name="Text Box 55"/>
          <p:cNvSpPr txBox="1">
            <a:spLocks noChangeArrowheads="1"/>
          </p:cNvSpPr>
          <p:nvPr/>
        </p:nvSpPr>
        <p:spPr bwMode="auto">
          <a:xfrm>
            <a:off x="951309" y="4027885"/>
            <a:ext cx="74414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ru-RU" sz="1000" b="1" dirty="0">
                <a:solidFill>
                  <a:srgbClr val="0F3063"/>
                </a:solidFill>
              </a:rPr>
              <a:t>EAN-13</a:t>
            </a:r>
            <a:endParaRPr lang="ru-RU" altLang="ru-RU" sz="1000" b="1" dirty="0">
              <a:solidFill>
                <a:srgbClr val="0F3063"/>
              </a:solidFill>
            </a:endParaRPr>
          </a:p>
        </p:txBody>
      </p:sp>
      <p:sp>
        <p:nvSpPr>
          <p:cNvPr id="185367" name="Line 57"/>
          <p:cNvSpPr>
            <a:spLocks noChangeShapeType="1"/>
          </p:cNvSpPr>
          <p:nvPr/>
        </p:nvSpPr>
        <p:spPr bwMode="auto">
          <a:xfrm>
            <a:off x="2640807" y="4704160"/>
            <a:ext cx="29408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1350"/>
          </a:p>
        </p:txBody>
      </p:sp>
      <p:sp>
        <p:nvSpPr>
          <p:cNvPr id="56343" name="Text Box 58"/>
          <p:cNvSpPr txBox="1">
            <a:spLocks noChangeArrowheads="1"/>
          </p:cNvSpPr>
          <p:nvPr/>
        </p:nvSpPr>
        <p:spPr bwMode="auto">
          <a:xfrm>
            <a:off x="2924174" y="4587974"/>
            <a:ext cx="171983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ru-RU" sz="900" b="1" i="1" dirty="0">
                <a:solidFill>
                  <a:srgbClr val="0F3063"/>
                </a:solidFill>
                <a:latin typeface="Arial" charset="0"/>
              </a:rPr>
              <a:t>Информационные потоки</a:t>
            </a:r>
          </a:p>
        </p:txBody>
      </p:sp>
      <p:sp>
        <p:nvSpPr>
          <p:cNvPr id="18491" name="Line 59"/>
          <p:cNvSpPr>
            <a:spLocks noChangeShapeType="1"/>
          </p:cNvSpPr>
          <p:nvPr/>
        </p:nvSpPr>
        <p:spPr bwMode="auto">
          <a:xfrm flipV="1">
            <a:off x="2726531" y="4879181"/>
            <a:ext cx="209550" cy="5954"/>
          </a:xfrm>
          <a:prstGeom prst="line">
            <a:avLst/>
          </a:prstGeom>
          <a:noFill/>
          <a:ln w="38100">
            <a:solidFill>
              <a:schemeClr val="accent2">
                <a:lumMod val="50000"/>
              </a:schemeClr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ru-RU" sz="135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6345" name="Text Box 60"/>
          <p:cNvSpPr txBox="1">
            <a:spLocks noChangeArrowheads="1"/>
          </p:cNvSpPr>
          <p:nvPr/>
        </p:nvSpPr>
        <p:spPr bwMode="auto">
          <a:xfrm>
            <a:off x="2925366" y="4812506"/>
            <a:ext cx="1309686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ru-RU" sz="900" b="1" i="1" dirty="0">
                <a:solidFill>
                  <a:srgbClr val="0F3063"/>
                </a:solidFill>
                <a:latin typeface="Arial" charset="0"/>
              </a:rPr>
              <a:t>Продукция</a:t>
            </a:r>
          </a:p>
        </p:txBody>
      </p:sp>
      <p:sp>
        <p:nvSpPr>
          <p:cNvPr id="56346" name="Text Box 61"/>
          <p:cNvSpPr txBox="1">
            <a:spLocks noChangeArrowheads="1"/>
          </p:cNvSpPr>
          <p:nvPr/>
        </p:nvSpPr>
        <p:spPr bwMode="auto">
          <a:xfrm>
            <a:off x="5090398" y="1242964"/>
            <a:ext cx="1601391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ru-RU" sz="1000" b="1" dirty="0">
                <a:solidFill>
                  <a:srgbClr val="0F3063"/>
                </a:solidFill>
                <a:latin typeface="Arial" charset="0"/>
              </a:rPr>
              <a:t>Первичная </a:t>
            </a:r>
            <a:br>
              <a:rPr lang="ru-RU" sz="1000" b="1" dirty="0">
                <a:solidFill>
                  <a:srgbClr val="0F3063"/>
                </a:solidFill>
                <a:latin typeface="Arial" charset="0"/>
              </a:rPr>
            </a:br>
            <a:r>
              <a:rPr lang="ru-RU" sz="1000" b="1" dirty="0">
                <a:solidFill>
                  <a:srgbClr val="0F3063"/>
                </a:solidFill>
                <a:latin typeface="Arial" charset="0"/>
              </a:rPr>
              <a:t>переработка </a:t>
            </a:r>
            <a:endParaRPr lang="en-US" sz="1000" b="1" dirty="0">
              <a:solidFill>
                <a:srgbClr val="0F3063"/>
              </a:solidFill>
              <a:latin typeface="Arial" charset="0"/>
            </a:endParaRPr>
          </a:p>
          <a:p>
            <a:pPr>
              <a:defRPr/>
            </a:pPr>
            <a:r>
              <a:rPr lang="en-US" sz="1000" b="1" u="sng" dirty="0">
                <a:solidFill>
                  <a:srgbClr val="0F3063"/>
                </a:solidFill>
                <a:latin typeface="Arial" charset="0"/>
              </a:rPr>
              <a:t>GLN 481…</a:t>
            </a:r>
            <a:r>
              <a:rPr lang="en-US" b="1" u="sng" dirty="0">
                <a:solidFill>
                  <a:srgbClr val="0F3063"/>
                </a:solidFill>
                <a:latin typeface="Arial" charset="0"/>
              </a:rPr>
              <a:t>2</a:t>
            </a:r>
            <a:endParaRPr lang="ru-RU" b="1" u="sng" dirty="0">
              <a:solidFill>
                <a:srgbClr val="0F3063"/>
              </a:solidFill>
              <a:latin typeface="Arial" charset="0"/>
            </a:endParaRPr>
          </a:p>
        </p:txBody>
      </p:sp>
      <p:sp>
        <p:nvSpPr>
          <p:cNvPr id="56347" name="Text Box 62"/>
          <p:cNvSpPr txBox="1">
            <a:spLocks noChangeArrowheads="1"/>
          </p:cNvSpPr>
          <p:nvPr/>
        </p:nvSpPr>
        <p:spPr bwMode="auto">
          <a:xfrm>
            <a:off x="6359799" y="2607836"/>
            <a:ext cx="1069702" cy="81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ru-RU" sz="1000" b="1" dirty="0">
                <a:solidFill>
                  <a:srgbClr val="0F3063"/>
                </a:solidFill>
                <a:latin typeface="Arial" charset="0"/>
              </a:rPr>
              <a:t>Вторичная </a:t>
            </a:r>
            <a:br>
              <a:rPr lang="ru-RU" sz="1000" b="1" dirty="0">
                <a:solidFill>
                  <a:srgbClr val="0F3063"/>
                </a:solidFill>
                <a:latin typeface="Arial" charset="0"/>
              </a:rPr>
            </a:br>
            <a:r>
              <a:rPr lang="ru-RU" sz="1000" b="1" dirty="0">
                <a:solidFill>
                  <a:srgbClr val="0F3063"/>
                </a:solidFill>
                <a:latin typeface="Arial" charset="0"/>
              </a:rPr>
              <a:t>переработка</a:t>
            </a:r>
            <a:endParaRPr lang="en-US" sz="1000" b="1" dirty="0">
              <a:solidFill>
                <a:srgbClr val="0F3063"/>
              </a:solidFill>
              <a:latin typeface="Arial" charset="0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en-US" sz="1000" b="1" u="sng" dirty="0">
                <a:solidFill>
                  <a:srgbClr val="0F3063"/>
                </a:solidFill>
                <a:latin typeface="Arial" charset="0"/>
              </a:rPr>
              <a:t>GLN 481…</a:t>
            </a:r>
            <a:r>
              <a:rPr lang="en-US" b="1" u="sng" dirty="0">
                <a:solidFill>
                  <a:srgbClr val="0F3063"/>
                </a:solidFill>
                <a:latin typeface="Arial" charset="0"/>
              </a:rPr>
              <a:t>3</a:t>
            </a:r>
            <a:endParaRPr lang="ru-RU" sz="1000" b="1" dirty="0">
              <a:solidFill>
                <a:srgbClr val="0F3063"/>
              </a:solidFill>
              <a:latin typeface="Arial" charset="0"/>
            </a:endParaRPr>
          </a:p>
        </p:txBody>
      </p:sp>
      <p:sp>
        <p:nvSpPr>
          <p:cNvPr id="56348" name="Text Box 63"/>
          <p:cNvSpPr txBox="1">
            <a:spLocks noChangeArrowheads="1"/>
          </p:cNvSpPr>
          <p:nvPr/>
        </p:nvSpPr>
        <p:spPr bwMode="auto">
          <a:xfrm>
            <a:off x="1943045" y="2931790"/>
            <a:ext cx="1260803" cy="81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ru-RU" sz="1000" b="1" dirty="0">
                <a:solidFill>
                  <a:srgbClr val="0F3063"/>
                </a:solidFill>
                <a:latin typeface="Arial" charset="0"/>
              </a:rPr>
              <a:t>Розничная</a:t>
            </a:r>
            <a:br>
              <a:rPr lang="ru-RU" sz="1000" b="1" dirty="0">
                <a:solidFill>
                  <a:srgbClr val="0F3063"/>
                </a:solidFill>
                <a:latin typeface="Arial" charset="0"/>
              </a:rPr>
            </a:br>
            <a:r>
              <a:rPr lang="ru-RU" sz="1000" b="1" dirty="0">
                <a:solidFill>
                  <a:srgbClr val="0F3063"/>
                </a:solidFill>
                <a:latin typeface="Arial" charset="0"/>
              </a:rPr>
              <a:t>продажа</a:t>
            </a:r>
            <a:endParaRPr lang="en-US" sz="1000" b="1" dirty="0">
              <a:solidFill>
                <a:srgbClr val="0F3063"/>
              </a:solidFill>
              <a:latin typeface="Arial" charset="0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en-US" sz="1000" b="1" u="sng" dirty="0">
                <a:solidFill>
                  <a:srgbClr val="0F3063"/>
                </a:solidFill>
                <a:latin typeface="Arial" charset="0"/>
              </a:rPr>
              <a:t>GLN 481…</a:t>
            </a:r>
            <a:r>
              <a:rPr lang="en-US" b="1" u="sng" dirty="0">
                <a:solidFill>
                  <a:srgbClr val="0F3063"/>
                </a:solidFill>
                <a:latin typeface="Arial" charset="0"/>
              </a:rPr>
              <a:t>4</a:t>
            </a:r>
            <a:endParaRPr lang="ru-RU" b="1" u="sng" dirty="0">
              <a:solidFill>
                <a:srgbClr val="0F3063"/>
              </a:solidFill>
              <a:latin typeface="Arial" charset="0"/>
            </a:endParaRPr>
          </a:p>
        </p:txBody>
      </p:sp>
      <p:cxnSp>
        <p:nvCxnSpPr>
          <p:cNvPr id="59" name="Прямая со стрелкой 58"/>
          <p:cNvCxnSpPr/>
          <p:nvPr/>
        </p:nvCxnSpPr>
        <p:spPr>
          <a:xfrm>
            <a:off x="3514725" y="1895475"/>
            <a:ext cx="2411016" cy="0"/>
          </a:xfrm>
          <a:prstGeom prst="straightConnector1">
            <a:avLst/>
          </a:prstGeom>
          <a:ln w="25400">
            <a:solidFill>
              <a:srgbClr val="0F3063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/>
          <p:nvPr/>
        </p:nvCxnSpPr>
        <p:spPr>
          <a:xfrm>
            <a:off x="3103960" y="2037160"/>
            <a:ext cx="0" cy="1282303"/>
          </a:xfrm>
          <a:prstGeom prst="straightConnector1">
            <a:avLst/>
          </a:prstGeom>
          <a:ln w="25400">
            <a:solidFill>
              <a:srgbClr val="0F3063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 стрелкой 65"/>
          <p:cNvCxnSpPr/>
          <p:nvPr/>
        </p:nvCxnSpPr>
        <p:spPr>
          <a:xfrm>
            <a:off x="3608785" y="3654029"/>
            <a:ext cx="2316956" cy="0"/>
          </a:xfrm>
          <a:prstGeom prst="straightConnector1">
            <a:avLst/>
          </a:prstGeom>
          <a:ln w="25400">
            <a:solidFill>
              <a:srgbClr val="0F3063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 стрелкой 71"/>
          <p:cNvCxnSpPr/>
          <p:nvPr/>
        </p:nvCxnSpPr>
        <p:spPr>
          <a:xfrm>
            <a:off x="6247210" y="2106216"/>
            <a:ext cx="0" cy="1214438"/>
          </a:xfrm>
          <a:prstGeom prst="straightConnector1">
            <a:avLst/>
          </a:prstGeom>
          <a:ln w="25400">
            <a:solidFill>
              <a:srgbClr val="0F3063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5378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488" y="3952876"/>
            <a:ext cx="541735" cy="327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5379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869" y="4389835"/>
            <a:ext cx="1106091" cy="375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5380" name="Text Box 56"/>
          <p:cNvSpPr txBox="1">
            <a:spLocks noChangeArrowheads="1"/>
          </p:cNvSpPr>
          <p:nvPr/>
        </p:nvSpPr>
        <p:spPr bwMode="auto">
          <a:xfrm>
            <a:off x="919760" y="4474369"/>
            <a:ext cx="85189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ru-RU" sz="1000" b="1">
                <a:solidFill>
                  <a:srgbClr val="0F3063"/>
                </a:solidFill>
              </a:rPr>
              <a:t>Code-128</a:t>
            </a:r>
            <a:endParaRPr lang="ru-RU" altLang="ru-RU" sz="1000" b="1">
              <a:solidFill>
                <a:srgbClr val="0F3063"/>
              </a:solidFill>
            </a:endParaRPr>
          </a:p>
        </p:txBody>
      </p:sp>
      <p:pic>
        <p:nvPicPr>
          <p:cNvPr id="185381" name="Рисунок 4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138" y="4511278"/>
            <a:ext cx="1104900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5382" name="Рисунок 5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794" y="1665685"/>
            <a:ext cx="1104900" cy="375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5383" name="Рисунок 5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34845">
            <a:off x="6187679" y="3480197"/>
            <a:ext cx="202406" cy="151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5384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2319" y="508397"/>
            <a:ext cx="7143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5385" name="Рисунок 5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279" y="3761185"/>
            <a:ext cx="1177528" cy="698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5386" name="Рисунок 5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15437">
            <a:off x="6137076" y="1709143"/>
            <a:ext cx="217885" cy="14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5387" name="Рисунок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282" y="3731419"/>
            <a:ext cx="1032272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5388" name="Рисунок 6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710" y="3479007"/>
            <a:ext cx="191690" cy="145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5389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1" t="9225" r="74158" b="73480"/>
          <a:stretch>
            <a:fillRect/>
          </a:stretch>
        </p:blipFill>
        <p:spPr bwMode="auto">
          <a:xfrm>
            <a:off x="1091555" y="1435894"/>
            <a:ext cx="744141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1263109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5" name="Picture 4" descr="аитс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" r="1299"/>
          <a:stretch>
            <a:fillRect/>
          </a:stretch>
        </p:blipFill>
        <p:spPr>
          <a:xfrm>
            <a:off x="2057947" y="857250"/>
            <a:ext cx="5028106" cy="427650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1485900" y="9749"/>
            <a:ext cx="6172200" cy="857250"/>
          </a:xfrm>
        </p:spPr>
        <p:txBody>
          <a:bodyPr/>
          <a:lstStyle/>
          <a:p>
            <a:pPr eaLnBrk="1" hangingPunct="1"/>
            <a:r>
              <a:rPr lang="ru-RU" altLang="ru-RU" sz="1500" b="1" dirty="0">
                <a:solidFill>
                  <a:srgbClr val="002060"/>
                </a:solidFill>
              </a:rPr>
              <a:t>Структурная схема Государственной информационной системы идентификации и прослеживаемости животных и продукции животного происхождения (ГИС </a:t>
            </a:r>
            <a:r>
              <a:rPr lang="en-US" altLang="ru-RU" sz="1500" b="1" dirty="0">
                <a:solidFill>
                  <a:srgbClr val="002060"/>
                </a:solidFill>
              </a:rPr>
              <a:t>AITS</a:t>
            </a:r>
            <a:r>
              <a:rPr lang="ru-RU" altLang="ru-RU" sz="1500" b="1" dirty="0">
                <a:solidFill>
                  <a:srgbClr val="002060"/>
                </a:solidFill>
              </a:rPr>
              <a:t>)</a:t>
            </a:r>
            <a:r>
              <a:rPr lang="ru-RU" altLang="ru-RU" sz="15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497A09D-91D7-42C5-A444-79362323986C}"/>
              </a:ext>
            </a:extLst>
          </p:cNvPr>
          <p:cNvSpPr/>
          <p:nvPr/>
        </p:nvSpPr>
        <p:spPr>
          <a:xfrm>
            <a:off x="323528" y="2859782"/>
            <a:ext cx="1640193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AITS:</a:t>
            </a:r>
          </a:p>
          <a:p>
            <a:r>
              <a:rPr lang="ru-RU" sz="20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0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utomatic</a:t>
            </a:r>
            <a:endParaRPr lang="en-US" sz="20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0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dentification</a:t>
            </a:r>
            <a:r>
              <a:rPr lang="ru-RU" sz="2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u-RU" sz="20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raceability</a:t>
            </a:r>
            <a:endParaRPr lang="en-US" sz="20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sz="20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ystem</a:t>
            </a:r>
            <a:endParaRPr lang="ru-RU" sz="20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1078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85"/>
          <p:cNvSpPr/>
          <p:nvPr/>
        </p:nvSpPr>
        <p:spPr>
          <a:xfrm>
            <a:off x="1415653" y="3208735"/>
            <a:ext cx="6585347" cy="19347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90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15653" y="608410"/>
            <a:ext cx="6585347" cy="24776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90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Прямая со стрелкой 81"/>
          <p:cNvCxnSpPr>
            <a:cxnSpLocks/>
          </p:cNvCxnSpPr>
          <p:nvPr/>
        </p:nvCxnSpPr>
        <p:spPr>
          <a:xfrm>
            <a:off x="6215062" y="623887"/>
            <a:ext cx="14288" cy="4462463"/>
          </a:xfrm>
          <a:prstGeom prst="straightConnector1">
            <a:avLst/>
          </a:prstGeom>
          <a:ln w="38100">
            <a:solidFill>
              <a:srgbClr val="00B050"/>
            </a:solidFill>
            <a:prstDash val="lg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84"/>
          <p:cNvSpPr/>
          <p:nvPr/>
        </p:nvSpPr>
        <p:spPr>
          <a:xfrm>
            <a:off x="5829301" y="3714750"/>
            <a:ext cx="726281" cy="1143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sz="975" b="1" dirty="0">
                <a:solidFill>
                  <a:srgbClr val="000000"/>
                </a:solidFill>
                <a:latin typeface="Arial" panose="020B0604020202020204" pitchFamily="34" charset="0"/>
              </a:rPr>
              <a:t>Пункт пропуска на границе</a:t>
            </a:r>
          </a:p>
        </p:txBody>
      </p:sp>
      <p:sp>
        <p:nvSpPr>
          <p:cNvPr id="317446" name="TextBox 3"/>
          <p:cNvSpPr txBox="1">
            <a:spLocks noChangeArrowheads="1"/>
          </p:cNvSpPr>
          <p:nvPr/>
        </p:nvSpPr>
        <p:spPr bwMode="auto">
          <a:xfrm>
            <a:off x="1797844" y="3810"/>
            <a:ext cx="5886450" cy="653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1350" b="1" dirty="0">
                <a:solidFill>
                  <a:srgbClr val="0F3063"/>
                </a:solidFill>
                <a:latin typeface="Arial" panose="020B0604020202020204" pitchFamily="34" charset="0"/>
              </a:rPr>
              <a:t>Схема системы сбора, обработки и обмена электронными      сообщениями и ветеринарными сертификатами  между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1350" b="1" dirty="0">
                <a:solidFill>
                  <a:srgbClr val="0F3063"/>
                </a:solidFill>
                <a:latin typeface="Arial" panose="020B0604020202020204" pitchFamily="34" charset="0"/>
              </a:rPr>
              <a:t>ГИС «АИТС» (РБ) и ФГИС «Меркурий» (РФ)</a:t>
            </a:r>
          </a:p>
        </p:txBody>
      </p:sp>
      <p:sp>
        <p:nvSpPr>
          <p:cNvPr id="317447" name="TextBox 21"/>
          <p:cNvSpPr txBox="1">
            <a:spLocks noChangeArrowheads="1"/>
          </p:cNvSpPr>
          <p:nvPr/>
        </p:nvSpPr>
        <p:spPr bwMode="auto">
          <a:xfrm rot="-5400000">
            <a:off x="-73795" y="1581798"/>
            <a:ext cx="2477690" cy="530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25" b="1">
                <a:solidFill>
                  <a:srgbClr val="008000"/>
                </a:solidFill>
                <a:latin typeface="Arial" panose="020B0604020202020204" pitchFamily="34" charset="0"/>
              </a:rPr>
              <a:t>Информационные потоки</a:t>
            </a:r>
          </a:p>
        </p:txBody>
      </p:sp>
      <p:sp>
        <p:nvSpPr>
          <p:cNvPr id="11" name="Прямоугольник 16"/>
          <p:cNvSpPr/>
          <p:nvPr/>
        </p:nvSpPr>
        <p:spPr bwMode="auto">
          <a:xfrm>
            <a:off x="1428750" y="3380185"/>
            <a:ext cx="1206104" cy="50601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450"/>
              </a:spcBef>
              <a:spcAft>
                <a:spcPts val="450"/>
              </a:spcAft>
              <a:defRPr/>
            </a:pPr>
            <a:r>
              <a:rPr lang="ru-RU" altLang="ru-RU" sz="1200" b="1" dirty="0">
                <a:solidFill>
                  <a:srgbClr val="000000"/>
                </a:solidFill>
                <a:latin typeface="Arial" panose="020B0604020202020204" pitchFamily="34" charset="0"/>
              </a:rPr>
              <a:t>Отправитель</a:t>
            </a:r>
            <a:r>
              <a:rPr lang="ru-RU" altLang="ru-RU" sz="1275" b="1" dirty="0">
                <a:solidFill>
                  <a:srgbClr val="000000"/>
                </a:solidFill>
                <a:latin typeface="Arial" panose="020B0604020202020204" pitchFamily="34" charset="0"/>
              </a:rPr>
              <a:t> РБ</a:t>
            </a:r>
          </a:p>
        </p:txBody>
      </p:sp>
      <p:cxnSp>
        <p:nvCxnSpPr>
          <p:cNvPr id="13" name="Прямая со стрелкой 58"/>
          <p:cNvCxnSpPr/>
          <p:nvPr/>
        </p:nvCxnSpPr>
        <p:spPr>
          <a:xfrm>
            <a:off x="5155407" y="4008835"/>
            <a:ext cx="422672" cy="269081"/>
          </a:xfrm>
          <a:prstGeom prst="straightConnector1">
            <a:avLst/>
          </a:prstGeom>
          <a:ln w="38100">
            <a:solidFill>
              <a:srgbClr val="C0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Блок-схема: магнитный диск 11"/>
          <p:cNvSpPr/>
          <p:nvPr/>
        </p:nvSpPr>
        <p:spPr>
          <a:xfrm>
            <a:off x="3856435" y="1860948"/>
            <a:ext cx="1751409" cy="1168003"/>
          </a:xfrm>
          <a:prstGeom prst="can">
            <a:avLst>
              <a:gd name="adj" fmla="val 11917"/>
            </a:avLst>
          </a:prstGeom>
          <a:solidFill>
            <a:srgbClr val="FFFF00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altLang="ru-RU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Банк </a:t>
            </a:r>
            <a:br>
              <a:rPr lang="ru-RU" altLang="ru-RU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r>
              <a:rPr lang="ru-RU" altLang="ru-RU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электронных </a:t>
            </a:r>
            <a:br>
              <a:rPr lang="ru-RU" altLang="ru-RU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r>
              <a:rPr lang="ru-RU" altLang="ru-RU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паспортов </a:t>
            </a:r>
            <a:br>
              <a:rPr lang="ru-RU" altLang="ru-RU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r>
              <a:rPr lang="ru-RU" altLang="ru-RU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товаров </a:t>
            </a:r>
            <a:br>
              <a:rPr lang="ru-RU" altLang="ru-RU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r>
              <a:rPr lang="en-US" altLang="ru-RU" sz="1200" b="1" i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http</a:t>
            </a:r>
            <a:r>
              <a:rPr lang="ru-RU" altLang="ru-RU" sz="1200" b="1" i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//:</a:t>
            </a:r>
            <a:r>
              <a:rPr lang="en-US" altLang="ru-RU" sz="1200" b="1" i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ePass.by</a:t>
            </a:r>
            <a:endParaRPr lang="ru-RU" altLang="ru-RU" sz="1200" b="1" i="1" u="sng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17451" name="Группа 1"/>
          <p:cNvGrpSpPr>
            <a:grpSpLocks/>
          </p:cNvGrpSpPr>
          <p:nvPr/>
        </p:nvGrpSpPr>
        <p:grpSpPr bwMode="auto">
          <a:xfrm>
            <a:off x="6865144" y="722710"/>
            <a:ext cx="1078706" cy="1120757"/>
            <a:chOff x="8223996" y="65881"/>
            <a:chExt cx="2509833" cy="1494343"/>
          </a:xfrm>
        </p:grpSpPr>
        <p:sp>
          <p:nvSpPr>
            <p:cNvPr id="16" name="Can 15"/>
            <p:cNvSpPr/>
            <p:nvPr/>
          </p:nvSpPr>
          <p:spPr>
            <a:xfrm>
              <a:off x="8223996" y="65881"/>
              <a:ext cx="2509833" cy="1474787"/>
            </a:xfrm>
            <a:prstGeom prst="can">
              <a:avLst>
                <a:gd name="adj" fmla="val 22375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1905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ru-RU" sz="75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491" name="TextBox 63"/>
            <p:cNvSpPr txBox="1">
              <a:spLocks noChangeArrowheads="1"/>
            </p:cNvSpPr>
            <p:nvPr/>
          </p:nvSpPr>
          <p:spPr bwMode="auto">
            <a:xfrm>
              <a:off x="8380362" y="575338"/>
              <a:ext cx="2197098" cy="984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050" b="1" dirty="0">
                  <a:solidFill>
                    <a:srgbClr val="002060"/>
                  </a:solidFill>
                  <a:latin typeface="Arial" panose="020B0604020202020204" pitchFamily="34" charset="0"/>
                </a:rPr>
                <a:t>ФГИС «Меркурий»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050" b="1" dirty="0">
                  <a:solidFill>
                    <a:srgbClr val="002060"/>
                  </a:solidFill>
                  <a:latin typeface="Arial" panose="020B0604020202020204" pitchFamily="34" charset="0"/>
                </a:rPr>
                <a:t>РФ</a:t>
              </a:r>
            </a:p>
          </p:txBody>
        </p:sp>
      </p:grpSp>
      <p:cxnSp>
        <p:nvCxnSpPr>
          <p:cNvPr id="18" name="Straight Arrow Connector 17"/>
          <p:cNvCxnSpPr>
            <a:cxnSpLocks/>
          </p:cNvCxnSpPr>
          <p:nvPr/>
        </p:nvCxnSpPr>
        <p:spPr>
          <a:xfrm flipH="1">
            <a:off x="3314700" y="1314450"/>
            <a:ext cx="514350" cy="0"/>
          </a:xfrm>
          <a:prstGeom prst="straightConnector1">
            <a:avLst/>
          </a:prstGeom>
          <a:ln w="57150">
            <a:solidFill>
              <a:srgbClr val="007434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cxnSpLocks/>
          </p:cNvCxnSpPr>
          <p:nvPr/>
        </p:nvCxnSpPr>
        <p:spPr>
          <a:xfrm>
            <a:off x="1853804" y="2514600"/>
            <a:ext cx="0" cy="864394"/>
          </a:xfrm>
          <a:prstGeom prst="straightConnector1">
            <a:avLst/>
          </a:prstGeom>
          <a:ln w="57150">
            <a:solidFill>
              <a:srgbClr val="007434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Блок-схема: магнитный диск 11"/>
          <p:cNvSpPr/>
          <p:nvPr/>
        </p:nvSpPr>
        <p:spPr>
          <a:xfrm>
            <a:off x="3856435" y="698898"/>
            <a:ext cx="1751409" cy="1125140"/>
          </a:xfrm>
          <a:prstGeom prst="can">
            <a:avLst>
              <a:gd name="adj" fmla="val 11769"/>
            </a:avLst>
          </a:prstGeom>
          <a:solidFill>
            <a:srgbClr val="FFD833"/>
          </a:solidFill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altLang="ru-RU" sz="1050" b="1" i="1" u="sng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http//:Vet.ePass.by</a:t>
            </a:r>
            <a:endParaRPr lang="ru-RU" altLang="ru-RU" sz="1050" b="1" i="1" u="sng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altLang="ru-RU" sz="9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Интеграционный компонент обмена данными</a:t>
            </a:r>
            <a:endParaRPr lang="ru-RU" altLang="ru-RU" sz="900" b="1" i="1" u="sng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Прямоугольник 54"/>
          <p:cNvSpPr/>
          <p:nvPr/>
        </p:nvSpPr>
        <p:spPr>
          <a:xfrm>
            <a:off x="2803922" y="3371850"/>
            <a:ext cx="2819400" cy="15823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endParaRPr lang="ru-RU" sz="1200" b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17456" name="Picture 6" descr="Картинки по запросу фура маз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623" y="3432573"/>
            <a:ext cx="948928" cy="51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Прямоугольник 88"/>
          <p:cNvSpPr/>
          <p:nvPr/>
        </p:nvSpPr>
        <p:spPr>
          <a:xfrm>
            <a:off x="6037660" y="1056085"/>
            <a:ext cx="363140" cy="7155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90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17458" name="Группа 6"/>
          <p:cNvGrpSpPr>
            <a:grpSpLocks/>
          </p:cNvGrpSpPr>
          <p:nvPr/>
        </p:nvGrpSpPr>
        <p:grpSpPr bwMode="auto">
          <a:xfrm>
            <a:off x="2800350" y="3951685"/>
            <a:ext cx="1170385" cy="906065"/>
            <a:chOff x="909917" y="6036958"/>
            <a:chExt cx="1455506" cy="1208466"/>
          </a:xfrm>
        </p:grpSpPr>
        <p:sp>
          <p:nvSpPr>
            <p:cNvPr id="25" name="Блок-схема: документ 65"/>
            <p:cNvSpPr/>
            <p:nvPr/>
          </p:nvSpPr>
          <p:spPr>
            <a:xfrm>
              <a:off x="972105" y="6036958"/>
              <a:ext cx="1356300" cy="1208466"/>
            </a:xfrm>
            <a:prstGeom prst="flowChartDocumen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90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489" name="TextBox 30"/>
            <p:cNvSpPr txBox="1">
              <a:spLocks noChangeArrowheads="1"/>
            </p:cNvSpPr>
            <p:nvPr/>
          </p:nvSpPr>
          <p:spPr bwMode="auto">
            <a:xfrm>
              <a:off x="909917" y="6066378"/>
              <a:ext cx="1455506" cy="8004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ru-RU" altLang="ru-RU" sz="825" b="1">
                  <a:solidFill>
                    <a:srgbClr val="000000"/>
                  </a:solidFill>
                  <a:latin typeface="Arial" panose="020B0604020202020204" pitchFamily="34" charset="0"/>
                </a:rPr>
                <a:t>Комплект документов, сопровождающих партию отгрузки</a:t>
              </a:r>
            </a:p>
          </p:txBody>
        </p:sp>
      </p:grpSp>
      <p:sp>
        <p:nvSpPr>
          <p:cNvPr id="317459" name="TextBox 30"/>
          <p:cNvSpPr txBox="1">
            <a:spLocks noChangeArrowheads="1"/>
          </p:cNvSpPr>
          <p:nvPr/>
        </p:nvSpPr>
        <p:spPr bwMode="auto">
          <a:xfrm>
            <a:off x="2800350" y="3449241"/>
            <a:ext cx="1701404" cy="288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75" b="1">
                <a:solidFill>
                  <a:srgbClr val="000000"/>
                </a:solidFill>
                <a:latin typeface="Arial" panose="020B0604020202020204" pitchFamily="34" charset="0"/>
              </a:rPr>
              <a:t>Грузоперевозчик</a:t>
            </a:r>
          </a:p>
        </p:txBody>
      </p:sp>
      <p:sp>
        <p:nvSpPr>
          <p:cNvPr id="317460" name="TextBox 30"/>
          <p:cNvSpPr txBox="1">
            <a:spLocks noChangeArrowheads="1"/>
          </p:cNvSpPr>
          <p:nvPr/>
        </p:nvSpPr>
        <p:spPr bwMode="auto">
          <a:xfrm>
            <a:off x="3932635" y="4039791"/>
            <a:ext cx="1725215" cy="854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ru-RU" altLang="ru-RU" sz="825" b="1">
                <a:solidFill>
                  <a:srgbClr val="000000"/>
                </a:solidFill>
                <a:latin typeface="Arial" panose="020B0604020202020204" pitchFamily="34" charset="0"/>
              </a:rPr>
              <a:t>Путевой лист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ru-RU" altLang="ru-RU" sz="825" b="1">
                <a:solidFill>
                  <a:srgbClr val="000000"/>
                </a:solidFill>
                <a:latin typeface="Arial" panose="020B0604020202020204" pitchFamily="34" charset="0"/>
              </a:rPr>
              <a:t>ТТН, </a:t>
            </a:r>
            <a:r>
              <a:rPr lang="en-US" altLang="ru-RU" sz="825" b="1">
                <a:solidFill>
                  <a:srgbClr val="000000"/>
                </a:solidFill>
                <a:latin typeface="Arial" panose="020B0604020202020204" pitchFamily="34" charset="0"/>
              </a:rPr>
              <a:t>CMR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ru-RU" altLang="ru-RU" sz="825" b="1">
                <a:solidFill>
                  <a:srgbClr val="000000"/>
                </a:solidFill>
                <a:latin typeface="Arial" panose="020B0604020202020204" pitchFamily="34" charset="0"/>
              </a:rPr>
              <a:t>Ветсертификаты </a:t>
            </a:r>
            <a:br>
              <a:rPr lang="ru-RU" altLang="ru-RU" sz="825" b="1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ru-RU" altLang="ru-RU" sz="825" b="1">
                <a:solidFill>
                  <a:srgbClr val="000000"/>
                </a:solidFill>
                <a:latin typeface="Arial" panose="020B0604020202020204" pitchFamily="34" charset="0"/>
              </a:rPr>
              <a:t>(на бланках, с номерами  </a:t>
            </a:r>
            <a:br>
              <a:rPr lang="ru-RU" altLang="ru-RU" sz="825" b="1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US" altLang="ru-RU" sz="825" b="1">
                <a:solidFill>
                  <a:srgbClr val="002060"/>
                </a:solidFill>
                <a:latin typeface="Arial" panose="020B0604020202020204" pitchFamily="34" charset="0"/>
              </a:rPr>
              <a:t>E-cert</a:t>
            </a:r>
            <a:r>
              <a:rPr lang="ru-RU" altLang="ru-RU" sz="825" b="1">
                <a:solidFill>
                  <a:srgbClr val="002060"/>
                </a:solidFill>
                <a:latin typeface="Arial" panose="020B0604020202020204" pitchFamily="34" charset="0"/>
              </a:rPr>
              <a:t> в ФГИС «Меркурий»</a:t>
            </a:r>
            <a:r>
              <a:rPr lang="ru-RU" altLang="ru-RU" sz="825" b="1">
                <a:solidFill>
                  <a:srgbClr val="000000"/>
                </a:solidFill>
                <a:latin typeface="Arial" panose="020B0604020202020204" pitchFamily="34" charset="0"/>
              </a:rPr>
              <a:t>)</a:t>
            </a:r>
          </a:p>
        </p:txBody>
      </p:sp>
      <p:sp>
        <p:nvSpPr>
          <p:cNvPr id="29" name="Стрелка: вправо 8"/>
          <p:cNvSpPr/>
          <p:nvPr/>
        </p:nvSpPr>
        <p:spPr>
          <a:xfrm>
            <a:off x="2644378" y="3593307"/>
            <a:ext cx="155972" cy="64294"/>
          </a:xfrm>
          <a:prstGeom prst="rightArrow">
            <a:avLst/>
          </a:prstGeom>
          <a:solidFill>
            <a:srgbClr val="007434"/>
          </a:solidFill>
          <a:ln w="5715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sz="1350">
              <a:solidFill>
                <a:prstClr val="black"/>
              </a:solidFill>
            </a:endParaRPr>
          </a:p>
        </p:txBody>
      </p:sp>
      <p:sp>
        <p:nvSpPr>
          <p:cNvPr id="32" name="Стрелка: вправо 86"/>
          <p:cNvSpPr/>
          <p:nvPr/>
        </p:nvSpPr>
        <p:spPr>
          <a:xfrm>
            <a:off x="5653087" y="4269582"/>
            <a:ext cx="176213" cy="73819"/>
          </a:xfrm>
          <a:prstGeom prst="rightArrow">
            <a:avLst/>
          </a:prstGeom>
          <a:ln w="5715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sz="1350">
              <a:solidFill>
                <a:prstClr val="black"/>
              </a:solidFill>
            </a:endParaRPr>
          </a:p>
        </p:txBody>
      </p:sp>
      <p:cxnSp>
        <p:nvCxnSpPr>
          <p:cNvPr id="34" name="Straight Arrow Connector 76"/>
          <p:cNvCxnSpPr>
            <a:cxnSpLocks/>
            <a:stCxn id="317491" idx="2"/>
            <a:endCxn id="52" idx="0"/>
          </p:cNvCxnSpPr>
          <p:nvPr/>
        </p:nvCxnSpPr>
        <p:spPr>
          <a:xfrm flipH="1">
            <a:off x="7358063" y="1843467"/>
            <a:ext cx="46434" cy="1736395"/>
          </a:xfrm>
          <a:prstGeom prst="straightConnector1">
            <a:avLst/>
          </a:prstGeom>
          <a:ln w="57150">
            <a:solidFill>
              <a:srgbClr val="007434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63"/>
          <p:cNvCxnSpPr>
            <a:cxnSpLocks/>
          </p:cNvCxnSpPr>
          <p:nvPr/>
        </p:nvCxnSpPr>
        <p:spPr>
          <a:xfrm flipH="1">
            <a:off x="3314700" y="2114550"/>
            <a:ext cx="541735" cy="0"/>
          </a:xfrm>
          <a:prstGeom prst="straightConnector1">
            <a:avLst/>
          </a:prstGeom>
          <a:ln w="57150">
            <a:solidFill>
              <a:srgbClr val="007434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an 35"/>
          <p:cNvSpPr/>
          <p:nvPr/>
        </p:nvSpPr>
        <p:spPr>
          <a:xfrm>
            <a:off x="1493044" y="641748"/>
            <a:ext cx="1821656" cy="1930003"/>
          </a:xfrm>
          <a:prstGeom prst="can">
            <a:avLst>
              <a:gd name="adj" fmla="val 25176"/>
            </a:avLst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ru-RU" sz="75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Блок-схема: типовой процесс 50"/>
          <p:cNvSpPr/>
          <p:nvPr/>
        </p:nvSpPr>
        <p:spPr bwMode="auto">
          <a:xfrm>
            <a:off x="1543050" y="1143001"/>
            <a:ext cx="1714500" cy="594122"/>
          </a:xfrm>
          <a:prstGeom prst="flowChartPredefinedProcess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altLang="ru-RU" sz="1050" b="1" dirty="0">
                <a:solidFill>
                  <a:srgbClr val="000000"/>
                </a:solidFill>
                <a:latin typeface="Arial" panose="020B0604020202020204" pitchFamily="34" charset="0"/>
              </a:rPr>
              <a:t>Ветеринарные </a:t>
            </a:r>
          </a:p>
          <a:p>
            <a:pPr algn="ctr" eaLnBrk="1" hangingPunct="1">
              <a:defRPr/>
            </a:pPr>
            <a:r>
              <a:rPr lang="ru-RU" altLang="ru-RU" sz="1050" b="1" dirty="0">
                <a:solidFill>
                  <a:srgbClr val="000000"/>
                </a:solidFill>
                <a:latin typeface="Arial" panose="020B0604020202020204" pitchFamily="34" charset="0"/>
              </a:rPr>
              <a:t>сертификаты на партию </a:t>
            </a:r>
            <a:endParaRPr lang="ru-RU" sz="105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Блок-схема: типовой процесс 53"/>
          <p:cNvSpPr/>
          <p:nvPr/>
        </p:nvSpPr>
        <p:spPr bwMode="auto">
          <a:xfrm>
            <a:off x="1543050" y="1810942"/>
            <a:ext cx="1714500" cy="554831"/>
          </a:xfrm>
          <a:prstGeom prst="flowChartPredefinedProcess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825" b="1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7468" name="TextBox 30"/>
          <p:cNvSpPr>
            <a:spLocks noChangeArrowheads="1"/>
          </p:cNvSpPr>
          <p:nvPr/>
        </p:nvSpPr>
        <p:spPr bwMode="auto">
          <a:xfrm>
            <a:off x="1600200" y="1810941"/>
            <a:ext cx="1657350" cy="577081"/>
          </a:xfrm>
          <a:prstGeom prst="flowChartPredefined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050" b="1">
                <a:solidFill>
                  <a:srgbClr val="000000"/>
                </a:solidFill>
                <a:latin typeface="Arial" panose="020B0604020202020204" pitchFamily="34" charset="0"/>
              </a:rPr>
              <a:t>Партия отгружаемой </a:t>
            </a:r>
            <a:r>
              <a:rPr lang="en-US" altLang="ru-RU" sz="1050" b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050" b="1">
                <a:solidFill>
                  <a:srgbClr val="000000"/>
                </a:solidFill>
                <a:latin typeface="Arial" panose="020B0604020202020204" pitchFamily="34" charset="0"/>
              </a:rPr>
              <a:t>продукции</a:t>
            </a:r>
          </a:p>
        </p:txBody>
      </p:sp>
      <p:sp>
        <p:nvSpPr>
          <p:cNvPr id="317469" name="TextBox 73"/>
          <p:cNvSpPr txBox="1">
            <a:spLocks noChangeArrowheads="1"/>
          </p:cNvSpPr>
          <p:nvPr/>
        </p:nvSpPr>
        <p:spPr bwMode="auto">
          <a:xfrm>
            <a:off x="1657350" y="628650"/>
            <a:ext cx="14906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000000"/>
                </a:solidFill>
                <a:latin typeface="Arial" panose="020B0604020202020204" pitchFamily="34" charset="0"/>
              </a:rPr>
              <a:t>ГИС «</a:t>
            </a:r>
            <a:r>
              <a:rPr lang="en-US" altLang="ru-RU" sz="1200" b="1">
                <a:solidFill>
                  <a:srgbClr val="000000"/>
                </a:solidFill>
                <a:latin typeface="Arial" panose="020B0604020202020204" pitchFamily="34" charset="0"/>
              </a:rPr>
              <a:t>AITS</a:t>
            </a:r>
            <a:r>
              <a:rPr lang="ru-RU" altLang="ru-RU" sz="1200" b="1">
                <a:solidFill>
                  <a:srgbClr val="000000"/>
                </a:solidFill>
                <a:latin typeface="Arial" panose="020B0604020202020204" pitchFamily="34" charset="0"/>
              </a:rPr>
              <a:t>»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200" b="1" i="1" u="sng">
                <a:solidFill>
                  <a:srgbClr val="002060"/>
                </a:solidFill>
                <a:latin typeface="Arial" panose="020B0604020202020204" pitchFamily="34" charset="0"/>
              </a:rPr>
              <a:t>http//:aits.by</a:t>
            </a:r>
            <a:endParaRPr lang="ru-RU" altLang="ru-RU" sz="12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17470" name="TextBox 38"/>
          <p:cNvSpPr txBox="1">
            <a:spLocks noChangeArrowheads="1"/>
          </p:cNvSpPr>
          <p:nvPr/>
        </p:nvSpPr>
        <p:spPr bwMode="auto">
          <a:xfrm>
            <a:off x="5600701" y="1053704"/>
            <a:ext cx="132635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900" b="1">
                <a:solidFill>
                  <a:srgbClr val="000000"/>
                </a:solidFill>
                <a:latin typeface="Arial" panose="020B0604020202020204" pitchFamily="34" charset="0"/>
              </a:rPr>
              <a:t>Отправка</a:t>
            </a:r>
            <a:r>
              <a:rPr lang="en-US" altLang="ru-RU" sz="900" b="1">
                <a:solidFill>
                  <a:srgbClr val="000000"/>
                </a:solidFill>
                <a:latin typeface="Arial" panose="020B0604020202020204" pitchFamily="34" charset="0"/>
              </a:rPr>
              <a:t> E-cert</a:t>
            </a:r>
          </a:p>
        </p:txBody>
      </p:sp>
      <p:sp>
        <p:nvSpPr>
          <p:cNvPr id="317471" name="TextBox 38"/>
          <p:cNvSpPr txBox="1">
            <a:spLocks noChangeArrowheads="1"/>
          </p:cNvSpPr>
          <p:nvPr/>
        </p:nvSpPr>
        <p:spPr bwMode="auto">
          <a:xfrm>
            <a:off x="5657850" y="1371600"/>
            <a:ext cx="116919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900" b="1">
                <a:solidFill>
                  <a:srgbClr val="000000"/>
                </a:solidFill>
                <a:latin typeface="Arial" panose="020B0604020202020204" pitchFamily="34" charset="0"/>
              </a:rPr>
              <a:t>Подтверждение</a:t>
            </a:r>
            <a:r>
              <a:rPr lang="en-US" altLang="ru-RU" sz="900" b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ru-RU" altLang="ru-RU" sz="900" b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900" b="1">
                <a:solidFill>
                  <a:srgbClr val="000000"/>
                </a:solidFill>
                <a:latin typeface="Arial" panose="020B0604020202020204" pitchFamily="34" charset="0"/>
              </a:rPr>
              <a:t>о приеме</a:t>
            </a:r>
            <a:endParaRPr lang="en-US" altLang="ru-RU" sz="9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cxnSp>
        <p:nvCxnSpPr>
          <p:cNvPr id="43" name="Прямая со стрелкой 77"/>
          <p:cNvCxnSpPr>
            <a:cxnSpLocks/>
          </p:cNvCxnSpPr>
          <p:nvPr/>
        </p:nvCxnSpPr>
        <p:spPr>
          <a:xfrm>
            <a:off x="5600701" y="1371600"/>
            <a:ext cx="1241822" cy="0"/>
          </a:xfrm>
          <a:prstGeom prst="straightConnector1">
            <a:avLst/>
          </a:prstGeom>
          <a:ln w="38100">
            <a:solidFill>
              <a:srgbClr val="007434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75"/>
          <p:cNvCxnSpPr>
            <a:cxnSpLocks/>
            <a:stCxn id="14" idx="2"/>
          </p:cNvCxnSpPr>
          <p:nvPr/>
        </p:nvCxnSpPr>
        <p:spPr>
          <a:xfrm flipH="1">
            <a:off x="2114550" y="2444353"/>
            <a:ext cx="1741885" cy="927497"/>
          </a:xfrm>
          <a:prstGeom prst="straightConnector1">
            <a:avLst/>
          </a:prstGeom>
          <a:ln w="57150">
            <a:solidFill>
              <a:srgbClr val="007434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474" name="TextBox 30"/>
          <p:cNvSpPr txBox="1">
            <a:spLocks noChangeArrowheads="1"/>
          </p:cNvSpPr>
          <p:nvPr/>
        </p:nvSpPr>
        <p:spPr bwMode="auto">
          <a:xfrm>
            <a:off x="5715001" y="2457450"/>
            <a:ext cx="49768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0000"/>
                </a:solidFill>
                <a:latin typeface="Arial" panose="020B0604020202020204" pitchFamily="34" charset="0"/>
              </a:rPr>
              <a:t>РБ</a:t>
            </a:r>
          </a:p>
        </p:txBody>
      </p:sp>
      <p:sp>
        <p:nvSpPr>
          <p:cNvPr id="317475" name="TextBox 30"/>
          <p:cNvSpPr txBox="1">
            <a:spLocks noChangeArrowheads="1"/>
          </p:cNvSpPr>
          <p:nvPr/>
        </p:nvSpPr>
        <p:spPr bwMode="auto">
          <a:xfrm>
            <a:off x="6190060" y="2457450"/>
            <a:ext cx="49649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0000"/>
                </a:solidFill>
                <a:latin typeface="Arial" panose="020B0604020202020204" pitchFamily="34" charset="0"/>
              </a:rPr>
              <a:t>РФ</a:t>
            </a:r>
          </a:p>
        </p:txBody>
      </p:sp>
      <p:cxnSp>
        <p:nvCxnSpPr>
          <p:cNvPr id="47" name="Прямая со стрелкой 64"/>
          <p:cNvCxnSpPr>
            <a:cxnSpLocks/>
          </p:cNvCxnSpPr>
          <p:nvPr/>
        </p:nvCxnSpPr>
        <p:spPr>
          <a:xfrm>
            <a:off x="5600701" y="1257300"/>
            <a:ext cx="1241822" cy="0"/>
          </a:xfrm>
          <a:prstGeom prst="straightConnector1">
            <a:avLst/>
          </a:prstGeom>
          <a:ln w="38100">
            <a:solidFill>
              <a:srgbClr val="007434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76"/>
          <p:cNvCxnSpPr>
            <a:cxnSpLocks/>
          </p:cNvCxnSpPr>
          <p:nvPr/>
        </p:nvCxnSpPr>
        <p:spPr>
          <a:xfrm flipH="1">
            <a:off x="6515100" y="1797844"/>
            <a:ext cx="571500" cy="1916906"/>
          </a:xfrm>
          <a:prstGeom prst="straightConnector1">
            <a:avLst/>
          </a:prstGeom>
          <a:ln w="57150">
            <a:solidFill>
              <a:srgbClr val="007434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Блок-схема: документ 96"/>
          <p:cNvSpPr/>
          <p:nvPr/>
        </p:nvSpPr>
        <p:spPr bwMode="auto">
          <a:xfrm>
            <a:off x="3912394" y="1314450"/>
            <a:ext cx="1651397" cy="448866"/>
          </a:xfrm>
          <a:prstGeom prst="flowChartDocumen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90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9" name="Прямоугольник 34"/>
          <p:cNvSpPr>
            <a:spLocks noChangeArrowheads="1"/>
          </p:cNvSpPr>
          <p:nvPr/>
        </p:nvSpPr>
        <p:spPr bwMode="auto">
          <a:xfrm>
            <a:off x="3829050" y="1346597"/>
            <a:ext cx="176093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900" b="1">
                <a:solidFill>
                  <a:srgbClr val="000000"/>
                </a:solidFill>
                <a:latin typeface="Arial" panose="020B0604020202020204" pitchFamily="34" charset="0"/>
              </a:rPr>
              <a:t>Электронное сообщение, </a:t>
            </a:r>
            <a:br>
              <a:rPr lang="ru-RU" altLang="ru-RU" sz="900" b="1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ru-RU" altLang="ru-RU" sz="900" b="1">
                <a:solidFill>
                  <a:srgbClr val="000000"/>
                </a:solidFill>
                <a:latin typeface="Arial" panose="020B0604020202020204" pitchFamily="34" charset="0"/>
              </a:rPr>
              <a:t>в т.ч. </a:t>
            </a:r>
            <a:r>
              <a:rPr lang="en-US" altLang="ru-RU" sz="900" b="1" i="1" u="sng">
                <a:solidFill>
                  <a:srgbClr val="000000"/>
                </a:solidFill>
                <a:latin typeface="Arial" panose="020B0604020202020204" pitchFamily="34" charset="0"/>
              </a:rPr>
              <a:t>E-cert</a:t>
            </a:r>
            <a:endParaRPr lang="ru-RU" altLang="ru-RU" sz="900" b="1" i="1" u="sng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17480" name="TextBox 21"/>
          <p:cNvSpPr txBox="1">
            <a:spLocks noChangeArrowheads="1"/>
          </p:cNvSpPr>
          <p:nvPr/>
        </p:nvSpPr>
        <p:spPr bwMode="auto">
          <a:xfrm rot="-5400000">
            <a:off x="248147" y="3882085"/>
            <a:ext cx="1877615" cy="530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25" b="1" dirty="0">
                <a:solidFill>
                  <a:srgbClr val="C00000"/>
                </a:solidFill>
                <a:latin typeface="Arial" panose="020B0604020202020204" pitchFamily="34" charset="0"/>
              </a:rPr>
              <a:t>Физические потоки</a:t>
            </a:r>
          </a:p>
        </p:txBody>
      </p:sp>
      <p:sp>
        <p:nvSpPr>
          <p:cNvPr id="52" name="Прямоугольник 16"/>
          <p:cNvSpPr/>
          <p:nvPr/>
        </p:nvSpPr>
        <p:spPr bwMode="auto">
          <a:xfrm>
            <a:off x="6772275" y="3579862"/>
            <a:ext cx="1171575" cy="50601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sz="1275" b="1" dirty="0">
                <a:solidFill>
                  <a:srgbClr val="000000"/>
                </a:solidFill>
                <a:latin typeface="Arial" panose="020B0604020202020204" pitchFamily="34" charset="0"/>
              </a:rPr>
              <a:t>Получатель РФ</a:t>
            </a:r>
          </a:p>
        </p:txBody>
      </p:sp>
      <p:sp>
        <p:nvSpPr>
          <p:cNvPr id="33" name="Стрелка: вправо 87"/>
          <p:cNvSpPr/>
          <p:nvPr/>
        </p:nvSpPr>
        <p:spPr>
          <a:xfrm rot="19615362">
            <a:off x="6572251" y="4053690"/>
            <a:ext cx="175022" cy="73819"/>
          </a:xfrm>
          <a:prstGeom prst="rightArrow">
            <a:avLst/>
          </a:prstGeom>
          <a:ln w="5715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sz="1350">
              <a:solidFill>
                <a:prstClr val="black"/>
              </a:solidFill>
            </a:endParaRPr>
          </a:p>
        </p:txBody>
      </p:sp>
      <p:sp>
        <p:nvSpPr>
          <p:cNvPr id="63" name="Oval 62"/>
          <p:cNvSpPr/>
          <p:nvPr/>
        </p:nvSpPr>
        <p:spPr>
          <a:xfrm>
            <a:off x="3912394" y="2343150"/>
            <a:ext cx="342900" cy="3429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50" dirty="0">
                <a:latin typeface="Arial Black" pitchFamily="34" charset="0"/>
              </a:rPr>
              <a:t>1</a:t>
            </a:r>
          </a:p>
        </p:txBody>
      </p:sp>
      <p:sp>
        <p:nvSpPr>
          <p:cNvPr id="64" name="Oval 63"/>
          <p:cNvSpPr/>
          <p:nvPr/>
        </p:nvSpPr>
        <p:spPr>
          <a:xfrm>
            <a:off x="1943100" y="2686050"/>
            <a:ext cx="342900" cy="3429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50" dirty="0">
                <a:latin typeface="Arial Black" pitchFamily="34" charset="0"/>
              </a:rPr>
              <a:t>2</a:t>
            </a:r>
          </a:p>
        </p:txBody>
      </p:sp>
      <p:sp>
        <p:nvSpPr>
          <p:cNvPr id="65" name="Oval 64"/>
          <p:cNvSpPr/>
          <p:nvPr/>
        </p:nvSpPr>
        <p:spPr>
          <a:xfrm>
            <a:off x="6049566" y="742950"/>
            <a:ext cx="342900" cy="3429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50" dirty="0">
                <a:latin typeface="Arial Black" pitchFamily="34" charset="0"/>
              </a:rPr>
              <a:t>3</a:t>
            </a:r>
          </a:p>
        </p:txBody>
      </p:sp>
      <p:sp>
        <p:nvSpPr>
          <p:cNvPr id="66" name="Oval 65"/>
          <p:cNvSpPr/>
          <p:nvPr/>
        </p:nvSpPr>
        <p:spPr>
          <a:xfrm>
            <a:off x="5792391" y="3314700"/>
            <a:ext cx="342900" cy="3429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50" dirty="0">
                <a:latin typeface="Arial Black" pitchFamily="34" charset="0"/>
              </a:rPr>
              <a:t>4</a:t>
            </a:r>
          </a:p>
        </p:txBody>
      </p:sp>
      <p:sp>
        <p:nvSpPr>
          <p:cNvPr id="53" name="Oval 65"/>
          <p:cNvSpPr/>
          <p:nvPr/>
        </p:nvSpPr>
        <p:spPr>
          <a:xfrm>
            <a:off x="6804248" y="3219822"/>
            <a:ext cx="342900" cy="3429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50" dirty="0">
                <a:latin typeface="Arial Black" pitchFamily="34" charset="0"/>
              </a:rPr>
              <a:t>5</a:t>
            </a:r>
          </a:p>
        </p:txBody>
      </p:sp>
      <p:sp>
        <p:nvSpPr>
          <p:cNvPr id="54" name="Стрелка: вправо 87">
            <a:extLst>
              <a:ext uri="{FF2B5EF4-FFF2-40B4-BE49-F238E27FC236}">
                <a16:creationId xmlns:a16="http://schemas.microsoft.com/office/drawing/2014/main" id="{F379BE5E-B7B6-47CF-881F-801689149962}"/>
              </a:ext>
            </a:extLst>
          </p:cNvPr>
          <p:cNvSpPr/>
          <p:nvPr/>
        </p:nvSpPr>
        <p:spPr>
          <a:xfrm rot="2015597">
            <a:off x="6572251" y="4543908"/>
            <a:ext cx="175022" cy="73819"/>
          </a:xfrm>
          <a:prstGeom prst="rightArrow">
            <a:avLst/>
          </a:prstGeom>
          <a:ln w="5715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sz="1350">
              <a:solidFill>
                <a:prstClr val="black"/>
              </a:solidFill>
            </a:endParaRPr>
          </a:p>
        </p:txBody>
      </p:sp>
      <p:sp>
        <p:nvSpPr>
          <p:cNvPr id="56" name="Прямоугольник 16">
            <a:extLst>
              <a:ext uri="{FF2B5EF4-FFF2-40B4-BE49-F238E27FC236}">
                <a16:creationId xmlns:a16="http://schemas.microsoft.com/office/drawing/2014/main" id="{DE66CDD0-105A-4506-9148-BA41B087EA39}"/>
              </a:ext>
            </a:extLst>
          </p:cNvPr>
          <p:cNvSpPr/>
          <p:nvPr/>
        </p:nvSpPr>
        <p:spPr bwMode="auto">
          <a:xfrm>
            <a:off x="6772275" y="4536352"/>
            <a:ext cx="1171575" cy="55567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sz="1275" b="1" dirty="0">
                <a:solidFill>
                  <a:srgbClr val="000000"/>
                </a:solidFill>
                <a:latin typeface="Arial" panose="020B0604020202020204" pitchFamily="34" charset="0"/>
              </a:rPr>
              <a:t>Транзит в РК, КР</a:t>
            </a:r>
          </a:p>
        </p:txBody>
      </p:sp>
      <p:sp>
        <p:nvSpPr>
          <p:cNvPr id="57" name="Oval 65">
            <a:extLst>
              <a:ext uri="{FF2B5EF4-FFF2-40B4-BE49-F238E27FC236}">
                <a16:creationId xmlns:a16="http://schemas.microsoft.com/office/drawing/2014/main" id="{46BDB96E-5982-4F99-87A0-2E4425A6D54E}"/>
              </a:ext>
            </a:extLst>
          </p:cNvPr>
          <p:cNvSpPr/>
          <p:nvPr/>
        </p:nvSpPr>
        <p:spPr>
          <a:xfrm>
            <a:off x="6822208" y="4149576"/>
            <a:ext cx="342900" cy="3429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350" dirty="0">
                <a:latin typeface="Arial Black" pitchFamily="34" charset="0"/>
              </a:rPr>
              <a:t>6</a:t>
            </a:r>
            <a:endParaRPr lang="ru-RU" sz="135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4973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: скругленные углы 34">
            <a:extLst>
              <a:ext uri="{FF2B5EF4-FFF2-40B4-BE49-F238E27FC236}">
                <a16:creationId xmlns:a16="http://schemas.microsoft.com/office/drawing/2014/main" id="{3EA3ED7E-4CF7-492E-9481-2B763FCA1B20}"/>
              </a:ext>
            </a:extLst>
          </p:cNvPr>
          <p:cNvSpPr/>
          <p:nvPr/>
        </p:nvSpPr>
        <p:spPr>
          <a:xfrm>
            <a:off x="29206" y="3249095"/>
            <a:ext cx="9089365" cy="946475"/>
          </a:xfrm>
          <a:prstGeom prst="roundRect">
            <a:avLst/>
          </a:prstGeom>
          <a:solidFill>
            <a:srgbClr val="EDFED5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Прямоугольник: скругленные углы 78">
            <a:extLst>
              <a:ext uri="{FF2B5EF4-FFF2-40B4-BE49-F238E27FC236}">
                <a16:creationId xmlns:a16="http://schemas.microsoft.com/office/drawing/2014/main" id="{151E86F3-C7C6-411B-8A54-9F5E5DF9B956}"/>
              </a:ext>
            </a:extLst>
          </p:cNvPr>
          <p:cNvSpPr/>
          <p:nvPr/>
        </p:nvSpPr>
        <p:spPr>
          <a:xfrm>
            <a:off x="107768" y="714439"/>
            <a:ext cx="7088715" cy="252866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B7908A79-315B-470B-89AD-B474DF516D2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608" y="764492"/>
            <a:ext cx="2704878" cy="2140347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CD7A98-FD03-4995-974A-C39F5AA7F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00" y="142478"/>
            <a:ext cx="7715200" cy="571961"/>
          </a:xfrm>
        </p:spPr>
        <p:txBody>
          <a:bodyPr>
            <a:noAutofit/>
          </a:bodyPr>
          <a:lstStyle/>
          <a:p>
            <a:r>
              <a:rPr lang="ru-RU" sz="1800" b="1" dirty="0">
                <a:solidFill>
                  <a:srgbClr val="0F3063"/>
                </a:solidFill>
              </a:rPr>
              <a:t>Информационно-технологическое сопровождение поставок животноводческой продукции на внутренний и внешний рынки</a:t>
            </a:r>
          </a:p>
        </p:txBody>
      </p:sp>
      <p:pic>
        <p:nvPicPr>
          <p:cNvPr id="6" name="Picture 2" descr="C:\Users\Вадим\Downloads\загружено (14).jpg">
            <a:extLst>
              <a:ext uri="{FF2B5EF4-FFF2-40B4-BE49-F238E27FC236}">
                <a16:creationId xmlns:a16="http://schemas.microsoft.com/office/drawing/2014/main" id="{D63E018A-CE37-45B6-B3A1-C43C112733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24" b="89881" l="9699" r="90635">
                        <a14:foregroundMark x1="90635" y1="69643" x2="90635" y2="696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02" y="2388180"/>
            <a:ext cx="908934" cy="652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Вадим\Downloads\загружено (2).jpg">
            <a:extLst>
              <a:ext uri="{FF2B5EF4-FFF2-40B4-BE49-F238E27FC236}">
                <a16:creationId xmlns:a16="http://schemas.microsoft.com/office/drawing/2014/main" id="{3337B4A0-A7F4-446B-93D4-D7400F0B90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114" b="93750" l="9441" r="90210">
                        <a14:foregroundMark x1="56294" y1="78977" x2="56294" y2="78977"/>
                        <a14:foregroundMark x1="75175" y1="76705" x2="75175" y2="76705"/>
                        <a14:foregroundMark x1="76573" y1="80114" x2="76573" y2="80114"/>
                        <a14:foregroundMark x1="78322" y1="83523" x2="78322" y2="83523"/>
                        <a14:foregroundMark x1="58392" y1="93750" x2="58392" y2="93750"/>
                        <a14:foregroundMark x1="31119" y1="9659" x2="31119" y2="9659"/>
                        <a14:foregroundMark x1="37063" y1="11364" x2="37063" y2="11364"/>
                        <a14:foregroundMark x1="26573" y1="11364" x2="26573" y2="11364"/>
                        <a14:foregroundMark x1="25524" y1="9091" x2="25524" y2="9091"/>
                        <a14:foregroundMark x1="20629" y1="7955" x2="20629" y2="7955"/>
                        <a14:foregroundMark x1="20629" y1="7955" x2="20629" y2="7955"/>
                        <a14:foregroundMark x1="18182" y1="6250" x2="18182" y2="6250"/>
                        <a14:foregroundMark x1="14685" y1="13068" x2="14685" y2="13068"/>
                        <a14:foregroundMark x1="15385" y1="7386" x2="15734" y2="7386"/>
                        <a14:foregroundMark x1="14685" y1="9659" x2="14685" y2="9659"/>
                        <a14:foregroundMark x1="13636" y1="13636" x2="13636" y2="13636"/>
                        <a14:foregroundMark x1="12937" y1="10227" x2="12937" y2="10227"/>
                        <a14:foregroundMark x1="11538" y1="9659" x2="11538" y2="9659"/>
                        <a14:foregroundMark x1="11888" y1="6818" x2="11888" y2="6818"/>
                        <a14:foregroundMark x1="11888" y1="5682" x2="11888" y2="5682"/>
                        <a14:foregroundMark x1="13636" y1="5114" x2="13636" y2="5114"/>
                        <a14:foregroundMark x1="66084" y1="67045" x2="66084" y2="67045"/>
                        <a14:foregroundMark x1="64685" y1="71591" x2="64685" y2="71591"/>
                        <a14:foregroundMark x1="84615" y1="34659" x2="84615" y2="34659"/>
                        <a14:foregroundMark x1="84615" y1="34659" x2="84615" y2="34659"/>
                        <a14:foregroundMark x1="86713" y1="33523" x2="86713" y2="33523"/>
                        <a14:foregroundMark x1="88112" y1="32386" x2="88112" y2="32386"/>
                        <a14:foregroundMark x1="89510" y1="31818" x2="89510" y2="31818"/>
                        <a14:foregroundMark x1="90210" y1="51136" x2="90210" y2="51136"/>
                      </a14:backgroundRemoval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20029" y="2516188"/>
            <a:ext cx="567467" cy="442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410958A-B65F-4F68-814C-934CF44A06B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51408">
            <a:off x="95785" y="2326551"/>
            <a:ext cx="843627" cy="34841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157EF0A-91B3-4ECB-AB67-AED2F5E924A9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98" y="795453"/>
            <a:ext cx="927388" cy="115772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6E130ED-3C08-49E2-97E7-0F1BEE0C867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127" y="960439"/>
            <a:ext cx="1017684" cy="884654"/>
          </a:xfrm>
          <a:prstGeom prst="rect">
            <a:avLst/>
          </a:prstGeom>
        </p:spPr>
      </p:pic>
      <p:pic>
        <p:nvPicPr>
          <p:cNvPr id="5" name="Picture 2" descr="C:\Users\Вадим\Downloads\depositphotos_25354335-stock-photo-beautiful-purebred-brown-chicken-isolated.jpg">
            <a:extLst>
              <a:ext uri="{FF2B5EF4-FFF2-40B4-BE49-F238E27FC236}">
                <a16:creationId xmlns:a16="http://schemas.microsoft.com/office/drawing/2014/main" id="{552F6EDE-C6EF-41DA-86E5-0CB5512164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500" b="89000" l="18167" r="80833">
                        <a14:foregroundMark x1="71000" y1="12000" x2="71000" y2="12000"/>
                        <a14:foregroundMark x1="69667" y1="10833" x2="69667" y2="10833"/>
                        <a14:foregroundMark x1="67500" y1="10500" x2="67500" y2="10500"/>
                        <a14:foregroundMark x1="62167" y1="80833" x2="62167" y2="80833"/>
                        <a14:foregroundMark x1="57833" y1="89000" x2="57833" y2="89000"/>
                        <a14:foregroundMark x1="41500" y1="85000" x2="41500" y2="85000"/>
                        <a14:foregroundMark x1="18167" y1="22333" x2="18167" y2="22333"/>
                        <a14:foregroundMark x1="38667" y1="88000" x2="38667" y2="88000"/>
                        <a14:foregroundMark x1="37000" y1="87333" x2="37000" y2="87333"/>
                        <a14:foregroundMark x1="80833" y1="34333" x2="80833" y2="34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705" t="5406" r="11496" b="4323"/>
          <a:stretch/>
        </p:blipFill>
        <p:spPr bwMode="auto">
          <a:xfrm>
            <a:off x="1362936" y="1858690"/>
            <a:ext cx="650868" cy="671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Вадим\Downloads\136526.jpg">
            <a:extLst>
              <a:ext uri="{FF2B5EF4-FFF2-40B4-BE49-F238E27FC236}">
                <a16:creationId xmlns:a16="http://schemas.microsoft.com/office/drawing/2014/main" id="{706C358F-846B-4A39-BDBA-617797C007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580" y="1599273"/>
            <a:ext cx="927388" cy="827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0BAD4D64-35D6-48C4-886A-71E8474AC131}"/>
              </a:ext>
            </a:extLst>
          </p:cNvPr>
          <p:cNvSpPr/>
          <p:nvPr/>
        </p:nvSpPr>
        <p:spPr>
          <a:xfrm>
            <a:off x="25428" y="3223454"/>
            <a:ext cx="31064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0F30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Цифровая </a:t>
            </a:r>
            <a:r>
              <a:rPr lang="ru-RU" sz="12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ИДЕНТИФИКАЦИЯ</a:t>
            </a:r>
            <a:r>
              <a:rPr lang="ru-RU" sz="1200" b="1" dirty="0">
                <a:solidFill>
                  <a:srgbClr val="0F30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животных и производимой из них продукции: более 100 тыс. владельцев животных, около 950 производителей продукции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2CA58AFE-D42B-4951-BE11-49F8B2B57D09}"/>
              </a:ext>
            </a:extLst>
          </p:cNvPr>
          <p:cNvSpPr/>
          <p:nvPr/>
        </p:nvSpPr>
        <p:spPr>
          <a:xfrm>
            <a:off x="2987824" y="3293157"/>
            <a:ext cx="26586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i="1" dirty="0">
                <a:solidFill>
                  <a:srgbClr val="0F30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Безопасность цепей поставок продукции животного происхождения на основе </a:t>
            </a:r>
          </a:p>
          <a:p>
            <a:pPr algn="ctr"/>
            <a:r>
              <a:rPr lang="ru-RU" sz="1200" b="1" i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ПРОСЛЕЖИВАЕМОСТИ</a:t>
            </a:r>
            <a:endParaRPr lang="ru-RU" sz="1400" b="1" i="1" dirty="0">
              <a:solidFill>
                <a:srgbClr val="0F30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ECB6B976-255D-4978-9852-BF832692E863}"/>
              </a:ext>
            </a:extLst>
          </p:cNvPr>
          <p:cNvSpPr/>
          <p:nvPr/>
        </p:nvSpPr>
        <p:spPr>
          <a:xfrm>
            <a:off x="5646479" y="3213383"/>
            <a:ext cx="347209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СОПРОВОЖДЕНИЕ ПОСТАВОК </a:t>
            </a:r>
            <a:r>
              <a:rPr lang="ru-RU" sz="1200" b="1" dirty="0">
                <a:solidFill>
                  <a:srgbClr val="0F30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продукции в РФ посредством </a:t>
            </a:r>
            <a:r>
              <a:rPr lang="ru-RU" sz="1200" b="1" i="1" u="sng" dirty="0">
                <a:solidFill>
                  <a:srgbClr val="0F30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электронных </a:t>
            </a:r>
            <a:r>
              <a:rPr lang="ru-RU" sz="1200" b="1" i="1" u="sng" dirty="0" err="1">
                <a:solidFill>
                  <a:srgbClr val="0F30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ветсертификатов</a:t>
            </a:r>
            <a:r>
              <a:rPr lang="ru-RU" sz="1200" b="1" i="1" u="sng" dirty="0">
                <a:solidFill>
                  <a:srgbClr val="0F30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международного формата, </a:t>
            </a:r>
            <a:r>
              <a:rPr lang="ru-RU" sz="1200" b="1" dirty="0">
                <a:solidFill>
                  <a:srgbClr val="0F30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ежегодно на сумму</a:t>
            </a:r>
          </a:p>
          <a:p>
            <a:pPr algn="ctr"/>
            <a:r>
              <a:rPr lang="ru-RU" sz="1200" b="1" u="sng" dirty="0">
                <a:solidFill>
                  <a:srgbClr val="0F30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около 4 млрд $ в год</a:t>
            </a:r>
          </a:p>
        </p:txBody>
      </p: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3EF412B0-DF64-42CE-AB2B-F5A081340DE0}"/>
              </a:ext>
            </a:extLst>
          </p:cNvPr>
          <p:cNvCxnSpPr>
            <a:cxnSpLocks/>
          </p:cNvCxnSpPr>
          <p:nvPr/>
        </p:nvCxnSpPr>
        <p:spPr>
          <a:xfrm>
            <a:off x="356335" y="4220456"/>
            <a:ext cx="8431329" cy="0"/>
          </a:xfrm>
          <a:prstGeom prst="line">
            <a:avLst/>
          </a:prstGeom>
          <a:ln w="73025" cmpd="dbl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Стрелка: влево-вправо 29">
            <a:extLst>
              <a:ext uri="{FF2B5EF4-FFF2-40B4-BE49-F238E27FC236}">
                <a16:creationId xmlns:a16="http://schemas.microsoft.com/office/drawing/2014/main" id="{4DA9F0AA-92C8-4026-9963-36F790127634}"/>
              </a:ext>
            </a:extLst>
          </p:cNvPr>
          <p:cNvSpPr/>
          <p:nvPr/>
        </p:nvSpPr>
        <p:spPr>
          <a:xfrm rot="5400000">
            <a:off x="86730" y="4065238"/>
            <a:ext cx="329576" cy="236405"/>
          </a:xfrm>
          <a:prstGeom prst="leftRightArrow">
            <a:avLst>
              <a:gd name="adj1" fmla="val 45433"/>
              <a:gd name="adj2" fmla="val 48782"/>
            </a:avLst>
          </a:prstGeom>
          <a:solidFill>
            <a:schemeClr val="bg1"/>
          </a:solidFill>
          <a:ln>
            <a:solidFill>
              <a:srgbClr val="0F30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: влево-вправо 30">
            <a:extLst>
              <a:ext uri="{FF2B5EF4-FFF2-40B4-BE49-F238E27FC236}">
                <a16:creationId xmlns:a16="http://schemas.microsoft.com/office/drawing/2014/main" id="{D4E4668C-C0B2-4FDF-809B-F4126AD597F2}"/>
              </a:ext>
            </a:extLst>
          </p:cNvPr>
          <p:cNvSpPr/>
          <p:nvPr/>
        </p:nvSpPr>
        <p:spPr>
          <a:xfrm rot="5400000">
            <a:off x="8597670" y="4088381"/>
            <a:ext cx="329575" cy="236404"/>
          </a:xfrm>
          <a:prstGeom prst="leftRightArrow">
            <a:avLst>
              <a:gd name="adj1" fmla="val 45433"/>
              <a:gd name="adj2" fmla="val 48782"/>
            </a:avLst>
          </a:prstGeom>
          <a:solidFill>
            <a:schemeClr val="bg1"/>
          </a:solidFill>
          <a:ln>
            <a:solidFill>
              <a:srgbClr val="0F30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46D2377A-2984-4CAC-A024-CC538F0A1EF4}"/>
              </a:ext>
            </a:extLst>
          </p:cNvPr>
          <p:cNvSpPr/>
          <p:nvPr/>
        </p:nvSpPr>
        <p:spPr>
          <a:xfrm>
            <a:off x="1" y="4302178"/>
            <a:ext cx="914400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БАЗИС:</a:t>
            </a:r>
            <a:r>
              <a:rPr lang="ru-RU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spc="-40" dirty="0">
                <a:solidFill>
                  <a:srgbClr val="0F30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ru-RU" sz="1100" b="1" spc="-4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 РЕСПУБЛИКИ БЕЛАРУСЬ «Об идентификации, регистрации, прослеживаемости животных (стад), идентификации и прослеживаемости продуктов животного происхождения»</a:t>
            </a:r>
          </a:p>
          <a:p>
            <a:pPr algn="just"/>
            <a:r>
              <a:rPr lang="ru-RU" sz="1100" b="1" spc="-4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ДЕКРЕТ Высшего государственного совета СОЮЗНОГО ГОСУДАРСТВА от 4 ноября 2021 г. № 6 в части «СОЮЗНОЙ ПРОГРАММЫ по интеграции информационных систем государственных контролирующих органов в части ветеринарного контроля» </a:t>
            </a:r>
          </a:p>
        </p:txBody>
      </p:sp>
      <p:sp>
        <p:nvSpPr>
          <p:cNvPr id="34" name="Стрелка: влево-вправо 33">
            <a:extLst>
              <a:ext uri="{FF2B5EF4-FFF2-40B4-BE49-F238E27FC236}">
                <a16:creationId xmlns:a16="http://schemas.microsoft.com/office/drawing/2014/main" id="{9526439E-87B0-4489-9BAA-14B1D74C7AB6}"/>
              </a:ext>
            </a:extLst>
          </p:cNvPr>
          <p:cNvSpPr/>
          <p:nvPr/>
        </p:nvSpPr>
        <p:spPr>
          <a:xfrm>
            <a:off x="6988228" y="1707654"/>
            <a:ext cx="452666" cy="221144"/>
          </a:xfrm>
          <a:prstGeom prst="left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5AF7393D-8A72-45D3-9A53-5094C93B8E03}"/>
              </a:ext>
            </a:extLst>
          </p:cNvPr>
          <p:cNvSpPr txBox="1"/>
          <p:nvPr/>
        </p:nvSpPr>
        <p:spPr>
          <a:xfrm>
            <a:off x="4244155" y="2954893"/>
            <a:ext cx="2040704" cy="230832"/>
          </a:xfrm>
          <a:prstGeom prst="rect">
            <a:avLst/>
          </a:prstGeom>
          <a:ln>
            <a:solidFill>
              <a:srgbClr val="0F306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900" b="1" dirty="0">
                <a:solidFill>
                  <a:srgbClr val="0F3063"/>
                </a:solidFill>
                <a:latin typeface="Arial" pitchFamily="34" charset="0"/>
                <a:cs typeface="Arial" pitchFamily="34" charset="0"/>
              </a:rPr>
              <a:t>ТОРГОВЫЕ СЕТИ БЕЛАРУСИ</a:t>
            </a:r>
          </a:p>
        </p:txBody>
      </p:sp>
      <p:cxnSp>
        <p:nvCxnSpPr>
          <p:cNvPr id="71" name="Прямая со стрелкой 70">
            <a:extLst>
              <a:ext uri="{FF2B5EF4-FFF2-40B4-BE49-F238E27FC236}">
                <a16:creationId xmlns:a16="http://schemas.microsoft.com/office/drawing/2014/main" id="{C3FBA0AD-1A2B-49CF-92E7-69EFAA5A6F53}"/>
              </a:ext>
            </a:extLst>
          </p:cNvPr>
          <p:cNvCxnSpPr>
            <a:cxnSpLocks/>
          </p:cNvCxnSpPr>
          <p:nvPr/>
        </p:nvCxnSpPr>
        <p:spPr>
          <a:xfrm flipH="1" flipV="1">
            <a:off x="5040874" y="2727002"/>
            <a:ext cx="8738" cy="241909"/>
          </a:xfrm>
          <a:prstGeom prst="straightConnector1">
            <a:avLst/>
          </a:prstGeom>
          <a:ln w="28575">
            <a:solidFill>
              <a:srgbClr val="C0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Can 71">
            <a:extLst>
              <a:ext uri="{FF2B5EF4-FFF2-40B4-BE49-F238E27FC236}">
                <a16:creationId xmlns:a16="http://schemas.microsoft.com/office/drawing/2014/main" id="{20508C7B-3543-4887-86E6-954CA7AAF7A2}"/>
              </a:ext>
            </a:extLst>
          </p:cNvPr>
          <p:cNvSpPr/>
          <p:nvPr/>
        </p:nvSpPr>
        <p:spPr>
          <a:xfrm>
            <a:off x="7468023" y="943027"/>
            <a:ext cx="1588197" cy="1753048"/>
          </a:xfrm>
          <a:prstGeom prst="can">
            <a:avLst>
              <a:gd name="adj" fmla="val 27923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prstClr val="black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75" name="TextBox 63">
            <a:extLst>
              <a:ext uri="{FF2B5EF4-FFF2-40B4-BE49-F238E27FC236}">
                <a16:creationId xmlns:a16="http://schemas.microsoft.com/office/drawing/2014/main" id="{766F3810-1817-4C2B-8F8B-1FB4DC1738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5199" y="989669"/>
            <a:ext cx="1611094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05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ФГИС «</a:t>
            </a:r>
            <a:r>
              <a:rPr lang="ru-RU" altLang="ru-RU" sz="105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ВетИС</a:t>
            </a:r>
            <a:r>
              <a:rPr lang="ru-RU" altLang="ru-RU" sz="105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br>
              <a:rPr lang="ru-RU" altLang="ru-RU" sz="105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105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Россия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56642B89-00A0-40A5-96C3-84D63BC597A2}"/>
              </a:ext>
            </a:extLst>
          </p:cNvPr>
          <p:cNvSpPr txBox="1"/>
          <p:nvPr/>
        </p:nvSpPr>
        <p:spPr>
          <a:xfrm>
            <a:off x="7465199" y="1405168"/>
            <a:ext cx="1591020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Федеральная государственная информационная система ветеринарии и электронной </a:t>
            </a:r>
            <a:r>
              <a:rPr lang="ru-RU" sz="11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ветсертификации</a:t>
            </a:r>
            <a:endParaRPr lang="ru-RU" sz="11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CACF7081-EFAC-4300-BC5F-024EE2DA2938}"/>
              </a:ext>
            </a:extLst>
          </p:cNvPr>
          <p:cNvSpPr txBox="1"/>
          <p:nvPr/>
        </p:nvSpPr>
        <p:spPr>
          <a:xfrm>
            <a:off x="1985405" y="818730"/>
            <a:ext cx="242040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F3063"/>
                </a:solidFill>
                <a:latin typeface="Arial" pitchFamily="34" charset="0"/>
                <a:cs typeface="Arial" pitchFamily="34" charset="0"/>
              </a:rPr>
              <a:t>Республика Беларусь</a:t>
            </a:r>
          </a:p>
          <a:p>
            <a:pPr algn="ctr"/>
            <a:r>
              <a:rPr lang="ru-RU" sz="1600" b="1" dirty="0">
                <a:solidFill>
                  <a:srgbClr val="0F3063"/>
                </a:solidFill>
                <a:latin typeface="Arial" pitchFamily="34" charset="0"/>
                <a:cs typeface="Arial" pitchFamily="34" charset="0"/>
              </a:rPr>
              <a:t>ГИС </a:t>
            </a:r>
            <a:r>
              <a:rPr lang="en-US" sz="1600" b="1" dirty="0">
                <a:solidFill>
                  <a:srgbClr val="0F3063"/>
                </a:solidFill>
                <a:latin typeface="Arial" pitchFamily="34" charset="0"/>
                <a:cs typeface="Arial" pitchFamily="34" charset="0"/>
              </a:rPr>
              <a:t>AITS -</a:t>
            </a:r>
          </a:p>
          <a:p>
            <a:pPr algn="ctr"/>
            <a:r>
              <a:rPr lang="ru-RU" sz="1400" dirty="0">
                <a:solidFill>
                  <a:srgbClr val="0F3063"/>
                </a:solidFill>
                <a:latin typeface="Arial" pitchFamily="34" charset="0"/>
                <a:cs typeface="Arial" pitchFamily="34" charset="0"/>
              </a:rPr>
              <a:t>Государственная информационная система </a:t>
            </a:r>
            <a:br>
              <a:rPr lang="ru-RU" sz="1400" dirty="0">
                <a:solidFill>
                  <a:srgbClr val="0F3063"/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dirty="0">
                <a:solidFill>
                  <a:srgbClr val="0F3063"/>
                </a:solidFill>
                <a:latin typeface="Arial" pitchFamily="34" charset="0"/>
                <a:cs typeface="Arial" pitchFamily="34" charset="0"/>
              </a:rPr>
              <a:t>идентификации, регистрации и прослеживаемости животных и продукции животного происхождения</a:t>
            </a:r>
          </a:p>
        </p:txBody>
      </p:sp>
      <p:sp>
        <p:nvSpPr>
          <p:cNvPr id="4" name="Стрелка вправо 3"/>
          <p:cNvSpPr/>
          <p:nvPr/>
        </p:nvSpPr>
        <p:spPr>
          <a:xfrm>
            <a:off x="4018496" y="1833431"/>
            <a:ext cx="326432" cy="239484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Двойная стрелка влево/вправо 9"/>
          <p:cNvSpPr/>
          <p:nvPr/>
        </p:nvSpPr>
        <p:spPr>
          <a:xfrm>
            <a:off x="5459765" y="1715209"/>
            <a:ext cx="386856" cy="221144"/>
          </a:xfrm>
          <a:prstGeom prst="leftRightArrow">
            <a:avLst>
              <a:gd name="adj1" fmla="val 50000"/>
              <a:gd name="adj2" fmla="val 4606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: вправо 32">
            <a:extLst>
              <a:ext uri="{FF2B5EF4-FFF2-40B4-BE49-F238E27FC236}">
                <a16:creationId xmlns:a16="http://schemas.microsoft.com/office/drawing/2014/main" id="{7973D389-A53D-43BC-B9FE-53569ECEA533}"/>
              </a:ext>
            </a:extLst>
          </p:cNvPr>
          <p:cNvSpPr/>
          <p:nvPr/>
        </p:nvSpPr>
        <p:spPr>
          <a:xfrm>
            <a:off x="2011907" y="1858690"/>
            <a:ext cx="360463" cy="239484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6" name="Picture 2" descr="D:\СОРТ2\слайд для выставки\слайд итог RGB фотошоп JPG.jpg">
            <a:extLst>
              <a:ext uri="{FF2B5EF4-FFF2-40B4-BE49-F238E27FC236}">
                <a16:creationId xmlns:a16="http://schemas.microsoft.com/office/drawing/2014/main" id="{63F4A3DD-E29C-48B2-8409-AC341B1EEF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69" t="64810" r="34718" b="1466"/>
          <a:stretch/>
        </p:blipFill>
        <p:spPr bwMode="auto">
          <a:xfrm>
            <a:off x="933214" y="972743"/>
            <a:ext cx="322493" cy="349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7322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79"/>
    </mc:Choice>
    <mc:Fallback xmlns="">
      <p:transition spd="slow" advTm="9079"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1495</TotalTime>
  <Words>759</Words>
  <Application>Microsoft Office PowerPoint</Application>
  <PresentationFormat>Экран (16:9)</PresentationFormat>
  <Paragraphs>150</Paragraphs>
  <Slides>9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Arial Black</vt:lpstr>
      <vt:lpstr>Arial Narrow</vt:lpstr>
      <vt:lpstr>Calibri</vt:lpstr>
      <vt:lpstr>Times New Roman</vt:lpstr>
      <vt:lpstr>Wingdings</vt:lpstr>
      <vt:lpstr>Тема Office</vt:lpstr>
      <vt:lpstr>Безопасность  и прослеживаемость продукции в цепях поставок на основе цифровых технологий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ПРОСЛЕЖИВАЕМОСТЬ ПРОДУКЦИИ основана на  синхронном движении товарных потоков  и формировании цифровых  данных о них</vt:lpstr>
      <vt:lpstr>Структурная схема Государственной информационной системы идентификации и прослеживаемости животных и продукции животного происхождения (ГИС AITS) </vt:lpstr>
      <vt:lpstr>Презентация PowerPoint</vt:lpstr>
      <vt:lpstr>Информационно-технологическое сопровождение поставок животноводческой продукции на внутренний и внешний рынки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Наталия А. Брухацкая</dc:creator>
  <cp:lastModifiedBy>Александр В. Решетняк</cp:lastModifiedBy>
  <cp:revision>131</cp:revision>
  <cp:lastPrinted>2025-01-30T13:12:52Z</cp:lastPrinted>
  <dcterms:created xsi:type="dcterms:W3CDTF">2020-07-14T08:35:18Z</dcterms:created>
  <dcterms:modified xsi:type="dcterms:W3CDTF">2025-01-30T13:23:10Z</dcterms:modified>
</cp:coreProperties>
</file>