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500" r:id="rId3"/>
    <p:sldId id="507" r:id="rId4"/>
    <p:sldId id="505" r:id="rId5"/>
    <p:sldId id="508" r:id="rId6"/>
    <p:sldId id="509" r:id="rId7"/>
    <p:sldId id="488" r:id="rId8"/>
    <p:sldId id="489" r:id="rId9"/>
    <p:sldId id="492" r:id="rId10"/>
    <p:sldId id="493" r:id="rId11"/>
    <p:sldId id="494" r:id="rId12"/>
    <p:sldId id="487" r:id="rId13"/>
    <p:sldId id="296" r:id="rId14"/>
    <p:sldId id="490" r:id="rId15"/>
    <p:sldId id="29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8" autoAdjust="0"/>
    <p:restoredTop sz="85372" autoAdjust="0"/>
  </p:normalViewPr>
  <p:slideViewPr>
    <p:cSldViewPr snapToGrid="0">
      <p:cViewPr>
        <p:scale>
          <a:sx n="75" d="100"/>
          <a:sy n="75" d="100"/>
        </p:scale>
        <p:origin x="-488" y="-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98E6A-A762-4D53-B1E0-E19F09229C2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7DEFF-80FA-4442-B069-8E50CF53B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79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1800017669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nic-kazakhstan.edu.kz/ru/bologna_process/diploma-supplement" TargetMode="External"/><Relationship Id="rId4" Type="http://schemas.openxmlformats.org/officeDocument/2006/relationships/hyperlink" Target="https://adilet.zan.kz/rus/docs/V1500012007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2000021763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1800017669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nic-kazakhstan.edu.kz/ru/bologna_process/diploma-supplement" TargetMode="External"/><Relationship Id="rId4" Type="http://schemas.openxmlformats.org/officeDocument/2006/relationships/hyperlink" Target="https://adilet.zan.kz/rus/docs/V1500012007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Подготовка кадров здравоохранения включат ОП по медицинским, фармацевтическим специальностям и по программам подготовки специалистов общественного здоровья по 4 уровням национальной рамки квалификаций.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44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Образовательные программы, ориентированные на результаты обучения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ГОСО МОН РК  </a:t>
            </a:r>
            <a:r>
              <a:rPr lang="en-US" sz="1200" dirty="0">
                <a:latin typeface="Arial Narrow" panose="020B0606020202030204" pitchFamily="34" charset="0"/>
                <a:hlinkClick r:id="rId3"/>
              </a:rPr>
              <a:t>https://adilet.zan.kz/rus/docs/V1800017669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ГОСО МЗ РК  </a:t>
            </a:r>
            <a:r>
              <a:rPr lang="en-US" sz="1200" dirty="0">
                <a:latin typeface="Arial Narrow" panose="020B0606020202030204" pitchFamily="34" charset="0"/>
                <a:hlinkClick r:id="rId4"/>
              </a:rPr>
              <a:t>https://adilet.zan.kz/rus/docs/V1500012007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  <a:p>
            <a:endParaRPr lang="ru-RU" dirty="0"/>
          </a:p>
          <a:p>
            <a:r>
              <a:rPr lang="en-U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ECTS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sz="1200" b="0" i="0" kern="1200" dirty="0">
                <a:solidFill>
                  <a:schemeClr val="dk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С 2018 года казахстанский кредит приравнен к кредиту ECTS. Все вузы РК используют ECTS при трансфере учебной нагрузки. </a:t>
            </a:r>
            <a:endParaRPr lang="ru-RU" sz="1200" b="0" dirty="0">
              <a:latin typeface="Arial Narrow" panose="020B0606020202030204" pitchFamily="34" charset="0"/>
            </a:endParaRPr>
          </a:p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Приложение к диплому Европейского образца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 Narrow" panose="020B0606020202030204" pitchFamily="34" charset="0"/>
                <a:hlinkClick r:id="rId5"/>
              </a:rPr>
              <a:t>https://enic-kazakhstan.edu.kz/ru/bologna_process/diploma-supplement</a:t>
            </a:r>
            <a:r>
              <a:rPr lang="ru-RU" dirty="0">
                <a:latin typeface="Arial Narrow" panose="020B0606020202030204" pitchFamily="34" charset="0"/>
              </a:rPr>
              <a:t> приложение к диплому (</a:t>
            </a:r>
            <a:r>
              <a:rPr lang="ru-RU" dirty="0" err="1">
                <a:latin typeface="Arial Narrow" panose="020B0606020202030204" pitchFamily="34" charset="0"/>
              </a:rPr>
              <a:t>Diploma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Supplement</a:t>
            </a:r>
            <a:r>
              <a:rPr lang="ru-RU" dirty="0">
                <a:latin typeface="Arial Narrow" panose="020B0606020202030204" pitchFamily="34" charset="0"/>
              </a:rPr>
              <a:t>)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268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dirty="0">
                <a:latin typeface="Arial Narrow" panose="020B0606020202030204" pitchFamily="34" charset="0"/>
              </a:rPr>
              <a:t>В 2020 году в РК введены нормы о  внедрении непрерывной интегрированной подготовки (ОП длинного цикла) с присвоением </a:t>
            </a:r>
            <a:r>
              <a:rPr lang="en-US" sz="1200" b="0" dirty="0">
                <a:latin typeface="Arial Narrow" panose="020B0606020202030204" pitchFamily="34" charset="0"/>
              </a:rPr>
              <a:t>MD</a:t>
            </a:r>
            <a:r>
              <a:rPr lang="ru-RU" sz="1200" b="0" dirty="0">
                <a:latin typeface="Arial Narrow" panose="020B0606020202030204" pitchFamily="34" charset="0"/>
              </a:rPr>
              <a:t> и подготовки через резидентуру с компетенциями и сроками подготовки соответствующим международным стандартам (</a:t>
            </a:r>
            <a:r>
              <a:rPr lang="ru-RU" sz="1200" dirty="0">
                <a:latin typeface="Arial Narrow" panose="020B0606020202030204" pitchFamily="34" charset="0"/>
              </a:rPr>
              <a:t>ЕС 2005/36 директива, UEMS).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88AFEE-EA8E-494A-9F08-40AD84A8AAE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274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74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515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440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78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287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/>
              <a:t>С 2007 года нормативно формируется национальная система квалификаций. </a:t>
            </a:r>
          </a:p>
          <a:p>
            <a:r>
              <a:rPr lang="ru-RU" altLang="ru-RU" dirty="0"/>
              <a:t>На сегодня в РК действует НРК, утвержденная в 2016 году, предусматривающая вовлечение профессионального и академического сообщества в разработку ОП. В системе здравоохранения ОРК и ПС регламентированы Кодексом, готовятся около 40 </a:t>
            </a:r>
            <a:r>
              <a:rPr lang="ru-RU" altLang="ru-RU" dirty="0" err="1"/>
              <a:t>профстандартов</a:t>
            </a:r>
            <a:r>
              <a:rPr lang="ru-RU" altLang="ru-RU" dirty="0"/>
              <a:t> по медицинским специальностям, работу над которыми координирует РЦРЗ </a:t>
            </a:r>
            <a:r>
              <a:rPr lang="en-US" altLang="ru-RU" dirty="0"/>
              <a:t>http://www.rcrz.kz/index.php/ru/2017-03-12-10-51-13/ork-i-profstandarty</a:t>
            </a:r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5FD1E82-415D-4BFF-A26D-DBDED695F106}" type="slidenum">
              <a:rPr lang="ru-RU" altLang="ru-RU">
                <a:solidFill>
                  <a:prstClr val="black"/>
                </a:solidFill>
                <a:latin typeface="Calibri" pitchFamily="34" charset="0"/>
              </a:rPr>
              <a:pPr/>
              <a:t>7</a:t>
            </a:fld>
            <a:endParaRPr lang="ru-RU" altLang="ru-RU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17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Зеленым цветом выделены реализованные мероприятия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974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25209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/>
              <a:t>Зеленым цветом выделены реализованные мероприятия</a:t>
            </a:r>
          </a:p>
          <a:p>
            <a:pPr marL="0" marR="0" lvl="0" indent="25209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252095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Перечень регулируемых профессий, утвержден протоколом заседания Республиканской трехсторонней комиссии по социальному партнерству и регулированию социальных и трудовых отношений от 12 марта 2021 года</a:t>
            </a:r>
          </a:p>
          <a:p>
            <a:pPr indent="252095" algn="r" fontAlgn="base">
              <a:spcAft>
                <a:spcPts val="0"/>
              </a:spcAft>
            </a:pPr>
            <a:endParaRPr lang="ru-RU" sz="2000" b="0" i="0" u="none" strike="noStrike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sz="1400">
                <a:solidFill>
                  <a:srgbClr val="002060"/>
                </a:solidFill>
                <a:latin typeface="Arial Narrow" panose="020B0606020202030204" pitchFamily="34" charset="0"/>
              </a:rPr>
              <a:t>Признание иностранных квалификаций</a:t>
            </a:r>
          </a:p>
          <a:p>
            <a:r>
              <a:rPr lang="ru-RU" sz="1200" b="0" i="0" kern="1200">
                <a:solidFill>
                  <a:schemeClr val="dk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Процедура признания лиц с документами о медицинском образовании, имеющих документы об ученых степенях и ученых званиях, желающих продолжить обучение. </a:t>
            </a:r>
          </a:p>
          <a:p>
            <a:r>
              <a:rPr lang="ru-RU" sz="1200" b="0" i="0" kern="1200">
                <a:solidFill>
                  <a:schemeClr val="dk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Ведется подготовка к признанию и перезачету результатов обучения, в т.ч. через независимую оценку </a:t>
            </a:r>
            <a:r>
              <a:rPr lang="en-US" sz="1200" b="0" i="0" kern="1200">
                <a:solidFill>
                  <a:schemeClr val="dk1"/>
                </a:solidFill>
                <a:effectLst/>
                <a:latin typeface="Arial Narrow" panose="020B0606020202030204" pitchFamily="34" charset="0"/>
                <a:ea typeface="+mn-ea"/>
                <a:cs typeface="+mn-cs"/>
                <a:hlinkClick r:id="rId3"/>
              </a:rPr>
              <a:t>https://adilet.zan.kz/rus/docs/V2000021763</a:t>
            </a:r>
            <a:r>
              <a:rPr lang="ru-RU" sz="1200" b="0" i="0" kern="1200">
                <a:solidFill>
                  <a:schemeClr val="dk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endParaRPr lang="ru-RU" sz="1200"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83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Образовательные программы, ориентированные на результаты обучения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ГОСО МОН РК  </a:t>
            </a:r>
            <a:r>
              <a:rPr lang="en-US" sz="1200" dirty="0">
                <a:latin typeface="Arial Narrow" panose="020B0606020202030204" pitchFamily="34" charset="0"/>
                <a:hlinkClick r:id="rId3"/>
              </a:rPr>
              <a:t>https://adilet.zan.kz/rus/docs/V1800017669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ГОСО МЗ РК  </a:t>
            </a:r>
            <a:r>
              <a:rPr lang="en-US" sz="1200" dirty="0">
                <a:latin typeface="Arial Narrow" panose="020B0606020202030204" pitchFamily="34" charset="0"/>
                <a:hlinkClick r:id="rId4"/>
              </a:rPr>
              <a:t>https://adilet.zan.kz/rus/docs/V1500012007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</a:p>
          <a:p>
            <a:endParaRPr lang="ru-RU" dirty="0"/>
          </a:p>
          <a:p>
            <a:r>
              <a:rPr lang="en-US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ECTS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sz="1200" b="0" i="0" kern="1200" dirty="0">
                <a:solidFill>
                  <a:schemeClr val="dk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С 2018 года казахстанский кредит приравнен к кредиту ECTS. Все вузы РК используют ECTS при трансфере учебной нагрузки. </a:t>
            </a:r>
            <a:endParaRPr lang="ru-RU" sz="1200" b="0" dirty="0">
              <a:latin typeface="Arial Narrow" panose="020B0606020202030204" pitchFamily="34" charset="0"/>
            </a:endParaRPr>
          </a:p>
          <a:p>
            <a:endParaRPr lang="ru-RU" dirty="0"/>
          </a:p>
          <a:p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Приложение к диплому Европейского образца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 Narrow" panose="020B0606020202030204" pitchFamily="34" charset="0"/>
                <a:hlinkClick r:id="rId5"/>
              </a:rPr>
              <a:t>https://enic-kazakhstan.edu.kz/ru/bologna_process/diploma-supplement</a:t>
            </a:r>
            <a:r>
              <a:rPr lang="ru-RU" dirty="0">
                <a:latin typeface="Arial Narrow" panose="020B0606020202030204" pitchFamily="34" charset="0"/>
              </a:rPr>
              <a:t> приложение к диплому (</a:t>
            </a:r>
            <a:r>
              <a:rPr lang="ru-RU" dirty="0" err="1">
                <a:latin typeface="Arial Narrow" panose="020B0606020202030204" pitchFamily="34" charset="0"/>
              </a:rPr>
              <a:t>Diploma</a:t>
            </a:r>
            <a:r>
              <a:rPr lang="ru-RU" dirty="0">
                <a:latin typeface="Arial Narrow" panose="020B0606020202030204" pitchFamily="34" charset="0"/>
              </a:rPr>
              <a:t> </a:t>
            </a:r>
            <a:r>
              <a:rPr lang="ru-RU" dirty="0" err="1">
                <a:latin typeface="Arial Narrow" panose="020B0606020202030204" pitchFamily="34" charset="0"/>
              </a:rPr>
              <a:t>Supplement</a:t>
            </a:r>
            <a:r>
              <a:rPr lang="ru-RU" dirty="0">
                <a:latin typeface="Arial Narrow" panose="020B0606020202030204" pitchFamily="34" charset="0"/>
              </a:rPr>
              <a:t>)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7DEFF-80FA-4442-B069-8E50CF53B9A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834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00206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 Narrow" panose="020B06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0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3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52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00206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rgbClr val="002060"/>
                </a:solidFill>
                <a:latin typeface="Arial Narrow" panose="020B0606020202030204" pitchFamily="34" charset="0"/>
              </a:defRPr>
            </a:lvl2pPr>
            <a:lvl3pPr>
              <a:defRPr>
                <a:solidFill>
                  <a:srgbClr val="002060"/>
                </a:solidFill>
                <a:latin typeface="Arial Narrow" panose="020B0606020202030204" pitchFamily="34" charset="0"/>
              </a:defRPr>
            </a:lvl3pPr>
            <a:lvl4pPr>
              <a:defRPr>
                <a:solidFill>
                  <a:srgbClr val="002060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rgbClr val="002060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69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3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41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2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17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4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2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B24B0-61FE-46EB-B311-B96A600E03E8}" type="datetimeFigureOut">
              <a:rPr lang="ru-RU" smtClean="0"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2C663-DB9B-4656-967E-7316635CFF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29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Система непрерывного </a:t>
            </a:r>
            <a:b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профессионального образования в сфере подготовки кадров здравоохранения Казахстана </a:t>
            </a:r>
          </a:p>
        </p:txBody>
      </p:sp>
    </p:spTree>
    <p:extLst>
      <p:ext uri="{BB962C8B-B14F-4D97-AF65-F5344CB8AC3E}">
        <p14:creationId xmlns:p14="http://schemas.microsoft.com/office/powerpoint/2010/main" val="1089206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B2FCE-3A3E-4AAE-9905-4930E1D1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</a:rPr>
              <a:t>Формирования механизма признания всех видов, </a:t>
            </a:r>
            <a:br>
              <a:rPr lang="ru-RU" sz="3000" dirty="0">
                <a:solidFill>
                  <a:schemeClr val="bg1"/>
                </a:solidFill>
              </a:rPr>
            </a:br>
            <a:r>
              <a:rPr lang="ru-RU" sz="3000" dirty="0">
                <a:solidFill>
                  <a:schemeClr val="bg1"/>
                </a:solidFill>
              </a:rPr>
              <a:t>типов и форм образования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8A543E2-BA34-4AC0-943A-D8EFBE9627DB}"/>
              </a:ext>
            </a:extLst>
          </p:cNvPr>
          <p:cNvCxnSpPr/>
          <p:nvPr/>
        </p:nvCxnSpPr>
        <p:spPr>
          <a:xfrm>
            <a:off x="838200" y="1343818"/>
            <a:ext cx="0" cy="4833145"/>
          </a:xfrm>
          <a:prstGeom prst="line">
            <a:avLst/>
          </a:prstGeom>
          <a:ln w="444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E0FFCAF2-7D38-42EE-B09B-2D1FAC68AA49}"/>
              </a:ext>
            </a:extLst>
          </p:cNvPr>
          <p:cNvSpPr/>
          <p:nvPr/>
        </p:nvSpPr>
        <p:spPr>
          <a:xfrm>
            <a:off x="786516" y="1727035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5042C16E-BB3A-425E-A11F-4AD7D42DF405}"/>
              </a:ext>
            </a:extLst>
          </p:cNvPr>
          <p:cNvSpPr/>
          <p:nvPr/>
        </p:nvSpPr>
        <p:spPr>
          <a:xfrm>
            <a:off x="771038" y="2553613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86034BD-7104-427B-A428-05642F306F5B}"/>
              </a:ext>
            </a:extLst>
          </p:cNvPr>
          <p:cNvSpPr/>
          <p:nvPr/>
        </p:nvSpPr>
        <p:spPr>
          <a:xfrm>
            <a:off x="787993" y="3783836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F4519B9-300F-40A7-8DD6-3DF9BF344E82}"/>
              </a:ext>
            </a:extLst>
          </p:cNvPr>
          <p:cNvSpPr txBox="1"/>
          <p:nvPr/>
        </p:nvSpPr>
        <p:spPr>
          <a:xfrm>
            <a:off x="1035084" y="4256442"/>
            <a:ext cx="985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Развитие академической мобильности является одним из целевых индикаторов медицинских вузов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7B38D0-CC0C-4F5A-B616-570653F76A3A}"/>
              </a:ext>
            </a:extLst>
          </p:cNvPr>
          <p:cNvSpPr txBox="1"/>
          <p:nvPr/>
        </p:nvSpPr>
        <p:spPr>
          <a:xfrm>
            <a:off x="1062241" y="2230810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Процедура признания ученых степеней и квалификаций, полученных за рубежом. </a:t>
            </a:r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С 2018 года казахстанский кредит приравнен к кредиту ECTS. Все вузы РК используют ECTS при трансфере учебной нагрузки.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B472F6F-3EBE-4111-A0C1-30611D60C54B}"/>
              </a:ext>
            </a:extLst>
          </p:cNvPr>
          <p:cNvSpPr txBox="1"/>
          <p:nvPr/>
        </p:nvSpPr>
        <p:spPr>
          <a:xfrm>
            <a:off x="1062241" y="4648952"/>
            <a:ext cx="9854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Планируется актуализация национальной рамки квалификации для обеспечения механизма признания формального и неформального образования, актуализация образовательных программ подготовки кадров с учетом профессиональных стандартов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D10447C-9B77-4DF9-B775-F27BE8C5CB53}"/>
              </a:ext>
            </a:extLst>
          </p:cNvPr>
          <p:cNvSpPr txBox="1"/>
          <p:nvPr/>
        </p:nvSpPr>
        <p:spPr>
          <a:xfrm>
            <a:off x="1062241" y="1454316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Образовательные программы, ориентированные на результаты обучения (2019).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Прием и переводы обучающихся всех уровней подготовки по результатам обучения.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0CA8F5-17D7-499F-B709-33604A342C99}"/>
              </a:ext>
            </a:extLst>
          </p:cNvPr>
          <p:cNvSpPr txBox="1"/>
          <p:nvPr/>
        </p:nvSpPr>
        <p:spPr>
          <a:xfrm>
            <a:off x="1035084" y="5712502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Дальнейшее развитие механизмов признания знаний, навыков и компетенций, полученные через различные формы неформального образования, в том числе массовые открытые онлайн курсы.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5B727B2B-1C21-433A-909F-BB0FA23BA384}"/>
              </a:ext>
            </a:extLst>
          </p:cNvPr>
          <p:cNvSpPr/>
          <p:nvPr/>
        </p:nvSpPr>
        <p:spPr>
          <a:xfrm>
            <a:off x="781596" y="5000980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2A504085-3225-4DB4-A47E-544794FAC816}"/>
              </a:ext>
            </a:extLst>
          </p:cNvPr>
          <p:cNvSpPr/>
          <p:nvPr/>
        </p:nvSpPr>
        <p:spPr>
          <a:xfrm>
            <a:off x="787993" y="3174199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5CBAAA47-1B62-46CB-9523-D5A885360191}"/>
              </a:ext>
            </a:extLst>
          </p:cNvPr>
          <p:cNvSpPr/>
          <p:nvPr/>
        </p:nvSpPr>
        <p:spPr>
          <a:xfrm>
            <a:off x="787994" y="5930640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0595016-306E-4001-8F9C-0C90D073F23E}"/>
              </a:ext>
            </a:extLst>
          </p:cNvPr>
          <p:cNvSpPr txBox="1"/>
          <p:nvPr/>
        </p:nvSpPr>
        <p:spPr>
          <a:xfrm>
            <a:off x="1035084" y="3502204"/>
            <a:ext cx="96790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Ведется подготовка к признанию и </a:t>
            </a:r>
            <a:r>
              <a:rPr lang="ru-RU" sz="1800" b="0" i="0" kern="1200" dirty="0" err="1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перезачету</a:t>
            </a:r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 результатов обучения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ученых степеней и квалификаций, полученных за рубежом</a:t>
            </a:r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 через независимую оценку (2021)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903FCDB-931A-4BC4-92E9-BFE139CBA67B}"/>
              </a:ext>
            </a:extLst>
          </p:cNvPr>
          <p:cNvSpPr txBox="1"/>
          <p:nvPr/>
        </p:nvSpPr>
        <p:spPr>
          <a:xfrm>
            <a:off x="1035084" y="2989533"/>
            <a:ext cx="102719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 медицинских вузах РК выдается приложение к диплому Европейского образца (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Diploma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Supplement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) (2018) 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1AB01AD6-067B-42F1-9670-AC9AB1E76FDE}"/>
              </a:ext>
            </a:extLst>
          </p:cNvPr>
          <p:cNvSpPr/>
          <p:nvPr/>
        </p:nvSpPr>
        <p:spPr>
          <a:xfrm>
            <a:off x="787994" y="4414004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14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B2FCE-3A3E-4AAE-9905-4930E1D1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000" b="1" i="0" dirty="0">
                <a:solidFill>
                  <a:schemeClr val="bg1"/>
                </a:solidFill>
                <a:effectLst/>
              </a:rPr>
              <a:t>Развитие человеческого капитала в системе здравоохранения</a:t>
            </a:r>
            <a:endParaRPr lang="ru-RU" sz="3000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8A543E2-BA34-4AC0-943A-D8EFBE9627DB}"/>
              </a:ext>
            </a:extLst>
          </p:cNvPr>
          <p:cNvCxnSpPr/>
          <p:nvPr/>
        </p:nvCxnSpPr>
        <p:spPr>
          <a:xfrm>
            <a:off x="838200" y="1343818"/>
            <a:ext cx="0" cy="4833145"/>
          </a:xfrm>
          <a:prstGeom prst="line">
            <a:avLst/>
          </a:prstGeom>
          <a:ln w="444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E0FFCAF2-7D38-42EE-B09B-2D1FAC68AA49}"/>
              </a:ext>
            </a:extLst>
          </p:cNvPr>
          <p:cNvSpPr/>
          <p:nvPr/>
        </p:nvSpPr>
        <p:spPr>
          <a:xfrm>
            <a:off x="786516" y="1727035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5042C16E-BB3A-425E-A11F-4AD7D42DF405}"/>
              </a:ext>
            </a:extLst>
          </p:cNvPr>
          <p:cNvSpPr/>
          <p:nvPr/>
        </p:nvSpPr>
        <p:spPr>
          <a:xfrm>
            <a:off x="781595" y="2667671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86034BD-7104-427B-A428-05642F306F5B}"/>
              </a:ext>
            </a:extLst>
          </p:cNvPr>
          <p:cNvSpPr/>
          <p:nvPr/>
        </p:nvSpPr>
        <p:spPr>
          <a:xfrm>
            <a:off x="787993" y="3512892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F4519B9-300F-40A7-8DD6-3DF9BF344E82}"/>
              </a:ext>
            </a:extLst>
          </p:cNvPr>
          <p:cNvSpPr txBox="1"/>
          <p:nvPr/>
        </p:nvSpPr>
        <p:spPr>
          <a:xfrm>
            <a:off x="1062241" y="4844508"/>
            <a:ext cx="10819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Предусмотрено внедрение программ интегрированного медицинского образования; подготовка врачей в рамках программ резидентуры, реализуемых на базе аккредитованных университетских клиник и клинических баз.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7B38D0-CC0C-4F5A-B616-570653F76A3A}"/>
              </a:ext>
            </a:extLst>
          </p:cNvPr>
          <p:cNvSpPr txBox="1"/>
          <p:nvPr/>
        </p:nvSpPr>
        <p:spPr>
          <a:xfrm>
            <a:off x="1035084" y="2433475"/>
            <a:ext cx="1080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Для укрепления институционального потенциала будет усовершенствована деятельность национальной обсерватории кадровых ресурсов здравоохранения. Будут внедрены национальные счета по трудовым ресурсам здравоохранения.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D10447C-9B77-4DF9-B775-F27BE8C5CB53}"/>
              </a:ext>
            </a:extLst>
          </p:cNvPr>
          <p:cNvSpPr txBox="1"/>
          <p:nvPr/>
        </p:nvSpPr>
        <p:spPr>
          <a:xfrm>
            <a:off x="1062241" y="1454316"/>
            <a:ext cx="10504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Б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удет создана национальная система учета кадровых ресурсов здравоохранения (далее – НСУКРЗ). Данная система будет основана на регистре работников с персонифицированным учетом кадров в разрезе регионов, организаций и специальностей.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0CA8F5-17D7-499F-B709-33604A342C99}"/>
              </a:ext>
            </a:extLst>
          </p:cNvPr>
          <p:cNvSpPr txBox="1"/>
          <p:nvPr/>
        </p:nvSpPr>
        <p:spPr>
          <a:xfrm>
            <a:off x="1035084" y="5712502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Дальнейшее совершенствование системы независимой оценки знаний и навыков работников здравоохранения, в том числе выпускников организаций медицинского и сестринского образования.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5B727B2B-1C21-433A-909F-BB0FA23BA384}"/>
              </a:ext>
            </a:extLst>
          </p:cNvPr>
          <p:cNvSpPr/>
          <p:nvPr/>
        </p:nvSpPr>
        <p:spPr>
          <a:xfrm>
            <a:off x="781595" y="5072258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5CBAAA47-1B62-46CB-9523-D5A885360191}"/>
              </a:ext>
            </a:extLst>
          </p:cNvPr>
          <p:cNvSpPr/>
          <p:nvPr/>
        </p:nvSpPr>
        <p:spPr>
          <a:xfrm>
            <a:off x="787994" y="5930640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0595016-306E-4001-8F9C-0C90D073F23E}"/>
              </a:ext>
            </a:extLst>
          </p:cNvPr>
          <p:cNvSpPr txBox="1"/>
          <p:nvPr/>
        </p:nvSpPr>
        <p:spPr>
          <a:xfrm>
            <a:off x="1062241" y="4014063"/>
            <a:ext cx="10819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Будет рассмотрена возможность поэтапного перехода на лицензирование врачей и средних медицинских работников на основе международного опыта.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903FCDB-931A-4BC4-92E9-BFE139CBA67B}"/>
              </a:ext>
            </a:extLst>
          </p:cNvPr>
          <p:cNvSpPr txBox="1"/>
          <p:nvPr/>
        </p:nvSpPr>
        <p:spPr>
          <a:xfrm>
            <a:off x="1046118" y="3263920"/>
            <a:ext cx="108199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Планируется поэтапное внедрение вмененного страхования профессиональной ответственности медицинских работников и субъектов здравоохранения. 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1AB01AD6-067B-42F1-9670-AC9AB1E76FDE}"/>
              </a:ext>
            </a:extLst>
          </p:cNvPr>
          <p:cNvSpPr/>
          <p:nvPr/>
        </p:nvSpPr>
        <p:spPr>
          <a:xfrm>
            <a:off x="787993" y="4262698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6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1" y="276688"/>
            <a:ext cx="5476073" cy="6581312"/>
          </a:xfrm>
        </p:spPr>
      </p:pic>
      <p:sp>
        <p:nvSpPr>
          <p:cNvPr id="2" name="TextBox 1"/>
          <p:cNvSpPr txBox="1"/>
          <p:nvPr/>
        </p:nvSpPr>
        <p:spPr>
          <a:xfrm>
            <a:off x="1796234" y="4437112"/>
            <a:ext cx="40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6</a:t>
            </a:r>
            <a:endParaRPr lang="lt-LT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2665" y="2924944"/>
            <a:ext cx="33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7</a:t>
            </a:r>
            <a:endParaRPr lang="lt-LT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1541" y="908720"/>
            <a:ext cx="29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8</a:t>
            </a:r>
            <a:endParaRPr lang="lt-LT" b="1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472400"/>
            <a:ext cx="4572000" cy="20496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0" y="3737528"/>
            <a:ext cx="4572000" cy="20496"/>
          </a:xfrm>
          <a:prstGeom prst="line">
            <a:avLst/>
          </a:prstGeom>
          <a:ln w="381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82664" y="1"/>
            <a:ext cx="810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D8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Модель приложения </a:t>
            </a:r>
            <a:r>
              <a:rPr lang="en-US" sz="2400" b="1" dirty="0">
                <a:solidFill>
                  <a:srgbClr val="002D8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Diploma Supplement</a:t>
            </a:r>
            <a:endParaRPr lang="ru-RU" sz="2400" b="1" dirty="0">
              <a:solidFill>
                <a:srgbClr val="002D8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050428" y="404664"/>
            <a:ext cx="8006013" cy="0"/>
          </a:xfrm>
          <a:prstGeom prst="line">
            <a:avLst/>
          </a:prstGeom>
          <a:ln w="38100" cap="rnd">
            <a:solidFill>
              <a:srgbClr val="002D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93824" y="3777301"/>
            <a:ext cx="3456384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b="1" dirty="0">
                <a:solidFill>
                  <a:srgbClr val="002060"/>
                </a:solidFill>
              </a:rPr>
              <a:t>Непрерывное интегрированное образование: </a:t>
            </a:r>
            <a:r>
              <a:rPr lang="ru-RU" dirty="0">
                <a:solidFill>
                  <a:srgbClr val="002060"/>
                </a:solidFill>
              </a:rPr>
              <a:t>Медицина, Педиатрия (360 </a:t>
            </a:r>
            <a:r>
              <a:rPr lang="en-US" dirty="0">
                <a:solidFill>
                  <a:srgbClr val="002060"/>
                </a:solidFill>
              </a:rPr>
              <a:t>ECTS - </a:t>
            </a:r>
            <a:r>
              <a:rPr lang="ru-RU" dirty="0">
                <a:solidFill>
                  <a:srgbClr val="002060"/>
                </a:solidFill>
              </a:rPr>
              <a:t>6 лет); Стоматология (3</a:t>
            </a:r>
            <a:r>
              <a:rPr lang="en-US" dirty="0">
                <a:solidFill>
                  <a:srgbClr val="002060"/>
                </a:solidFill>
              </a:rPr>
              <a:t>0</a:t>
            </a:r>
            <a:r>
              <a:rPr lang="ru-RU" dirty="0">
                <a:solidFill>
                  <a:srgbClr val="002060"/>
                </a:solidFill>
              </a:rPr>
              <a:t>0 </a:t>
            </a:r>
            <a:r>
              <a:rPr lang="en-US" dirty="0">
                <a:solidFill>
                  <a:srgbClr val="002060"/>
                </a:solidFill>
              </a:rPr>
              <a:t>ECTS - </a:t>
            </a:r>
            <a:r>
              <a:rPr lang="ru-RU" dirty="0">
                <a:solidFill>
                  <a:srgbClr val="002060"/>
                </a:solidFill>
              </a:rPr>
              <a:t>5 лет);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60096" y="5222995"/>
            <a:ext cx="4895206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b="1" dirty="0">
                <a:solidFill>
                  <a:srgbClr val="002060"/>
                </a:solidFill>
              </a:rPr>
              <a:t>Бакалавриат: </a:t>
            </a:r>
            <a:r>
              <a:rPr lang="ru-RU" dirty="0">
                <a:solidFill>
                  <a:srgbClr val="002060"/>
                </a:solidFill>
              </a:rPr>
              <a:t>Общественное здоровье (240 </a:t>
            </a:r>
            <a:r>
              <a:rPr lang="en-US" dirty="0">
                <a:solidFill>
                  <a:srgbClr val="002060"/>
                </a:solidFill>
              </a:rPr>
              <a:t>ECTS – </a:t>
            </a:r>
            <a:r>
              <a:rPr lang="ru-RU" dirty="0">
                <a:solidFill>
                  <a:srgbClr val="002060"/>
                </a:solidFill>
              </a:rPr>
              <a:t>4 года); Сестринское дело (240 </a:t>
            </a:r>
            <a:r>
              <a:rPr lang="en-US" dirty="0">
                <a:solidFill>
                  <a:srgbClr val="002060"/>
                </a:solidFill>
              </a:rPr>
              <a:t>ECTS – </a:t>
            </a:r>
            <a:r>
              <a:rPr lang="ru-RU" dirty="0">
                <a:solidFill>
                  <a:srgbClr val="002060"/>
                </a:solidFill>
              </a:rPr>
              <a:t>4 года), Фармация (3</a:t>
            </a:r>
            <a:r>
              <a:rPr lang="en-US" dirty="0">
                <a:solidFill>
                  <a:srgbClr val="002060"/>
                </a:solidFill>
              </a:rPr>
              <a:t>0</a:t>
            </a:r>
            <a:r>
              <a:rPr lang="ru-RU" dirty="0">
                <a:solidFill>
                  <a:srgbClr val="002060"/>
                </a:solidFill>
              </a:rPr>
              <a:t>0 </a:t>
            </a:r>
            <a:r>
              <a:rPr lang="en-US" dirty="0">
                <a:solidFill>
                  <a:srgbClr val="002060"/>
                </a:solidFill>
              </a:rPr>
              <a:t>ECTS - </a:t>
            </a:r>
            <a:r>
              <a:rPr lang="ru-RU" dirty="0">
                <a:solidFill>
                  <a:srgbClr val="002060"/>
                </a:solidFill>
              </a:rPr>
              <a:t>5 лет)</a:t>
            </a:r>
          </a:p>
          <a:p>
            <a:pPr>
              <a:lnSpc>
                <a:spcPts val="1600"/>
              </a:lnSpc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60095" y="2648266"/>
            <a:ext cx="4990899" cy="922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b="1" dirty="0">
                <a:solidFill>
                  <a:srgbClr val="002060"/>
                </a:solidFill>
              </a:rPr>
              <a:t>Магистратура: </a:t>
            </a:r>
            <a:r>
              <a:rPr lang="ru-RU" dirty="0">
                <a:solidFill>
                  <a:srgbClr val="002060"/>
                </a:solidFill>
              </a:rPr>
              <a:t>Общественное здоровье; Сестринское дело, Фармация, Медико-профилактическое дело, Медицина, Биомедицина (</a:t>
            </a:r>
            <a:r>
              <a:rPr lang="en-US" dirty="0">
                <a:solidFill>
                  <a:srgbClr val="002060"/>
                </a:solidFill>
              </a:rPr>
              <a:t>12</a:t>
            </a:r>
            <a:r>
              <a:rPr lang="ru-RU" dirty="0">
                <a:solidFill>
                  <a:srgbClr val="002060"/>
                </a:solidFill>
              </a:rPr>
              <a:t>0 </a:t>
            </a:r>
            <a:r>
              <a:rPr lang="en-US" dirty="0">
                <a:solidFill>
                  <a:srgbClr val="002060"/>
                </a:solidFill>
              </a:rPr>
              <a:t>ECTS – 2</a:t>
            </a:r>
            <a:r>
              <a:rPr lang="ru-RU" dirty="0">
                <a:solidFill>
                  <a:srgbClr val="002060"/>
                </a:solidFill>
              </a:rPr>
              <a:t> года)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60096" y="739443"/>
            <a:ext cx="4895206" cy="512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b="1" dirty="0">
                <a:solidFill>
                  <a:srgbClr val="002060"/>
                </a:solidFill>
              </a:rPr>
              <a:t>Докторантура: </a:t>
            </a:r>
            <a:r>
              <a:rPr lang="ru-RU" dirty="0">
                <a:solidFill>
                  <a:srgbClr val="002060"/>
                </a:solidFill>
              </a:rPr>
              <a:t>Медицина, Фармация, ОЗ, Сестринская наука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93824" y="1575708"/>
            <a:ext cx="4861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Резидентура: 3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 лет, в соответствии с минимальными требованиями Директивы 2005/36/EC</a:t>
            </a:r>
          </a:p>
        </p:txBody>
      </p:sp>
    </p:spTree>
    <p:extLst>
      <p:ext uri="{BB962C8B-B14F-4D97-AF65-F5344CB8AC3E}">
        <p14:creationId xmlns:p14="http://schemas.microsoft.com/office/powerpoint/2010/main" val="205557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FAF66DF-E932-458B-8629-A6615BF5C2F2}"/>
              </a:ext>
            </a:extLst>
          </p:cNvPr>
          <p:cNvSpPr txBox="1"/>
          <p:nvPr/>
        </p:nvSpPr>
        <p:spPr>
          <a:xfrm>
            <a:off x="8626090" y="593361"/>
            <a:ext cx="3397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+mj-cs"/>
              </a:rPr>
              <a:t>практическая ценность  </a:t>
            </a:r>
            <a:endParaRPr lang="en-IN" sz="24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7BEB0360-F109-4D05-80D4-75C04FE1E0B8}"/>
              </a:ext>
            </a:extLst>
          </p:cNvPr>
          <p:cNvSpPr/>
          <p:nvPr/>
        </p:nvSpPr>
        <p:spPr>
          <a:xfrm>
            <a:off x="0" y="2159001"/>
            <a:ext cx="12192000" cy="4699001"/>
          </a:xfrm>
          <a:custGeom>
            <a:avLst/>
            <a:gdLst>
              <a:gd name="connsiteX0" fmla="*/ 1819557 w 12192000"/>
              <a:gd name="connsiteY0" fmla="*/ 25 h 5077490"/>
              <a:gd name="connsiteX1" fmla="*/ 2614863 w 12192000"/>
              <a:gd name="connsiteY1" fmla="*/ 120481 h 5077490"/>
              <a:gd name="connsiteX2" fmla="*/ 5502443 w 12192000"/>
              <a:gd name="connsiteY2" fmla="*/ 1628439 h 5077490"/>
              <a:gd name="connsiteX3" fmla="*/ 8390021 w 12192000"/>
              <a:gd name="connsiteY3" fmla="*/ 1788860 h 5077490"/>
              <a:gd name="connsiteX4" fmla="*/ 12133768 w 12192000"/>
              <a:gd name="connsiteY4" fmla="*/ 1081499 h 5077490"/>
              <a:gd name="connsiteX5" fmla="*/ 12192000 w 12192000"/>
              <a:gd name="connsiteY5" fmla="*/ 1069952 h 5077490"/>
              <a:gd name="connsiteX6" fmla="*/ 12192000 w 12192000"/>
              <a:gd name="connsiteY6" fmla="*/ 5077490 h 5077490"/>
              <a:gd name="connsiteX7" fmla="*/ 0 w 12192000"/>
              <a:gd name="connsiteY7" fmla="*/ 5077490 h 5077490"/>
              <a:gd name="connsiteX8" fmla="*/ 0 w 12192000"/>
              <a:gd name="connsiteY8" fmla="*/ 681918 h 5077490"/>
              <a:gd name="connsiteX9" fmla="*/ 219326 w 12192000"/>
              <a:gd name="connsiteY9" fmla="*/ 529806 h 5077490"/>
              <a:gd name="connsiteX10" fmla="*/ 705853 w 12192000"/>
              <a:gd name="connsiteY10" fmla="*/ 264860 h 5077490"/>
              <a:gd name="connsiteX11" fmla="*/ 1819557 w 12192000"/>
              <a:gd name="connsiteY11" fmla="*/ 25 h 507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5077490">
                <a:moveTo>
                  <a:pt x="1819557" y="25"/>
                </a:moveTo>
                <a:cubicBezTo>
                  <a:pt x="2057024" y="-1088"/>
                  <a:pt x="2315076" y="35258"/>
                  <a:pt x="2614863" y="120481"/>
                </a:cubicBezTo>
                <a:cubicBezTo>
                  <a:pt x="3414295" y="347744"/>
                  <a:pt x="4539917" y="1350376"/>
                  <a:pt x="5502443" y="1628439"/>
                </a:cubicBezTo>
                <a:cubicBezTo>
                  <a:pt x="6464970" y="1906502"/>
                  <a:pt x="7184189" y="1898481"/>
                  <a:pt x="8390021" y="1788860"/>
                </a:cubicBezTo>
                <a:cubicBezTo>
                  <a:pt x="9369760" y="1699793"/>
                  <a:pt x="11083758" y="1294782"/>
                  <a:pt x="12133768" y="1081499"/>
                </a:cubicBezTo>
                <a:lnTo>
                  <a:pt x="12192000" y="1069952"/>
                </a:lnTo>
                <a:lnTo>
                  <a:pt x="12192000" y="5077490"/>
                </a:lnTo>
                <a:lnTo>
                  <a:pt x="0" y="5077490"/>
                </a:lnTo>
                <a:lnTo>
                  <a:pt x="0" y="681918"/>
                </a:lnTo>
                <a:lnTo>
                  <a:pt x="219326" y="529806"/>
                </a:lnTo>
                <a:cubicBezTo>
                  <a:pt x="387852" y="420268"/>
                  <a:pt x="554122" y="327692"/>
                  <a:pt x="705853" y="264860"/>
                </a:cubicBezTo>
                <a:cubicBezTo>
                  <a:pt x="1085182" y="107781"/>
                  <a:pt x="1423779" y="1879"/>
                  <a:pt x="1819557" y="2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504E6D49-1A43-43EC-8C20-BB77A6E0CCD4}"/>
              </a:ext>
            </a:extLst>
          </p:cNvPr>
          <p:cNvSpPr/>
          <p:nvPr/>
        </p:nvSpPr>
        <p:spPr>
          <a:xfrm>
            <a:off x="0" y="3523877"/>
            <a:ext cx="12192000" cy="3334121"/>
          </a:xfrm>
          <a:custGeom>
            <a:avLst/>
            <a:gdLst>
              <a:gd name="connsiteX0" fmla="*/ 1819557 w 12192000"/>
              <a:gd name="connsiteY0" fmla="*/ 25 h 5077490"/>
              <a:gd name="connsiteX1" fmla="*/ 2614863 w 12192000"/>
              <a:gd name="connsiteY1" fmla="*/ 120481 h 5077490"/>
              <a:gd name="connsiteX2" fmla="*/ 5502443 w 12192000"/>
              <a:gd name="connsiteY2" fmla="*/ 1628439 h 5077490"/>
              <a:gd name="connsiteX3" fmla="*/ 8390021 w 12192000"/>
              <a:gd name="connsiteY3" fmla="*/ 1788860 h 5077490"/>
              <a:gd name="connsiteX4" fmla="*/ 12133768 w 12192000"/>
              <a:gd name="connsiteY4" fmla="*/ 1081499 h 5077490"/>
              <a:gd name="connsiteX5" fmla="*/ 12192000 w 12192000"/>
              <a:gd name="connsiteY5" fmla="*/ 1069952 h 5077490"/>
              <a:gd name="connsiteX6" fmla="*/ 12192000 w 12192000"/>
              <a:gd name="connsiteY6" fmla="*/ 5077490 h 5077490"/>
              <a:gd name="connsiteX7" fmla="*/ 0 w 12192000"/>
              <a:gd name="connsiteY7" fmla="*/ 5077490 h 5077490"/>
              <a:gd name="connsiteX8" fmla="*/ 0 w 12192000"/>
              <a:gd name="connsiteY8" fmla="*/ 681918 h 5077490"/>
              <a:gd name="connsiteX9" fmla="*/ 219326 w 12192000"/>
              <a:gd name="connsiteY9" fmla="*/ 529806 h 5077490"/>
              <a:gd name="connsiteX10" fmla="*/ 705853 w 12192000"/>
              <a:gd name="connsiteY10" fmla="*/ 264860 h 5077490"/>
              <a:gd name="connsiteX11" fmla="*/ 1819557 w 12192000"/>
              <a:gd name="connsiteY11" fmla="*/ 25 h 5077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5077490">
                <a:moveTo>
                  <a:pt x="1819557" y="25"/>
                </a:moveTo>
                <a:cubicBezTo>
                  <a:pt x="2057024" y="-1088"/>
                  <a:pt x="2315076" y="35258"/>
                  <a:pt x="2614863" y="120481"/>
                </a:cubicBezTo>
                <a:cubicBezTo>
                  <a:pt x="3414295" y="347744"/>
                  <a:pt x="4539917" y="1350376"/>
                  <a:pt x="5502443" y="1628439"/>
                </a:cubicBezTo>
                <a:cubicBezTo>
                  <a:pt x="6464970" y="1906502"/>
                  <a:pt x="7184189" y="1898481"/>
                  <a:pt x="8390021" y="1788860"/>
                </a:cubicBezTo>
                <a:cubicBezTo>
                  <a:pt x="9369760" y="1699793"/>
                  <a:pt x="11083758" y="1294782"/>
                  <a:pt x="12133768" y="1081499"/>
                </a:cubicBezTo>
                <a:lnTo>
                  <a:pt x="12192000" y="1069952"/>
                </a:lnTo>
                <a:lnTo>
                  <a:pt x="12192000" y="5077490"/>
                </a:lnTo>
                <a:lnTo>
                  <a:pt x="0" y="5077490"/>
                </a:lnTo>
                <a:lnTo>
                  <a:pt x="0" y="681918"/>
                </a:lnTo>
                <a:lnTo>
                  <a:pt x="219326" y="529806"/>
                </a:lnTo>
                <a:cubicBezTo>
                  <a:pt x="387852" y="420268"/>
                  <a:pt x="554122" y="327692"/>
                  <a:pt x="705853" y="264860"/>
                </a:cubicBezTo>
                <a:cubicBezTo>
                  <a:pt x="1085182" y="107781"/>
                  <a:pt x="1423779" y="1879"/>
                  <a:pt x="1819557" y="25"/>
                </a:cubicBezTo>
                <a:close/>
              </a:path>
            </a:pathLst>
          </a:custGeom>
          <a:gradFill>
            <a:gsLst>
              <a:gs pos="0">
                <a:srgbClr val="3CB6A7"/>
              </a:gs>
              <a:gs pos="78000">
                <a:srgbClr val="0C2B86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8D74B4C-8EBD-4B82-9E46-94F84D018562}"/>
              </a:ext>
            </a:extLst>
          </p:cNvPr>
          <p:cNvSpPr txBox="1"/>
          <p:nvPr/>
        </p:nvSpPr>
        <p:spPr>
          <a:xfrm>
            <a:off x="6404456" y="4806980"/>
            <a:ext cx="562625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u="sng" dirty="0">
                <a:solidFill>
                  <a:schemeClr val="bg1"/>
                </a:solidFill>
                <a:latin typeface="Arial Narrow" panose="020B0606020202030204" pitchFamily="34" charset="0"/>
              </a:rPr>
              <a:t>Для выпускников и специалистов:</a:t>
            </a:r>
          </a:p>
          <a:p>
            <a:pPr marL="342891" indent="-342891">
              <a:buFont typeface="Wingdings" pitchFamily="2" charset="2"/>
              <a:buChar char="§"/>
              <a:defRPr/>
            </a:pPr>
            <a:r>
              <a:rPr lang="ru-RU" sz="1300" dirty="0">
                <a:solidFill>
                  <a:schemeClr val="bg1"/>
                </a:solidFill>
                <a:latin typeface="Arial Narrow" panose="020B0606020202030204" pitchFamily="34" charset="0"/>
              </a:rPr>
              <a:t>Определение соответствия уровня знаний и навыков требованиям стандарта образования</a:t>
            </a:r>
          </a:p>
          <a:p>
            <a:pPr marL="342891" indent="-342891">
              <a:buFont typeface="Wingdings" pitchFamily="2" charset="2"/>
              <a:buChar char="§"/>
            </a:pPr>
            <a:r>
              <a:rPr lang="ru-RU" sz="1300" dirty="0">
                <a:solidFill>
                  <a:schemeClr val="bg1"/>
                </a:solidFill>
                <a:latin typeface="Arial Narrow" panose="020B0606020202030204" pitchFamily="34" charset="0"/>
              </a:rPr>
              <a:t>Получение диплома об образовании (результат  ИГА)</a:t>
            </a:r>
          </a:p>
          <a:p>
            <a:pPr marL="342891" indent="-342891">
              <a:buFont typeface="Wingdings" pitchFamily="2" charset="2"/>
              <a:buChar char="§"/>
            </a:pPr>
            <a:r>
              <a:rPr lang="ru-RU" sz="1300" dirty="0">
                <a:solidFill>
                  <a:schemeClr val="bg1"/>
                </a:solidFill>
                <a:latin typeface="Arial Narrow" panose="020B0606020202030204" pitchFamily="34" charset="0"/>
              </a:rPr>
              <a:t>Получение сертификата специалиста (положительный результат оценки профессиональной подготовленности)</a:t>
            </a:r>
          </a:p>
          <a:p>
            <a:pPr marL="342891" indent="-342891">
              <a:buFont typeface="Wingdings" pitchFamily="2" charset="2"/>
              <a:buChar char="§"/>
            </a:pPr>
            <a:r>
              <a:rPr lang="ru-RU" sz="1300" dirty="0">
                <a:solidFill>
                  <a:schemeClr val="bg1"/>
                </a:solidFill>
                <a:latin typeface="Arial Narrow" panose="020B0606020202030204" pitchFamily="34" charset="0"/>
              </a:rPr>
              <a:t>Определение результативности по содержательным областям для самооценки и построения траектории непрерывного профессионального развития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4EAE5F1-7379-4AA0-B235-9B8FF7C38890}"/>
              </a:ext>
            </a:extLst>
          </p:cNvPr>
          <p:cNvSpPr/>
          <p:nvPr/>
        </p:nvSpPr>
        <p:spPr>
          <a:xfrm>
            <a:off x="6256914" y="4619065"/>
            <a:ext cx="45719" cy="6592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A54DC090-A1A1-4C60-8C73-74CB9B1E50AE}"/>
              </a:ext>
            </a:extLst>
          </p:cNvPr>
          <p:cNvSpPr/>
          <p:nvPr/>
        </p:nvSpPr>
        <p:spPr>
          <a:xfrm>
            <a:off x="94600" y="1289455"/>
            <a:ext cx="2894987" cy="3941864"/>
          </a:xfrm>
          <a:prstGeom prst="roundRect">
            <a:avLst>
              <a:gd name="adj" fmla="val 7063"/>
            </a:avLst>
          </a:prstGeom>
          <a:solidFill>
            <a:schemeClr val="bg1"/>
          </a:solidFill>
          <a:ln>
            <a:noFill/>
          </a:ln>
          <a:effectLst>
            <a:outerShdw blurRad="406400" dist="101600" dir="2700000" sx="107000" sy="107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0D722C9B-EAB0-4C28-8969-EBC8B9214F73}"/>
              </a:ext>
            </a:extLst>
          </p:cNvPr>
          <p:cNvSpPr/>
          <p:nvPr/>
        </p:nvSpPr>
        <p:spPr>
          <a:xfrm>
            <a:off x="3079670" y="4070547"/>
            <a:ext cx="2303495" cy="2433484"/>
          </a:xfrm>
          <a:prstGeom prst="roundRect">
            <a:avLst>
              <a:gd name="adj" fmla="val 7063"/>
            </a:avLst>
          </a:prstGeom>
          <a:solidFill>
            <a:schemeClr val="bg1"/>
          </a:solidFill>
          <a:ln>
            <a:noFill/>
          </a:ln>
          <a:effectLst>
            <a:outerShdw blurRad="406400" dist="101600" dir="2700000" sx="107000" sy="107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739E66B-7023-4A5B-835C-2E690CE6527D}"/>
              </a:ext>
            </a:extLst>
          </p:cNvPr>
          <p:cNvSpPr txBox="1"/>
          <p:nvPr/>
        </p:nvSpPr>
        <p:spPr>
          <a:xfrm>
            <a:off x="434545" y="2501730"/>
            <a:ext cx="17551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500" b="1" dirty="0">
                <a:solidFill>
                  <a:srgbClr val="002060"/>
                </a:solidFill>
                <a:latin typeface="Arial Narrow" panose="020B0606020202030204" pitchFamily="34" charset="0"/>
              </a:rPr>
              <a:t>7</a:t>
            </a:r>
            <a:r>
              <a:rPr lang="en-IN" sz="8000" dirty="0">
                <a:solidFill>
                  <a:srgbClr val="002060"/>
                </a:solidFill>
                <a:latin typeface="Arial Narrow" panose="020B0606020202030204" pitchFamily="34" charset="0"/>
              </a:rPr>
              <a:t>5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3F2A730-9372-419A-BA85-901D74F1732B}"/>
              </a:ext>
            </a:extLst>
          </p:cNvPr>
          <p:cNvCxnSpPr/>
          <p:nvPr/>
        </p:nvCxnSpPr>
        <p:spPr>
          <a:xfrm>
            <a:off x="434545" y="4520813"/>
            <a:ext cx="13218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1916090-052D-4B58-99B8-6C2829514E30}"/>
              </a:ext>
            </a:extLst>
          </p:cNvPr>
          <p:cNvSpPr txBox="1"/>
          <p:nvPr/>
        </p:nvSpPr>
        <p:spPr>
          <a:xfrm>
            <a:off x="434543" y="4717848"/>
            <a:ext cx="1874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spc="600" dirty="0">
                <a:solidFill>
                  <a:srgbClr val="002060"/>
                </a:solidFill>
                <a:latin typeface="Arial Narrow" panose="020B0606020202030204" pitchFamily="34" charset="0"/>
              </a:rPr>
              <a:t>SALES</a:t>
            </a: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xmlns="" id="{EDAD1204-3CB9-4A47-9C24-36585006BFC7}"/>
              </a:ext>
            </a:extLst>
          </p:cNvPr>
          <p:cNvSpPr/>
          <p:nvPr/>
        </p:nvSpPr>
        <p:spPr>
          <a:xfrm>
            <a:off x="0" y="0"/>
            <a:ext cx="9017000" cy="6858000"/>
          </a:xfrm>
          <a:prstGeom prst="rtTriangle">
            <a:avLst/>
          </a:prstGeom>
          <a:solidFill>
            <a:schemeClr val="bg1">
              <a:alpha val="2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09" y="1511594"/>
            <a:ext cx="2555643" cy="3515079"/>
          </a:xfrm>
          <a:prstGeom prst="roundRect">
            <a:avLst>
              <a:gd name="adj" fmla="val 8594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>
            <a:noFill/>
          </a:ln>
          <a:effectLst>
            <a:outerShdw blurRad="292100" dist="88900" dir="2700000" sx="102000" sy="102000" algn="tl" rotWithShape="0">
              <a:prstClr val="black">
                <a:alpha val="40000"/>
              </a:prstClr>
            </a:outerShdw>
          </a:effectLst>
        </p:spPr>
      </p:pic>
      <p:sp>
        <p:nvSpPr>
          <p:cNvPr id="25" name="Прямоугольник 24"/>
          <p:cNvSpPr/>
          <p:nvPr/>
        </p:nvSpPr>
        <p:spPr>
          <a:xfrm>
            <a:off x="3229916" y="4306506"/>
            <a:ext cx="2035261" cy="1725575"/>
          </a:xfrm>
          <a:prstGeom prst="rect">
            <a:avLst/>
          </a:prstGeom>
          <a:noFill/>
          <a:ln w="34925"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1429" y="4256349"/>
            <a:ext cx="21974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Балл</a:t>
            </a:r>
          </a:p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Средний балл</a:t>
            </a:r>
          </a:p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Медиана</a:t>
            </a:r>
          </a:p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Мода</a:t>
            </a:r>
          </a:p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Отклонение </a:t>
            </a:r>
          </a:p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sym typeface="Symbol"/>
              </a:rPr>
              <a:t>Р - </a:t>
            </a:r>
            <a:r>
              <a:rPr lang="en-US" sz="1200" dirty="0">
                <a:solidFill>
                  <a:srgbClr val="002060"/>
                </a:solidFill>
                <a:latin typeface="Arial Narrow" panose="020B0606020202030204" pitchFamily="34" charset="0"/>
                <a:sym typeface="Symbol"/>
              </a:rPr>
              <a:t>value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indent="176209"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Результативность: </a:t>
            </a:r>
          </a:p>
          <a:p>
            <a:pPr indent="176209"/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низкая, средняя, высокая</a:t>
            </a:r>
            <a:endParaRPr lang="ru-RU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endParaRPr lang="ru-RU" sz="1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FAF66DF-E932-458B-8629-A6615BF5C2F2}"/>
              </a:ext>
            </a:extLst>
          </p:cNvPr>
          <p:cNvSpPr txBox="1"/>
          <p:nvPr/>
        </p:nvSpPr>
        <p:spPr>
          <a:xfrm>
            <a:off x="593492" y="99355"/>
            <a:ext cx="8430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+mj-cs"/>
              </a:rPr>
              <a:t>Независимая оценка компетенций</a:t>
            </a:r>
            <a:endParaRPr lang="en-IN" sz="32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8D74B4C-8EBD-4B82-9E46-94F84D018562}"/>
              </a:ext>
            </a:extLst>
          </p:cNvPr>
          <p:cNvSpPr txBox="1"/>
          <p:nvPr/>
        </p:nvSpPr>
        <p:spPr>
          <a:xfrm>
            <a:off x="5693547" y="2862511"/>
            <a:ext cx="728570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u="sng" dirty="0">
                <a:solidFill>
                  <a:srgbClr val="002060"/>
                </a:solidFill>
                <a:latin typeface="Arial Narrow" panose="020B0606020202030204" pitchFamily="34" charset="0"/>
              </a:rPr>
              <a:t>Для организаций образования:</a:t>
            </a:r>
          </a:p>
          <a:p>
            <a:pPr marL="342891" indent="-342891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Формирование </a:t>
            </a:r>
            <a:r>
              <a:rPr lang="kk-KZ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суммативной 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оценки выпускника (ИГА)</a:t>
            </a:r>
          </a:p>
          <a:p>
            <a:pPr marL="342891" indent="-342891">
              <a:buFont typeface="Wingdings" panose="05000000000000000000" pitchFamily="2" charset="2"/>
              <a:buChar char="§"/>
              <a:defRPr/>
            </a:pPr>
            <a:r>
              <a:rPr lang="kk-KZ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Оценка  образовательной программы для совершенствования</a:t>
            </a:r>
          </a:p>
          <a:p>
            <a:pPr marL="342891" indent="-342891">
              <a:buFont typeface="Wingdings" panose="05000000000000000000" pitchFamily="2" charset="2"/>
              <a:buChar char="§"/>
              <a:defRPr/>
            </a:pPr>
            <a:r>
              <a:rPr lang="kk-KZ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Оценка образовательного процесса для определения сильных и слабых сторон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342891" indent="-342891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Сравнительный анализ между организациями образования (рейтинг успеваемости)</a:t>
            </a:r>
          </a:p>
          <a:p>
            <a:pPr marL="342891" indent="-342891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Прогресс образования выпускников (мониторинг по годам)</a:t>
            </a:r>
          </a:p>
          <a:p>
            <a:pPr marL="342891" indent="-342891">
              <a:buFont typeface="Wingdings" panose="05000000000000000000" pitchFamily="2" charset="2"/>
              <a:buChar char="§"/>
              <a:defRPr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Отбор выпускников для обучения в программах </a:t>
            </a:r>
            <a:r>
              <a:rPr lang="ru-RU" sz="12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постдипломного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 образованиям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C8D74B4C-8EBD-4B82-9E46-94F84D018562}"/>
              </a:ext>
            </a:extLst>
          </p:cNvPr>
          <p:cNvSpPr txBox="1"/>
          <p:nvPr/>
        </p:nvSpPr>
        <p:spPr>
          <a:xfrm>
            <a:off x="4813059" y="1515591"/>
            <a:ext cx="7283611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u="sng" dirty="0">
                <a:solidFill>
                  <a:srgbClr val="002060"/>
                </a:solidFill>
                <a:latin typeface="Arial Narrow" panose="020B0606020202030204" pitchFamily="34" charset="0"/>
              </a:rPr>
              <a:t>Для уполномоченного органа в области здравоохранения: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Соблюдение единых требований к  лицензированию\сертификации специалиста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Соблюдение единых стандартов подготовки кадров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Качественный показатель образовательных программ 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Распределение образовательных грантов   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Критерий институциональной и специализированной аккредитации и </a:t>
            </a:r>
            <a:r>
              <a:rPr lang="ru-RU" sz="12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постаккредитационного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контроля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6661" y="629300"/>
            <a:ext cx="4580100" cy="8514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33" u="sng" dirty="0">
                <a:solidFill>
                  <a:srgbClr val="002060"/>
                </a:solidFill>
                <a:latin typeface="Arial Narrow" panose="020B0606020202030204" pitchFamily="34" charset="0"/>
              </a:rPr>
              <a:t>Для общественности:</a:t>
            </a:r>
          </a:p>
          <a:p>
            <a:pPr marL="228594" indent="-228594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Защита пациентов</a:t>
            </a:r>
          </a:p>
          <a:p>
            <a:pPr marL="228594" indent="-228594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Повышение доверия</a:t>
            </a:r>
          </a:p>
          <a:p>
            <a:pPr marL="228594" indent="-228594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Повышение качества услуг в медицинской и образовательной сфере  </a:t>
            </a:r>
          </a:p>
        </p:txBody>
      </p:sp>
    </p:spTree>
    <p:extLst>
      <p:ext uri="{BB962C8B-B14F-4D97-AF65-F5344CB8AC3E}">
        <p14:creationId xmlns:p14="http://schemas.microsoft.com/office/powerpoint/2010/main" val="259368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3" grpId="0" animBg="1"/>
      <p:bldP spid="24" grpId="0" animBg="1"/>
      <p:bldP spid="7" grpId="0"/>
      <p:bldP spid="10" grpId="0"/>
      <p:bldP spid="27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B2FCE-3A3E-4AAE-9905-4930E1D1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>
            <a:normAutofit/>
          </a:bodyPr>
          <a:lstStyle/>
          <a:p>
            <a:r>
              <a:rPr lang="ru-RU" sz="3000" dirty="0"/>
              <a:t>          ПЕРЕЧЕНЬ НОРМАТИВНЫХ ПРАВОВЫХ АКТОВ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60E57E-AE53-4295-84D3-3E0151275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6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Трудовой кодекс Республики Казахстан от 23 ноября 2015 года № 414-V ЗРК </a:t>
            </a:r>
          </a:p>
          <a:p>
            <a:pPr fontAlgn="base"/>
            <a:r>
              <a:rPr lang="ru-RU" sz="2400" dirty="0">
                <a:solidFill>
                  <a:schemeClr val="tx1"/>
                </a:solidFill>
              </a:rPr>
              <a:t>Кодекс Республики Казахстан от 7 июля 2020 года № 360-VI ЗРК «</a:t>
            </a:r>
            <a:r>
              <a:rPr lang="ru-RU" sz="2400" b="0" i="0" dirty="0">
                <a:solidFill>
                  <a:schemeClr val="tx1"/>
                </a:solidFill>
                <a:effectLst/>
              </a:rPr>
              <a:t>О здоровье народа и системе здравоохранения»</a:t>
            </a:r>
          </a:p>
          <a:p>
            <a:pPr fontAlgn="base"/>
            <a:r>
              <a:rPr lang="ru-RU" sz="2400" dirty="0">
                <a:solidFill>
                  <a:schemeClr val="tx1"/>
                </a:solidFill>
              </a:rPr>
              <a:t>Закон Республики Казахстан от 27 июля 2007 года 2007 ода № 319-</a:t>
            </a:r>
            <a:r>
              <a:rPr lang="en-US" sz="2400" dirty="0">
                <a:solidFill>
                  <a:schemeClr val="tx1"/>
                </a:solidFill>
              </a:rPr>
              <a:t>III</a:t>
            </a:r>
            <a:r>
              <a:rPr lang="ru-RU" sz="2400" dirty="0">
                <a:solidFill>
                  <a:schemeClr val="tx1"/>
                </a:solidFill>
              </a:rPr>
              <a:t> «Об образовании»</a:t>
            </a:r>
          </a:p>
          <a:p>
            <a:pPr fontAlgn="base"/>
            <a:r>
              <a:rPr lang="ru-RU" sz="2400" b="0" i="0" dirty="0">
                <a:solidFill>
                  <a:schemeClr val="tx1"/>
                </a:solidFill>
                <a:effectLst/>
              </a:rPr>
              <a:t>Закон </a:t>
            </a:r>
            <a:r>
              <a:rPr lang="ru-RU" sz="2400" dirty="0">
                <a:solidFill>
                  <a:schemeClr val="tx1"/>
                </a:solidFill>
              </a:rPr>
              <a:t>Республики Казахстан от 4 июля 2013 года № 129-V «О Национальной палате предпринимателей Республики Казахстан»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Постановление Правительства Республики Казахстан от 26 декабря 2019 года № 982 «</a:t>
            </a:r>
            <a:r>
              <a:rPr lang="ru-RU" sz="2400" b="0" i="0" dirty="0">
                <a:solidFill>
                  <a:schemeClr val="tx1"/>
                </a:solidFill>
                <a:effectLst/>
              </a:rPr>
              <a:t>Об утверждении Государственной программы развития здравоохранения РК на 2020-2025 годы»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Постановление Правительства Республики Казахстан от 27 декабря 2019 года № 988 «</a:t>
            </a:r>
            <a:r>
              <a:rPr lang="ru-RU" sz="2400" b="0" i="0" dirty="0">
                <a:solidFill>
                  <a:schemeClr val="tx1"/>
                </a:solidFill>
                <a:effectLst/>
              </a:rPr>
              <a:t>Об утверждении Государственной программы развития образования и науки РК на 2020-2025 годы»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Постановление Правительства Республики Казахстан от 8 июля 2021 года № 471 «</a:t>
            </a:r>
            <a:r>
              <a:rPr lang="ru-RU" sz="2400" b="0" i="0" dirty="0">
                <a:solidFill>
                  <a:schemeClr val="tx1"/>
                </a:solidFill>
                <a:effectLst/>
              </a:rPr>
              <a:t>Об утверждении Концепции обучения в течение всей жизни (непрерывное образование)»</a:t>
            </a:r>
          </a:p>
          <a:p>
            <a:pPr fontAlgn="base"/>
            <a:endParaRPr lang="ru-RU" sz="2400" b="0" i="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668B0437-57DD-4CED-BCA0-40F60E9CF8EB}"/>
              </a:ext>
            </a:extLst>
          </p:cNvPr>
          <p:cNvCxnSpPr/>
          <p:nvPr/>
        </p:nvCxnSpPr>
        <p:spPr>
          <a:xfrm flipV="1">
            <a:off x="858455" y="1137486"/>
            <a:ext cx="10475089" cy="2315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454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Предложения: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ru-RU" dirty="0"/>
              <a:t>С целью признания профессиональных квалификаций медицинских кадров стран-участниц ЕАЭС, внедрения процедур признания и </a:t>
            </a:r>
            <a:r>
              <a:rPr lang="ru-RU" dirty="0" err="1"/>
              <a:t>перезачета</a:t>
            </a:r>
            <a:r>
              <a:rPr lang="ru-RU" dirty="0"/>
              <a:t> результатов обучения образовательных программ для подготовки медицинских кадров, провести </a:t>
            </a:r>
            <a:r>
              <a:rPr lang="ru-RU" b="1" dirty="0"/>
              <a:t>экспертную оценку </a:t>
            </a:r>
            <a:r>
              <a:rPr lang="ru-RU" dirty="0"/>
              <a:t>эквивалентности (соответствия) документов об образовании стран-участниц ЕАЭС;</a:t>
            </a:r>
          </a:p>
          <a:p>
            <a:pPr algn="just"/>
            <a:r>
              <a:rPr lang="ru-RU" dirty="0">
                <a:latin typeface="Arial Narrow" panose="020B0606020202030204" pitchFamily="34" charset="0"/>
              </a:rPr>
              <a:t>Изучить нормативно-правовую базу международной организации </a:t>
            </a:r>
            <a:r>
              <a:rPr lang="ru-RU" b="1" dirty="0">
                <a:latin typeface="Arial Narrow" panose="020B0606020202030204" pitchFamily="34" charset="0"/>
              </a:rPr>
              <a:t>академической мобильности </a:t>
            </a:r>
            <a:r>
              <a:rPr lang="ru-RU" dirty="0">
                <a:latin typeface="Arial Narrow" panose="020B0606020202030204" pitchFamily="34" charset="0"/>
              </a:rPr>
              <a:t>обучающихся, разработать механизмы, обеспечивающие высокий уровень мобильности в </a:t>
            </a:r>
            <a:r>
              <a:rPr lang="ru-RU" sz="2800" i="0" kern="1200" dirty="0">
                <a:effectLst/>
                <a:latin typeface="Arial Narrow" panose="020B0606020202030204" pitchFamily="34" charset="0"/>
              </a:rPr>
              <a:t>странах-участницах </a:t>
            </a:r>
            <a:r>
              <a:rPr lang="ru-RU" i="0" dirty="0">
                <a:effectLst/>
                <a:latin typeface="Arial Narrow" panose="020B0606020202030204" pitchFamily="34" charset="0"/>
              </a:rPr>
              <a:t>ЕАЭС</a:t>
            </a:r>
            <a:r>
              <a:rPr lang="ru-RU" b="0" i="0" dirty="0">
                <a:effectLst/>
                <a:latin typeface="Arial Narrow" panose="020B0606020202030204" pitchFamily="34" charset="0"/>
              </a:rPr>
              <a:t>.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878711" y="1494081"/>
            <a:ext cx="10475089" cy="2315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57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2000" cy="1030821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СИСТЕМА ПОДГОТОВКИ КАДРОВ ЗДРАВООХРАНЕНИЯ В РЕСПУБЛИКЕ КАЗАХСТАН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A196D72-0A19-49B3-8A8D-C3C3D16A1B70}"/>
              </a:ext>
            </a:extLst>
          </p:cNvPr>
          <p:cNvSpPr/>
          <p:nvPr/>
        </p:nvSpPr>
        <p:spPr>
          <a:xfrm>
            <a:off x="329885" y="893833"/>
            <a:ext cx="655607" cy="558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5" name="Стрелка: пятиугольник 4">
            <a:extLst>
              <a:ext uri="{FF2B5EF4-FFF2-40B4-BE49-F238E27FC236}">
                <a16:creationId xmlns:a16="http://schemas.microsoft.com/office/drawing/2014/main" xmlns="" id="{8E7EC1A2-5CF7-403F-ACF3-56D4A2B94BC3}"/>
              </a:ext>
            </a:extLst>
          </p:cNvPr>
          <p:cNvSpPr/>
          <p:nvPr/>
        </p:nvSpPr>
        <p:spPr>
          <a:xfrm>
            <a:off x="971420" y="5934975"/>
            <a:ext cx="2209454" cy="550606"/>
          </a:xfrm>
          <a:prstGeom prst="homePlat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среднее образование</a:t>
            </a:r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xmlns="" id="{11DCE8BE-3483-4769-B43C-BADF7285EB7D}"/>
              </a:ext>
            </a:extLst>
          </p:cNvPr>
          <p:cNvSpPr/>
          <p:nvPr/>
        </p:nvSpPr>
        <p:spPr>
          <a:xfrm>
            <a:off x="965430" y="4529034"/>
            <a:ext cx="2209454" cy="550606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latin typeface="Arial Narrow" panose="020B0606020202030204" pitchFamily="34" charset="0"/>
              </a:rPr>
              <a:t>послесреднее</a:t>
            </a:r>
            <a:r>
              <a:rPr lang="ru-RU" sz="1600" b="1" dirty="0">
                <a:latin typeface="Arial Narrow" panose="020B0606020202030204" pitchFamily="34" charset="0"/>
              </a:rPr>
              <a:t> образование</a:t>
            </a:r>
          </a:p>
        </p:txBody>
      </p:sp>
      <p:sp>
        <p:nvSpPr>
          <p:cNvPr id="7" name="Стрелка: пятиугольник 6">
            <a:extLst>
              <a:ext uri="{FF2B5EF4-FFF2-40B4-BE49-F238E27FC236}">
                <a16:creationId xmlns:a16="http://schemas.microsoft.com/office/drawing/2014/main" xmlns="" id="{972BE30B-D510-4466-8C53-49EE77E45988}"/>
              </a:ext>
            </a:extLst>
          </p:cNvPr>
          <p:cNvSpPr/>
          <p:nvPr/>
        </p:nvSpPr>
        <p:spPr>
          <a:xfrm>
            <a:off x="1000871" y="3153697"/>
            <a:ext cx="2095044" cy="550606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высшее образование</a:t>
            </a:r>
          </a:p>
        </p:txBody>
      </p:sp>
      <p:sp>
        <p:nvSpPr>
          <p:cNvPr id="8" name="Стрелка: пятиугольник 7">
            <a:extLst>
              <a:ext uri="{FF2B5EF4-FFF2-40B4-BE49-F238E27FC236}">
                <a16:creationId xmlns:a16="http://schemas.microsoft.com/office/drawing/2014/main" xmlns="" id="{0BC25788-DAA4-45DF-B06D-AE499C32D57C}"/>
              </a:ext>
            </a:extLst>
          </p:cNvPr>
          <p:cNvSpPr/>
          <p:nvPr/>
        </p:nvSpPr>
        <p:spPr>
          <a:xfrm>
            <a:off x="986108" y="1745026"/>
            <a:ext cx="2095044" cy="550606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послевузовское образование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031FA13-9B08-4BC6-8E0A-4061156071DE}"/>
              </a:ext>
            </a:extLst>
          </p:cNvPr>
          <p:cNvSpPr/>
          <p:nvPr/>
        </p:nvSpPr>
        <p:spPr>
          <a:xfrm>
            <a:off x="277784" y="5934975"/>
            <a:ext cx="595078" cy="58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44A09BF-A7B0-4CBB-87EF-F908AD118843}"/>
              </a:ext>
            </a:extLst>
          </p:cNvPr>
          <p:cNvSpPr/>
          <p:nvPr/>
        </p:nvSpPr>
        <p:spPr>
          <a:xfrm>
            <a:off x="314506" y="4545090"/>
            <a:ext cx="558356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22B0FFC-7D5B-43C6-9538-611560ABB0CC}"/>
              </a:ext>
            </a:extLst>
          </p:cNvPr>
          <p:cNvSpPr/>
          <p:nvPr/>
        </p:nvSpPr>
        <p:spPr>
          <a:xfrm>
            <a:off x="341920" y="3153697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9BB5D37-895B-4B52-8E27-C2BB338B4EE8}"/>
              </a:ext>
            </a:extLst>
          </p:cNvPr>
          <p:cNvSpPr txBox="1"/>
          <p:nvPr/>
        </p:nvSpPr>
        <p:spPr>
          <a:xfrm>
            <a:off x="0" y="1242204"/>
            <a:ext cx="369332" cy="52362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НАЦИОНАЛЬНАЯ  РАМКА  КВАЛИФИКАЦИЙ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8058AD3A-1C05-40DE-8C47-49EFCD513B4E}"/>
              </a:ext>
            </a:extLst>
          </p:cNvPr>
          <p:cNvSpPr/>
          <p:nvPr/>
        </p:nvSpPr>
        <p:spPr>
          <a:xfrm>
            <a:off x="314506" y="1732664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C000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FAFC79B8-1D6E-41A9-B325-5995E6E79793}"/>
              </a:ext>
            </a:extLst>
          </p:cNvPr>
          <p:cNvSpPr/>
          <p:nvPr/>
        </p:nvSpPr>
        <p:spPr>
          <a:xfrm>
            <a:off x="6913024" y="1573092"/>
            <a:ext cx="1924610" cy="1823318"/>
          </a:xfrm>
          <a:prstGeom prst="ellipse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деятельность (здоровье индивида) 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9B41234F-408B-41EC-9BE5-33AD3686D7D2}"/>
              </a:ext>
            </a:extLst>
          </p:cNvPr>
          <p:cNvSpPr/>
          <p:nvPr/>
        </p:nvSpPr>
        <p:spPr>
          <a:xfrm>
            <a:off x="7946474" y="2643250"/>
            <a:ext cx="1966040" cy="1897258"/>
          </a:xfrm>
          <a:prstGeom prst="ellipse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Общественное здоровье (здоровье популяции)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0AA67EFC-B917-4885-B67D-0290937655CD}"/>
              </a:ext>
            </a:extLst>
          </p:cNvPr>
          <p:cNvSpPr/>
          <p:nvPr/>
        </p:nvSpPr>
        <p:spPr>
          <a:xfrm>
            <a:off x="6467444" y="2739814"/>
            <a:ext cx="1924611" cy="1897258"/>
          </a:xfrm>
          <a:prstGeom prst="ellipse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Фармацев-тическая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 деятельность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F7000F0-64E9-445E-A2C2-0DBA533F6F25}"/>
              </a:ext>
            </a:extLst>
          </p:cNvPr>
          <p:cNvSpPr txBox="1"/>
          <p:nvPr/>
        </p:nvSpPr>
        <p:spPr>
          <a:xfrm>
            <a:off x="4397895" y="4733635"/>
            <a:ext cx="7748957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600" b="0" i="0" dirty="0">
                <a:effectLst/>
                <a:latin typeface="Arial Narrow" panose="020B0606020202030204" pitchFamily="34" charset="0"/>
              </a:rPr>
              <a:t>О ЗДОРОВЬЕ НАРОДА И СИСТЕМЕ ЗДРАВООХРАНЕНИЯ</a:t>
            </a:r>
          </a:p>
          <a:p>
            <a:pPr algn="l" fontAlgn="base"/>
            <a:r>
              <a:rPr lang="ru-RU" sz="1600" b="0" dirty="0">
                <a:effectLst/>
                <a:latin typeface="Arial Narrow" panose="020B0606020202030204" pitchFamily="34" charset="0"/>
              </a:rPr>
              <a:t>Кодекс Республики Казахстан от 7 июля 2020 года № 360-VI ЗРК</a:t>
            </a:r>
          </a:p>
          <a:p>
            <a:pPr algn="l" fontAlgn="base"/>
            <a:endParaRPr lang="ru-RU" sz="1400" b="1" dirty="0">
              <a:effectLst/>
              <a:latin typeface="Arial Narrow" panose="020B0606020202030204" pitchFamily="34" charset="0"/>
            </a:endParaRPr>
          </a:p>
          <a:p>
            <a:pPr algn="l" fontAlgn="base"/>
            <a:r>
              <a:rPr lang="ru-RU" sz="1400" b="1" dirty="0">
                <a:effectLst/>
                <a:latin typeface="Arial Narrow" panose="020B0606020202030204" pitchFamily="34" charset="0"/>
              </a:rPr>
              <a:t>Статья 220. </a:t>
            </a:r>
            <a:r>
              <a:rPr lang="ru-RU" sz="1400" b="0" dirty="0">
                <a:effectLst/>
                <a:latin typeface="Arial Narrow" panose="020B0606020202030204" pitchFamily="34" charset="0"/>
              </a:rPr>
              <a:t>Образование в области здравоохранения включает:</a:t>
            </a:r>
          </a:p>
          <a:p>
            <a:pPr algn="l" fontAlgn="base"/>
            <a:r>
              <a:rPr lang="ru-RU" sz="1400" b="0" dirty="0">
                <a:effectLst/>
                <a:latin typeface="Arial Narrow" panose="020B0606020202030204" pitchFamily="34" charset="0"/>
              </a:rPr>
              <a:t>      1) программы медицинского образования, реализуемые по медицинским специальностям;</a:t>
            </a:r>
          </a:p>
          <a:p>
            <a:pPr algn="l" fontAlgn="base"/>
            <a:r>
              <a:rPr lang="ru-RU" sz="1400" b="0" dirty="0">
                <a:effectLst/>
                <a:latin typeface="Arial Narrow" panose="020B0606020202030204" pitchFamily="34" charset="0"/>
              </a:rPr>
              <a:t>      2) программы фармацевтического образования, реализуемые по фармацевтическим специальностям;</a:t>
            </a:r>
          </a:p>
          <a:p>
            <a:pPr algn="l" fontAlgn="base"/>
            <a:r>
              <a:rPr lang="ru-RU" sz="1400" b="0" dirty="0">
                <a:effectLst/>
                <a:latin typeface="Arial Narrow" panose="020B0606020202030204" pitchFamily="34" charset="0"/>
              </a:rPr>
              <a:t>      3) программы подготовки специалистов общественного здоровья и иных специалистов здравоохранения.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6E89FF0-3732-4064-9279-376889D06EA9}"/>
              </a:ext>
            </a:extLst>
          </p:cNvPr>
          <p:cNvSpPr txBox="1"/>
          <p:nvPr/>
        </p:nvSpPr>
        <p:spPr>
          <a:xfrm rot="5400000">
            <a:off x="7646899" y="-1375913"/>
            <a:ext cx="800219" cy="52362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000" dirty="0">
                <a:latin typeface="Arial Narrow" panose="020B0606020202030204" pitchFamily="34" charset="0"/>
              </a:rPr>
              <a:t>Образовательные программы в отрасли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245480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7"/>
            <a:ext cx="12192000" cy="85208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СИСТЕМА ПОДГОТОВКИ СПЕЦИАЛИСТОВ СЕСТРИНСКОГО ДЕЛА В РК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A196D72-0A19-49B3-8A8D-C3C3D16A1B70}"/>
              </a:ext>
            </a:extLst>
          </p:cNvPr>
          <p:cNvSpPr/>
          <p:nvPr/>
        </p:nvSpPr>
        <p:spPr>
          <a:xfrm>
            <a:off x="385162" y="870338"/>
            <a:ext cx="655607" cy="558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031FA13-9B08-4BC6-8E0A-4061156071DE}"/>
              </a:ext>
            </a:extLst>
          </p:cNvPr>
          <p:cNvSpPr/>
          <p:nvPr/>
        </p:nvSpPr>
        <p:spPr>
          <a:xfrm>
            <a:off x="277784" y="5934975"/>
            <a:ext cx="595078" cy="58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44A09BF-A7B0-4CBB-87EF-F908AD118843}"/>
              </a:ext>
            </a:extLst>
          </p:cNvPr>
          <p:cNvSpPr/>
          <p:nvPr/>
        </p:nvSpPr>
        <p:spPr>
          <a:xfrm>
            <a:off x="325214" y="4797346"/>
            <a:ext cx="558356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22B0FFC-7D5B-43C6-9538-611560ABB0CC}"/>
              </a:ext>
            </a:extLst>
          </p:cNvPr>
          <p:cNvSpPr/>
          <p:nvPr/>
        </p:nvSpPr>
        <p:spPr>
          <a:xfrm>
            <a:off x="351226" y="3705786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9BB5D37-895B-4B52-8E27-C2BB338B4EE8}"/>
              </a:ext>
            </a:extLst>
          </p:cNvPr>
          <p:cNvSpPr txBox="1"/>
          <p:nvPr/>
        </p:nvSpPr>
        <p:spPr>
          <a:xfrm>
            <a:off x="0" y="1242204"/>
            <a:ext cx="369332" cy="52362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НАЦИОНАЛЬНАЯ  РАМКА  КВАЛИФИКАЦИЙ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8058AD3A-1C05-40DE-8C47-49EFCD513B4E}"/>
              </a:ext>
            </a:extLst>
          </p:cNvPr>
          <p:cNvSpPr/>
          <p:nvPr/>
        </p:nvSpPr>
        <p:spPr>
          <a:xfrm>
            <a:off x="341920" y="2558539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C000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6053D04-05E9-4665-823F-9450B4200D1F}"/>
              </a:ext>
            </a:extLst>
          </p:cNvPr>
          <p:cNvSpPr/>
          <p:nvPr/>
        </p:nvSpPr>
        <p:spPr>
          <a:xfrm>
            <a:off x="341920" y="1420910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7030A0"/>
                </a:solidFill>
                <a:latin typeface="Arial Narrow" panose="020B0606020202030204" pitchFamily="34" charset="0"/>
              </a:rPr>
              <a:t>08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FFBA7E-443B-4B4A-8F99-C26256ACE6B8}"/>
              </a:ext>
            </a:extLst>
          </p:cNvPr>
          <p:cNvSpPr txBox="1"/>
          <p:nvPr/>
        </p:nvSpPr>
        <p:spPr>
          <a:xfrm>
            <a:off x="293294" y="322291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Первый цикл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2D95BF-63E5-451E-89BB-EB42230EE65F}"/>
              </a:ext>
            </a:extLst>
          </p:cNvPr>
          <p:cNvSpPr txBox="1"/>
          <p:nvPr/>
        </p:nvSpPr>
        <p:spPr>
          <a:xfrm>
            <a:off x="288893" y="211892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Второй цикл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319DDDD-1297-4ED6-A5E0-99ED2EA224C9}"/>
              </a:ext>
            </a:extLst>
          </p:cNvPr>
          <p:cNvSpPr txBox="1"/>
          <p:nvPr/>
        </p:nvSpPr>
        <p:spPr>
          <a:xfrm>
            <a:off x="288892" y="984104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Третий цикл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5F77F82E-D7C2-4DB7-A86F-BF7E94511F9D}"/>
              </a:ext>
            </a:extLst>
          </p:cNvPr>
          <p:cNvSpPr/>
          <p:nvPr/>
        </p:nvSpPr>
        <p:spPr>
          <a:xfrm>
            <a:off x="2371816" y="4840712"/>
            <a:ext cx="1007602" cy="12275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255F8E2-7963-409B-A352-BFD8653EA6C5}"/>
              </a:ext>
            </a:extLst>
          </p:cNvPr>
          <p:cNvSpPr txBox="1"/>
          <p:nvPr/>
        </p:nvSpPr>
        <p:spPr>
          <a:xfrm>
            <a:off x="2444552" y="4995917"/>
            <a:ext cx="757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Прикладной бакалавриат</a:t>
            </a: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3,5 года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C73E44D6-B07F-46FC-9F10-9FFE0E8D0705}"/>
              </a:ext>
            </a:extLst>
          </p:cNvPr>
          <p:cNvSpPr/>
          <p:nvPr/>
        </p:nvSpPr>
        <p:spPr>
          <a:xfrm>
            <a:off x="3682792" y="858758"/>
            <a:ext cx="1105548" cy="43189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Arial Narrow" panose="020B0606020202030204" pitchFamily="34" charset="0"/>
              </a:rPr>
              <a:t>ДОКТОРАНТУРА 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3 года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49F64E27-4534-4A6E-97E7-DED28752B914}"/>
              </a:ext>
            </a:extLst>
          </p:cNvPr>
          <p:cNvSpPr/>
          <p:nvPr/>
        </p:nvSpPr>
        <p:spPr>
          <a:xfrm>
            <a:off x="1122243" y="5411415"/>
            <a:ext cx="946567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8C7481A3-5F04-4253-93C6-3C5875E3DF1D}"/>
              </a:ext>
            </a:extLst>
          </p:cNvPr>
          <p:cNvSpPr/>
          <p:nvPr/>
        </p:nvSpPr>
        <p:spPr>
          <a:xfrm>
            <a:off x="1122243" y="5848940"/>
            <a:ext cx="955337" cy="6294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xmlns="" id="{9CB21BF1-E986-4D37-923E-8CF4B7432EB4}"/>
              </a:ext>
            </a:extLst>
          </p:cNvPr>
          <p:cNvSpPr/>
          <p:nvPr/>
        </p:nvSpPr>
        <p:spPr>
          <a:xfrm>
            <a:off x="1146690" y="5512714"/>
            <a:ext cx="930890" cy="341879"/>
          </a:xfrm>
          <a:prstGeom prst="triangle">
            <a:avLst>
              <a:gd name="adj" fmla="val 10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1" name="Прямоугольный треугольник 50">
            <a:extLst>
              <a:ext uri="{FF2B5EF4-FFF2-40B4-BE49-F238E27FC236}">
                <a16:creationId xmlns:a16="http://schemas.microsoft.com/office/drawing/2014/main" xmlns="" id="{7054F7D6-6279-4EC9-8EEB-68C47270C6DF}"/>
              </a:ext>
            </a:extLst>
          </p:cNvPr>
          <p:cNvSpPr/>
          <p:nvPr/>
        </p:nvSpPr>
        <p:spPr>
          <a:xfrm rot="5400000">
            <a:off x="1425584" y="5099747"/>
            <a:ext cx="324577" cy="947914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00EAC22-75CA-42CB-91AB-DBC5EE79B73E}"/>
              </a:ext>
            </a:extLst>
          </p:cNvPr>
          <p:cNvSpPr txBox="1"/>
          <p:nvPr/>
        </p:nvSpPr>
        <p:spPr>
          <a:xfrm>
            <a:off x="1087096" y="5347420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E1437B-0DA3-44A8-B78E-3191E938DA99}"/>
              </a:ext>
            </a:extLst>
          </p:cNvPr>
          <p:cNvSpPr txBox="1"/>
          <p:nvPr/>
        </p:nvSpPr>
        <p:spPr>
          <a:xfrm>
            <a:off x="1192852" y="5812458"/>
            <a:ext cx="74341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ТИПО</a:t>
            </a: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1 г.10 м.-</a:t>
            </a: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 г.10 м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A63C07FC-6DCF-49A2-B807-6A6365E6E2B0}"/>
              </a:ext>
            </a:extLst>
          </p:cNvPr>
          <p:cNvSpPr/>
          <p:nvPr/>
        </p:nvSpPr>
        <p:spPr>
          <a:xfrm>
            <a:off x="2371815" y="4445113"/>
            <a:ext cx="996845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ый треугольник 56">
            <a:extLst>
              <a:ext uri="{FF2B5EF4-FFF2-40B4-BE49-F238E27FC236}">
                <a16:creationId xmlns:a16="http://schemas.microsoft.com/office/drawing/2014/main" xmlns="" id="{BA374712-71D4-4809-B14C-7A7456432183}"/>
              </a:ext>
            </a:extLst>
          </p:cNvPr>
          <p:cNvSpPr/>
          <p:nvPr/>
        </p:nvSpPr>
        <p:spPr>
          <a:xfrm rot="5400000">
            <a:off x="2633635" y="4155653"/>
            <a:ext cx="473203" cy="101835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0EBAD03F-59A1-4C1F-96B6-142560034159}"/>
              </a:ext>
            </a:extLst>
          </p:cNvPr>
          <p:cNvSpPr txBox="1"/>
          <p:nvPr/>
        </p:nvSpPr>
        <p:spPr>
          <a:xfrm>
            <a:off x="2317629" y="4454499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BA4196D6-EBD1-4E57-9D87-5E3FBCF6F51E}"/>
              </a:ext>
            </a:extLst>
          </p:cNvPr>
          <p:cNvSpPr/>
          <p:nvPr/>
        </p:nvSpPr>
        <p:spPr>
          <a:xfrm>
            <a:off x="3696875" y="2809218"/>
            <a:ext cx="1091464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CB06FAC-BFAA-44E1-9E1D-0021CEEE2232}"/>
              </a:ext>
            </a:extLst>
          </p:cNvPr>
          <p:cNvSpPr/>
          <p:nvPr/>
        </p:nvSpPr>
        <p:spPr>
          <a:xfrm>
            <a:off x="3703919" y="3287669"/>
            <a:ext cx="1084420" cy="97799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Академический бакалавриат 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4 года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2C6A1D7F-8760-45AF-995F-EF6656EAF01F}"/>
              </a:ext>
            </a:extLst>
          </p:cNvPr>
          <p:cNvSpPr/>
          <p:nvPr/>
        </p:nvSpPr>
        <p:spPr>
          <a:xfrm>
            <a:off x="3703919" y="1836019"/>
            <a:ext cx="1084420" cy="7546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МАГИСТРАТУРА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2 года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Прямоугольный треугольник 63">
            <a:extLst>
              <a:ext uri="{FF2B5EF4-FFF2-40B4-BE49-F238E27FC236}">
                <a16:creationId xmlns:a16="http://schemas.microsoft.com/office/drawing/2014/main" xmlns="" id="{8FF20F1C-34B5-400B-9159-9EAE746AB901}"/>
              </a:ext>
            </a:extLst>
          </p:cNvPr>
          <p:cNvSpPr/>
          <p:nvPr/>
        </p:nvSpPr>
        <p:spPr>
          <a:xfrm rot="5400000">
            <a:off x="4050931" y="1000693"/>
            <a:ext cx="388956" cy="1105548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Равнобедренный треугольник 64">
            <a:extLst>
              <a:ext uri="{FF2B5EF4-FFF2-40B4-BE49-F238E27FC236}">
                <a16:creationId xmlns:a16="http://schemas.microsoft.com/office/drawing/2014/main" xmlns="" id="{E84DF9C2-6D18-4700-A17D-45E5F3B2DBD5}"/>
              </a:ext>
            </a:extLst>
          </p:cNvPr>
          <p:cNvSpPr/>
          <p:nvPr/>
        </p:nvSpPr>
        <p:spPr>
          <a:xfrm>
            <a:off x="3646431" y="1449485"/>
            <a:ext cx="1141907" cy="388956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417D910C-4195-45A5-BC64-DF6992FEDA90}"/>
              </a:ext>
            </a:extLst>
          </p:cNvPr>
          <p:cNvSpPr txBox="1"/>
          <p:nvPr/>
        </p:nvSpPr>
        <p:spPr>
          <a:xfrm>
            <a:off x="3633605" y="1344368"/>
            <a:ext cx="51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EF90EB0D-D5EB-41C0-B898-F3726C3BC11D}"/>
              </a:ext>
            </a:extLst>
          </p:cNvPr>
          <p:cNvSpPr/>
          <p:nvPr/>
        </p:nvSpPr>
        <p:spPr>
          <a:xfrm>
            <a:off x="1907931" y="532583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xmlns="" id="{4FE09B9C-E4FE-40E9-ADC8-0C33A87A79ED}"/>
              </a:ext>
            </a:extLst>
          </p:cNvPr>
          <p:cNvSpPr/>
          <p:nvPr/>
        </p:nvSpPr>
        <p:spPr>
          <a:xfrm>
            <a:off x="3202149" y="450864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69" name="Овал 68">
            <a:extLst>
              <a:ext uri="{FF2B5EF4-FFF2-40B4-BE49-F238E27FC236}">
                <a16:creationId xmlns:a16="http://schemas.microsoft.com/office/drawing/2014/main" xmlns="" id="{2A518C2E-7EE9-4C82-9FAC-D1864D2F40DA}"/>
              </a:ext>
            </a:extLst>
          </p:cNvPr>
          <p:cNvSpPr/>
          <p:nvPr/>
        </p:nvSpPr>
        <p:spPr>
          <a:xfrm>
            <a:off x="4596221" y="2964521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xmlns="" id="{86EC13C0-F923-4687-A54F-129AB52B9616}"/>
              </a:ext>
            </a:extLst>
          </p:cNvPr>
          <p:cNvSpPr/>
          <p:nvPr/>
        </p:nvSpPr>
        <p:spPr>
          <a:xfrm>
            <a:off x="8320071" y="6232253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C78637AF-CCD1-405D-92AF-316CE92A2157}"/>
              </a:ext>
            </a:extLst>
          </p:cNvPr>
          <p:cNvSpPr txBox="1"/>
          <p:nvPr/>
        </p:nvSpPr>
        <p:spPr>
          <a:xfrm>
            <a:off x="8708042" y="6199036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сертификация специалистов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8979E954-9F89-4208-BF99-FA8102458279}"/>
              </a:ext>
            </a:extLst>
          </p:cNvPr>
          <p:cNvSpPr txBox="1"/>
          <p:nvPr/>
        </p:nvSpPr>
        <p:spPr>
          <a:xfrm>
            <a:off x="4580444" y="6167704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C035EEE-6399-4551-A87D-492D2DA3FDD8}"/>
              </a:ext>
            </a:extLst>
          </p:cNvPr>
          <p:cNvSpPr txBox="1"/>
          <p:nvPr/>
        </p:nvSpPr>
        <p:spPr>
          <a:xfrm>
            <a:off x="5020212" y="6183093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специализация</a:t>
            </a:r>
          </a:p>
        </p:txBody>
      </p:sp>
      <p:graphicFrame>
        <p:nvGraphicFramePr>
          <p:cNvPr id="79" name="Таблица 79">
            <a:extLst>
              <a:ext uri="{FF2B5EF4-FFF2-40B4-BE49-F238E27FC236}">
                <a16:creationId xmlns:a16="http://schemas.microsoft.com/office/drawing/2014/main" xmlns="" id="{DD2CE028-EE90-40E2-BAA4-452EED740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490213"/>
              </p:ext>
            </p:extLst>
          </p:nvPr>
        </p:nvGraphicFramePr>
        <p:xfrm>
          <a:off x="7281701" y="1914750"/>
          <a:ext cx="4587199" cy="2089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429">
                  <a:extLst>
                    <a:ext uri="{9D8B030D-6E8A-4147-A177-3AD203B41FA5}">
                      <a16:colId xmlns:a16="http://schemas.microsoft.com/office/drawing/2014/main" xmlns="" val="2781934051"/>
                    </a:ext>
                  </a:extLst>
                </a:gridCol>
                <a:gridCol w="2555770">
                  <a:extLst>
                    <a:ext uri="{9D8B030D-6E8A-4147-A177-3AD203B41FA5}">
                      <a16:colId xmlns:a16="http://schemas.microsoft.com/office/drawing/2014/main" xmlns="" val="65223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Специальности </a:t>
                      </a:r>
                      <a:r>
                        <a:rPr lang="ru-RU" sz="1200" dirty="0" err="1">
                          <a:latin typeface="Arial Narrow" panose="020B0606020202030204" pitchFamily="34" charset="0"/>
                        </a:rPr>
                        <a:t>послесреднего</a:t>
                      </a:r>
                      <a:r>
                        <a:rPr lang="ru-RU" sz="1200" dirty="0">
                          <a:latin typeface="Arial Narrow" panose="020B0606020202030204" pitchFamily="34" charset="0"/>
                        </a:rPr>
                        <a:t> (1) и ТИПО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Специализации (21)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24846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Сестринское дело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Сестринское дело в рентгенологии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456562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Сестринское дело в косметологии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408790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Сестринское дело в школьной медицине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614866188"/>
                  </a:ext>
                </a:extLst>
              </a:tr>
              <a:tr h="51985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Классический и лечебный массаж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92131224"/>
                  </a:ext>
                </a:extLst>
              </a:tr>
            </a:tbl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10C54B1-F9EC-47A9-ACA0-EA6DDE2E9A76}"/>
              </a:ext>
            </a:extLst>
          </p:cNvPr>
          <p:cNvSpPr txBox="1"/>
          <p:nvPr/>
        </p:nvSpPr>
        <p:spPr>
          <a:xfrm>
            <a:off x="7179680" y="793941"/>
            <a:ext cx="47234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0" i="0" dirty="0">
                <a:solidFill>
                  <a:srgbClr val="444444"/>
                </a:solidFill>
                <a:effectLst/>
                <a:latin typeface="Arial Narrow" panose="020B0606020202030204" pitchFamily="34" charset="0"/>
              </a:rPr>
              <a:t>Номенклатура специальностей и специализаций в области здравоохранения.</a:t>
            </a:r>
          </a:p>
          <a:p>
            <a:pPr algn="l" fontAlgn="base"/>
            <a:r>
              <a:rPr lang="ru-RU" sz="1200" b="0" dirty="0">
                <a:solidFill>
                  <a:srgbClr val="666666"/>
                </a:solidFill>
                <a:effectLst/>
                <a:latin typeface="Arial Narrow" panose="020B0606020202030204" pitchFamily="34" charset="0"/>
              </a:rPr>
              <a:t>Приказ Министра здравоохранения Республики Казахстан от 21 декабря 2020 года № ҚР ДСМ-305/2020. Зарегистрирован в Министерстве юстиции Республики Казахстан 22 декабря 2020 года № 21856.</a:t>
            </a:r>
          </a:p>
        </p:txBody>
      </p:sp>
      <p:sp>
        <p:nvSpPr>
          <p:cNvPr id="42" name="Прямоугольный треугольник 41">
            <a:extLst>
              <a:ext uri="{FF2B5EF4-FFF2-40B4-BE49-F238E27FC236}">
                <a16:creationId xmlns:a16="http://schemas.microsoft.com/office/drawing/2014/main" xmlns="" id="{CAF60652-4050-4D5D-936F-ACD72A6F1F13}"/>
              </a:ext>
            </a:extLst>
          </p:cNvPr>
          <p:cNvSpPr/>
          <p:nvPr/>
        </p:nvSpPr>
        <p:spPr>
          <a:xfrm rot="5400000">
            <a:off x="4036640" y="2483596"/>
            <a:ext cx="423810" cy="1079587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4B4552DB-E7F1-4686-8079-B44C2438ADA2}"/>
              </a:ext>
            </a:extLst>
          </p:cNvPr>
          <p:cNvSpPr txBox="1"/>
          <p:nvPr/>
        </p:nvSpPr>
        <p:spPr>
          <a:xfrm>
            <a:off x="3630710" y="2803545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09296FF-7D95-4D68-9CF3-9E4263ECD7DF}"/>
              </a:ext>
            </a:extLst>
          </p:cNvPr>
          <p:cNvSpPr txBox="1"/>
          <p:nvPr/>
        </p:nvSpPr>
        <p:spPr>
          <a:xfrm>
            <a:off x="2088690" y="6104346"/>
            <a:ext cx="20426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МЕДСЕСТРА ОБЩЕЙ ПРАКТИКИ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92A150B-150F-491A-A18B-4D7705FCC7FE}"/>
              </a:ext>
            </a:extLst>
          </p:cNvPr>
          <p:cNvSpPr txBox="1"/>
          <p:nvPr/>
        </p:nvSpPr>
        <p:spPr>
          <a:xfrm>
            <a:off x="1863376" y="6321658"/>
            <a:ext cx="20426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МЛАДШАЯ МЕДСЕСТРА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5EAC5EC-FCEE-4DC7-A10C-F594EF5DFB11}"/>
              </a:ext>
            </a:extLst>
          </p:cNvPr>
          <p:cNvSpPr txBox="1"/>
          <p:nvPr/>
        </p:nvSpPr>
        <p:spPr>
          <a:xfrm>
            <a:off x="3392877" y="5251280"/>
            <a:ext cx="15652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МЕДИЦИНСКАЯ СЕСТРА РАСШИРЕННОЙ ПРАКТИКИ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C9B9AE2-617D-4297-A73C-681571D2C55F}"/>
              </a:ext>
            </a:extLst>
          </p:cNvPr>
          <p:cNvSpPr txBox="1"/>
          <p:nvPr/>
        </p:nvSpPr>
        <p:spPr>
          <a:xfrm>
            <a:off x="4854504" y="3484023"/>
            <a:ext cx="1565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МЕДИЦИНСКАЯ СЕСТРА ВЫСШЕЙ КВАЛИФИКАЦИИ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F5184C7-74D0-471A-928C-AE3B49221D74}"/>
              </a:ext>
            </a:extLst>
          </p:cNvPr>
          <p:cNvSpPr txBox="1"/>
          <p:nvPr/>
        </p:nvSpPr>
        <p:spPr>
          <a:xfrm>
            <a:off x="4811197" y="1858496"/>
            <a:ext cx="12610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МАГИСТР СЕСТРИНСКОГО ДЕЛА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7F3AB84A-2B28-420C-AF04-A40B353761E1}"/>
              </a:ext>
            </a:extLst>
          </p:cNvPr>
          <p:cNvSpPr txBox="1"/>
          <p:nvPr/>
        </p:nvSpPr>
        <p:spPr>
          <a:xfrm>
            <a:off x="4846428" y="874649"/>
            <a:ext cx="1426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ДОКТОР </a:t>
            </a:r>
            <a:r>
              <a:rPr lang="en-US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PhD</a:t>
            </a:r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 СЕСТРИНСКОГО ДЕЛА</a:t>
            </a:r>
          </a:p>
        </p:txBody>
      </p:sp>
      <p:sp>
        <p:nvSpPr>
          <p:cNvPr id="6" name="Стрелка: вверх 5">
            <a:extLst>
              <a:ext uri="{FF2B5EF4-FFF2-40B4-BE49-F238E27FC236}">
                <a16:creationId xmlns:a16="http://schemas.microsoft.com/office/drawing/2014/main" xmlns="" id="{0BBD3BBE-528D-4720-9CBD-23190A668943}"/>
              </a:ext>
            </a:extLst>
          </p:cNvPr>
          <p:cNvSpPr/>
          <p:nvPr/>
        </p:nvSpPr>
        <p:spPr>
          <a:xfrm>
            <a:off x="4549906" y="4249699"/>
            <a:ext cx="4587199" cy="1854647"/>
          </a:xfrm>
          <a:prstGeom prst="upArrow">
            <a:avLst>
              <a:gd name="adj1" fmla="val 7672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0BD90A34-F74B-415D-9DD4-ABA65E4F1602}"/>
              </a:ext>
            </a:extLst>
          </p:cNvPr>
          <p:cNvSpPr txBox="1"/>
          <p:nvPr/>
        </p:nvSpPr>
        <p:spPr>
          <a:xfrm>
            <a:off x="5128565" y="4997011"/>
            <a:ext cx="37233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Признание результатов обучения на основании дипломов</a:t>
            </a:r>
            <a:b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предыдущего формального образования</a:t>
            </a:r>
            <a:b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(ТИПО, </a:t>
            </a:r>
            <a:r>
              <a:rPr lang="ru-RU" sz="1200" b="0" i="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послесреднего</a:t>
            </a:r>
            <a: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, высшего), сертификатов в</a:t>
            </a:r>
            <a:b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рамках неформального образования, дополнительного</a:t>
            </a:r>
            <a:b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</a:br>
            <a:r>
              <a:rPr lang="ru-RU" sz="1200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образования (сертификационные курсы)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br>
              <a:rPr lang="ru-RU" sz="1200" dirty="0">
                <a:latin typeface="Arial Narrow" panose="020B0606020202030204" pitchFamily="34" charset="0"/>
              </a:rPr>
            </a:br>
            <a:endParaRPr lang="ru-RU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8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7"/>
            <a:ext cx="12192000" cy="85208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СИСТЕМА ПОДГОТОВКИ ВРАЧЕЙ В РК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A196D72-0A19-49B3-8A8D-C3C3D16A1B70}"/>
              </a:ext>
            </a:extLst>
          </p:cNvPr>
          <p:cNvSpPr/>
          <p:nvPr/>
        </p:nvSpPr>
        <p:spPr>
          <a:xfrm>
            <a:off x="385162" y="870338"/>
            <a:ext cx="655607" cy="558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031FA13-9B08-4BC6-8E0A-4061156071DE}"/>
              </a:ext>
            </a:extLst>
          </p:cNvPr>
          <p:cNvSpPr/>
          <p:nvPr/>
        </p:nvSpPr>
        <p:spPr>
          <a:xfrm>
            <a:off x="277784" y="5934975"/>
            <a:ext cx="595078" cy="58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44A09BF-A7B0-4CBB-87EF-F908AD118843}"/>
              </a:ext>
            </a:extLst>
          </p:cNvPr>
          <p:cNvSpPr/>
          <p:nvPr/>
        </p:nvSpPr>
        <p:spPr>
          <a:xfrm>
            <a:off x="325214" y="4797346"/>
            <a:ext cx="558356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22B0FFC-7D5B-43C6-9538-611560ABB0CC}"/>
              </a:ext>
            </a:extLst>
          </p:cNvPr>
          <p:cNvSpPr/>
          <p:nvPr/>
        </p:nvSpPr>
        <p:spPr>
          <a:xfrm>
            <a:off x="351226" y="3705786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9BB5D37-895B-4B52-8E27-C2BB338B4EE8}"/>
              </a:ext>
            </a:extLst>
          </p:cNvPr>
          <p:cNvSpPr txBox="1"/>
          <p:nvPr/>
        </p:nvSpPr>
        <p:spPr>
          <a:xfrm>
            <a:off x="0" y="1242204"/>
            <a:ext cx="369332" cy="52362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НАЦИОНАЛЬНАЯ  РАМКА  КВАЛИФИКАЦИЙ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8058AD3A-1C05-40DE-8C47-49EFCD513B4E}"/>
              </a:ext>
            </a:extLst>
          </p:cNvPr>
          <p:cNvSpPr/>
          <p:nvPr/>
        </p:nvSpPr>
        <p:spPr>
          <a:xfrm>
            <a:off x="341920" y="2558539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C000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6053D04-05E9-4665-823F-9450B4200D1F}"/>
              </a:ext>
            </a:extLst>
          </p:cNvPr>
          <p:cNvSpPr/>
          <p:nvPr/>
        </p:nvSpPr>
        <p:spPr>
          <a:xfrm>
            <a:off x="341920" y="1420910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7030A0"/>
                </a:solidFill>
                <a:latin typeface="Arial Narrow" panose="020B0606020202030204" pitchFamily="34" charset="0"/>
              </a:rPr>
              <a:t>08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FFBA7E-443B-4B4A-8F99-C26256ACE6B8}"/>
              </a:ext>
            </a:extLst>
          </p:cNvPr>
          <p:cNvSpPr txBox="1"/>
          <p:nvPr/>
        </p:nvSpPr>
        <p:spPr>
          <a:xfrm>
            <a:off x="293294" y="322291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Первый цикл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2D95BF-63E5-451E-89BB-EB42230EE65F}"/>
              </a:ext>
            </a:extLst>
          </p:cNvPr>
          <p:cNvSpPr txBox="1"/>
          <p:nvPr/>
        </p:nvSpPr>
        <p:spPr>
          <a:xfrm>
            <a:off x="288893" y="211892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Второй цикл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319DDDD-1297-4ED6-A5E0-99ED2EA224C9}"/>
              </a:ext>
            </a:extLst>
          </p:cNvPr>
          <p:cNvSpPr txBox="1"/>
          <p:nvPr/>
        </p:nvSpPr>
        <p:spPr>
          <a:xfrm>
            <a:off x="288892" y="984104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Третий цикл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5F77F82E-D7C2-4DB7-A86F-BF7E94511F9D}"/>
              </a:ext>
            </a:extLst>
          </p:cNvPr>
          <p:cNvSpPr/>
          <p:nvPr/>
        </p:nvSpPr>
        <p:spPr>
          <a:xfrm>
            <a:off x="2371816" y="4840712"/>
            <a:ext cx="1007602" cy="1331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255F8E2-7963-409B-A352-BFD8653EA6C5}"/>
              </a:ext>
            </a:extLst>
          </p:cNvPr>
          <p:cNvSpPr txBox="1"/>
          <p:nvPr/>
        </p:nvSpPr>
        <p:spPr>
          <a:xfrm>
            <a:off x="2444552" y="4995917"/>
            <a:ext cx="757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Прикладной бакалавриат</a:t>
            </a: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3,5 года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C73E44D6-B07F-46FC-9F10-9FFE0E8D0705}"/>
              </a:ext>
            </a:extLst>
          </p:cNvPr>
          <p:cNvSpPr/>
          <p:nvPr/>
        </p:nvSpPr>
        <p:spPr>
          <a:xfrm>
            <a:off x="3682792" y="858758"/>
            <a:ext cx="1105548" cy="43189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Arial Narrow" panose="020B0606020202030204" pitchFamily="34" charset="0"/>
              </a:rPr>
              <a:t>ДОКТОРАНТУРА 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4 года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49F64E27-4534-4A6E-97E7-DED28752B914}"/>
              </a:ext>
            </a:extLst>
          </p:cNvPr>
          <p:cNvSpPr/>
          <p:nvPr/>
        </p:nvSpPr>
        <p:spPr>
          <a:xfrm>
            <a:off x="1122243" y="5411415"/>
            <a:ext cx="946567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8C7481A3-5F04-4253-93C6-3C5875E3DF1D}"/>
              </a:ext>
            </a:extLst>
          </p:cNvPr>
          <p:cNvSpPr/>
          <p:nvPr/>
        </p:nvSpPr>
        <p:spPr>
          <a:xfrm>
            <a:off x="1122243" y="5848940"/>
            <a:ext cx="955337" cy="6294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xmlns="" id="{9CB21BF1-E986-4D37-923E-8CF4B7432EB4}"/>
              </a:ext>
            </a:extLst>
          </p:cNvPr>
          <p:cNvSpPr/>
          <p:nvPr/>
        </p:nvSpPr>
        <p:spPr>
          <a:xfrm>
            <a:off x="1146690" y="5512714"/>
            <a:ext cx="930890" cy="341879"/>
          </a:xfrm>
          <a:prstGeom prst="triangle">
            <a:avLst>
              <a:gd name="adj" fmla="val 10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1" name="Прямоугольный треугольник 50">
            <a:extLst>
              <a:ext uri="{FF2B5EF4-FFF2-40B4-BE49-F238E27FC236}">
                <a16:creationId xmlns:a16="http://schemas.microsoft.com/office/drawing/2014/main" xmlns="" id="{7054F7D6-6279-4EC9-8EEB-68C47270C6DF}"/>
              </a:ext>
            </a:extLst>
          </p:cNvPr>
          <p:cNvSpPr/>
          <p:nvPr/>
        </p:nvSpPr>
        <p:spPr>
          <a:xfrm rot="5400000">
            <a:off x="1425584" y="5099747"/>
            <a:ext cx="324577" cy="947914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00EAC22-75CA-42CB-91AB-DBC5EE79B73E}"/>
              </a:ext>
            </a:extLst>
          </p:cNvPr>
          <p:cNvSpPr txBox="1"/>
          <p:nvPr/>
        </p:nvSpPr>
        <p:spPr>
          <a:xfrm>
            <a:off x="1087096" y="5347420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E1437B-0DA3-44A8-B78E-3191E938DA99}"/>
              </a:ext>
            </a:extLst>
          </p:cNvPr>
          <p:cNvSpPr txBox="1"/>
          <p:nvPr/>
        </p:nvSpPr>
        <p:spPr>
          <a:xfrm>
            <a:off x="1192852" y="5812458"/>
            <a:ext cx="74341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ТИПО</a:t>
            </a: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1 г.10 м.-</a:t>
            </a: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 г.10 м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A63C07FC-6DCF-49A2-B807-6A6365E6E2B0}"/>
              </a:ext>
            </a:extLst>
          </p:cNvPr>
          <p:cNvSpPr/>
          <p:nvPr/>
        </p:nvSpPr>
        <p:spPr>
          <a:xfrm>
            <a:off x="2371815" y="4445113"/>
            <a:ext cx="996845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ый треугольник 56">
            <a:extLst>
              <a:ext uri="{FF2B5EF4-FFF2-40B4-BE49-F238E27FC236}">
                <a16:creationId xmlns:a16="http://schemas.microsoft.com/office/drawing/2014/main" xmlns="" id="{BA374712-71D4-4809-B14C-7A7456432183}"/>
              </a:ext>
            </a:extLst>
          </p:cNvPr>
          <p:cNvSpPr/>
          <p:nvPr/>
        </p:nvSpPr>
        <p:spPr>
          <a:xfrm rot="5400000">
            <a:off x="2633635" y="4155653"/>
            <a:ext cx="473203" cy="101835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0EBAD03F-59A1-4C1F-96B6-142560034159}"/>
              </a:ext>
            </a:extLst>
          </p:cNvPr>
          <p:cNvSpPr txBox="1"/>
          <p:nvPr/>
        </p:nvSpPr>
        <p:spPr>
          <a:xfrm>
            <a:off x="2317629" y="4454499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BA4196D6-EBD1-4E57-9D87-5E3FBCF6F51E}"/>
              </a:ext>
            </a:extLst>
          </p:cNvPr>
          <p:cNvSpPr/>
          <p:nvPr/>
        </p:nvSpPr>
        <p:spPr>
          <a:xfrm>
            <a:off x="3696876" y="2488919"/>
            <a:ext cx="1091464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CB06FAC-BFAA-44E1-9E1D-0021CEEE2232}"/>
              </a:ext>
            </a:extLst>
          </p:cNvPr>
          <p:cNvSpPr/>
          <p:nvPr/>
        </p:nvSpPr>
        <p:spPr>
          <a:xfrm>
            <a:off x="3703919" y="2753017"/>
            <a:ext cx="1084420" cy="151264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Непрерывное интегрированное образование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Arial Narrow" panose="020B0606020202030204" pitchFamily="34" charset="0"/>
              </a:rPr>
              <a:t>(бакалавриат + магистратура+ интернатура)</a:t>
            </a:r>
          </a:p>
          <a:p>
            <a:pPr algn="ctr"/>
            <a:r>
              <a:rPr lang="ru-RU" sz="1000" dirty="0">
                <a:solidFill>
                  <a:schemeClr val="bg1"/>
                </a:solidFill>
                <a:latin typeface="Arial Narrow" panose="020B0606020202030204" pitchFamily="34" charset="0"/>
              </a:rPr>
              <a:t>6 лет</a:t>
            </a: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2C6A1D7F-8760-45AF-995F-EF6656EAF01F}"/>
              </a:ext>
            </a:extLst>
          </p:cNvPr>
          <p:cNvSpPr/>
          <p:nvPr/>
        </p:nvSpPr>
        <p:spPr>
          <a:xfrm>
            <a:off x="3703919" y="1836019"/>
            <a:ext cx="1084420" cy="7546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РЕЗИДЕНТУРА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3-6  лет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0533FDB5-42D6-42F6-B773-60F993FC0D4B}"/>
              </a:ext>
            </a:extLst>
          </p:cNvPr>
          <p:cNvSpPr/>
          <p:nvPr/>
        </p:nvSpPr>
        <p:spPr>
          <a:xfrm>
            <a:off x="3682791" y="1401746"/>
            <a:ext cx="1105548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ый треугольник 63">
            <a:extLst>
              <a:ext uri="{FF2B5EF4-FFF2-40B4-BE49-F238E27FC236}">
                <a16:creationId xmlns:a16="http://schemas.microsoft.com/office/drawing/2014/main" xmlns="" id="{8FF20F1C-34B5-400B-9159-9EAE746AB901}"/>
              </a:ext>
            </a:extLst>
          </p:cNvPr>
          <p:cNvSpPr/>
          <p:nvPr/>
        </p:nvSpPr>
        <p:spPr>
          <a:xfrm rot="5400000">
            <a:off x="4070496" y="981128"/>
            <a:ext cx="388955" cy="1144677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Равнобедренный треугольник 64">
            <a:extLst>
              <a:ext uri="{FF2B5EF4-FFF2-40B4-BE49-F238E27FC236}">
                <a16:creationId xmlns:a16="http://schemas.microsoft.com/office/drawing/2014/main" xmlns="" id="{E84DF9C2-6D18-4700-A17D-45E5F3B2DBD5}"/>
              </a:ext>
            </a:extLst>
          </p:cNvPr>
          <p:cNvSpPr/>
          <p:nvPr/>
        </p:nvSpPr>
        <p:spPr>
          <a:xfrm>
            <a:off x="3670271" y="1501735"/>
            <a:ext cx="1118068" cy="388956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417D910C-4195-45A5-BC64-DF6992FEDA90}"/>
              </a:ext>
            </a:extLst>
          </p:cNvPr>
          <p:cNvSpPr txBox="1"/>
          <p:nvPr/>
        </p:nvSpPr>
        <p:spPr>
          <a:xfrm>
            <a:off x="3633605" y="1344368"/>
            <a:ext cx="51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EF90EB0D-D5EB-41C0-B898-F3726C3BC11D}"/>
              </a:ext>
            </a:extLst>
          </p:cNvPr>
          <p:cNvSpPr/>
          <p:nvPr/>
        </p:nvSpPr>
        <p:spPr>
          <a:xfrm>
            <a:off x="1907931" y="532583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xmlns="" id="{4FE09B9C-E4FE-40E9-ADC8-0C33A87A79ED}"/>
              </a:ext>
            </a:extLst>
          </p:cNvPr>
          <p:cNvSpPr/>
          <p:nvPr/>
        </p:nvSpPr>
        <p:spPr>
          <a:xfrm>
            <a:off x="3202149" y="450864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69" name="Овал 68">
            <a:extLst>
              <a:ext uri="{FF2B5EF4-FFF2-40B4-BE49-F238E27FC236}">
                <a16:creationId xmlns:a16="http://schemas.microsoft.com/office/drawing/2014/main" xmlns="" id="{2A518C2E-7EE9-4C82-9FAC-D1864D2F40DA}"/>
              </a:ext>
            </a:extLst>
          </p:cNvPr>
          <p:cNvSpPr/>
          <p:nvPr/>
        </p:nvSpPr>
        <p:spPr>
          <a:xfrm>
            <a:off x="4596222" y="2462737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0" name="Овал 69">
            <a:extLst>
              <a:ext uri="{FF2B5EF4-FFF2-40B4-BE49-F238E27FC236}">
                <a16:creationId xmlns:a16="http://schemas.microsoft.com/office/drawing/2014/main" xmlns="" id="{471F22A0-648E-4A7E-9062-71A5E270098D}"/>
              </a:ext>
            </a:extLst>
          </p:cNvPr>
          <p:cNvSpPr/>
          <p:nvPr/>
        </p:nvSpPr>
        <p:spPr>
          <a:xfrm>
            <a:off x="4651292" y="1283484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xmlns="" id="{86EC13C0-F923-4687-A54F-129AB52B9616}"/>
              </a:ext>
            </a:extLst>
          </p:cNvPr>
          <p:cNvSpPr/>
          <p:nvPr/>
        </p:nvSpPr>
        <p:spPr>
          <a:xfrm>
            <a:off x="8320071" y="6232253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C78637AF-CCD1-405D-92AF-316CE92A2157}"/>
              </a:ext>
            </a:extLst>
          </p:cNvPr>
          <p:cNvSpPr txBox="1"/>
          <p:nvPr/>
        </p:nvSpPr>
        <p:spPr>
          <a:xfrm>
            <a:off x="8708042" y="6199036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сертификация специалистов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8979E954-9F89-4208-BF99-FA8102458279}"/>
              </a:ext>
            </a:extLst>
          </p:cNvPr>
          <p:cNvSpPr txBox="1"/>
          <p:nvPr/>
        </p:nvSpPr>
        <p:spPr>
          <a:xfrm>
            <a:off x="4580444" y="6167704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C035EEE-6399-4551-A87D-492D2DA3FDD8}"/>
              </a:ext>
            </a:extLst>
          </p:cNvPr>
          <p:cNvSpPr txBox="1"/>
          <p:nvPr/>
        </p:nvSpPr>
        <p:spPr>
          <a:xfrm>
            <a:off x="5020212" y="6183093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специализация</a:t>
            </a:r>
          </a:p>
        </p:txBody>
      </p:sp>
      <p:graphicFrame>
        <p:nvGraphicFramePr>
          <p:cNvPr id="79" name="Таблица 79">
            <a:extLst>
              <a:ext uri="{FF2B5EF4-FFF2-40B4-BE49-F238E27FC236}">
                <a16:creationId xmlns:a16="http://schemas.microsoft.com/office/drawing/2014/main" xmlns="" id="{DD2CE028-EE90-40E2-BAA4-452EED740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53685"/>
              </p:ext>
            </p:extLst>
          </p:nvPr>
        </p:nvGraphicFramePr>
        <p:xfrm>
          <a:off x="7635669" y="2023930"/>
          <a:ext cx="4263037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875">
                  <a:extLst>
                    <a:ext uri="{9D8B030D-6E8A-4147-A177-3AD203B41FA5}">
                      <a16:colId xmlns:a16="http://schemas.microsoft.com/office/drawing/2014/main" xmlns="" val="2781934051"/>
                    </a:ext>
                  </a:extLst>
                </a:gridCol>
                <a:gridCol w="2375162">
                  <a:extLst>
                    <a:ext uri="{9D8B030D-6E8A-4147-A177-3AD203B41FA5}">
                      <a16:colId xmlns:a16="http://schemas.microsoft.com/office/drawing/2014/main" xmlns="" val="65223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Специальности высшего и послевузовского уровней (51)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Специализации (59)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248460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Терапия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Авиационная и космическая медицина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456562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Спортивная медицина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408790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Профессиональная патология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61486618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Традиционная медицина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921312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Трансфузиология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3095279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Трансплантационная координация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5374413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Гериатрия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809476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Ядерная медицина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745757650"/>
                  </a:ext>
                </a:extLst>
              </a:tr>
            </a:tbl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10C54B1-F9EC-47A9-ACA0-EA6DDE2E9A76}"/>
              </a:ext>
            </a:extLst>
          </p:cNvPr>
          <p:cNvSpPr txBox="1"/>
          <p:nvPr/>
        </p:nvSpPr>
        <p:spPr>
          <a:xfrm>
            <a:off x="7557598" y="778546"/>
            <a:ext cx="422708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0" i="0" dirty="0">
                <a:solidFill>
                  <a:srgbClr val="444444"/>
                </a:solidFill>
                <a:effectLst/>
                <a:latin typeface="Arial Narrow" panose="020B0606020202030204" pitchFamily="34" charset="0"/>
              </a:rPr>
              <a:t>Номенклатура специальностей и специализаций в области здравоохранения.</a:t>
            </a:r>
          </a:p>
          <a:p>
            <a:pPr algn="l" fontAlgn="base"/>
            <a:r>
              <a:rPr lang="ru-RU" sz="1200" b="0" dirty="0">
                <a:solidFill>
                  <a:srgbClr val="666666"/>
                </a:solidFill>
                <a:effectLst/>
                <a:latin typeface="Arial Narrow" panose="020B0606020202030204" pitchFamily="34" charset="0"/>
              </a:rPr>
              <a:t>Приказ Министра здравоохранения Республики Казахстан от 21 декабря 2020 года № ҚР ДСМ-305/2020. Зарегистрирован в Министерстве юстиции Республики Казахстан 22 декабря 2020 года № 21856.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D908ADEB-7AF4-4110-9B13-92C0009ED332}"/>
              </a:ext>
            </a:extLst>
          </p:cNvPr>
          <p:cNvSpPr txBox="1"/>
          <p:nvPr/>
        </p:nvSpPr>
        <p:spPr>
          <a:xfrm>
            <a:off x="4909575" y="3410631"/>
            <a:ext cx="1565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МАГИСТР МЕДИЦИНЫ, КВАЛИФИКАЦИЯ ВРАЧ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D48361CD-BF7C-4AB5-9C2D-F7699E0E28B0}"/>
              </a:ext>
            </a:extLst>
          </p:cNvPr>
          <p:cNvSpPr txBox="1"/>
          <p:nvPr/>
        </p:nvSpPr>
        <p:spPr>
          <a:xfrm>
            <a:off x="4909575" y="1933404"/>
            <a:ext cx="1565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КВАЛИФИКАЦИЯ - ВРАЧ СПЕЦИАЛИСТ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EE18E8A8-9136-4A77-BB7F-977F5DC0F4CF}"/>
              </a:ext>
            </a:extLst>
          </p:cNvPr>
          <p:cNvSpPr txBox="1"/>
          <p:nvPr/>
        </p:nvSpPr>
        <p:spPr>
          <a:xfrm>
            <a:off x="4846428" y="874649"/>
            <a:ext cx="14261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ДОКТОР </a:t>
            </a:r>
            <a:r>
              <a:rPr lang="en-US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PhD</a:t>
            </a:r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85" name="Стрелка: вверх 84">
            <a:extLst>
              <a:ext uri="{FF2B5EF4-FFF2-40B4-BE49-F238E27FC236}">
                <a16:creationId xmlns:a16="http://schemas.microsoft.com/office/drawing/2014/main" xmlns="" id="{7B9EBA31-B615-4FD9-BDED-C5AB2AAE98A1}"/>
              </a:ext>
            </a:extLst>
          </p:cNvPr>
          <p:cNvSpPr/>
          <p:nvPr/>
        </p:nvSpPr>
        <p:spPr>
          <a:xfrm>
            <a:off x="6781625" y="3783832"/>
            <a:ext cx="773027" cy="2631119"/>
          </a:xfrm>
          <a:prstGeom prst="upArrow">
            <a:avLst>
              <a:gd name="adj1" fmla="val 7672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1887758F-9F79-497B-ACDD-1DB595B9BC04}"/>
              </a:ext>
            </a:extLst>
          </p:cNvPr>
          <p:cNvSpPr txBox="1"/>
          <p:nvPr/>
        </p:nvSpPr>
        <p:spPr>
          <a:xfrm rot="16200000">
            <a:off x="5901852" y="4951855"/>
            <a:ext cx="2532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Признание и </a:t>
            </a:r>
            <a:r>
              <a:rPr lang="ru-RU" sz="1600" dirty="0" err="1">
                <a:solidFill>
                  <a:schemeClr val="bg1"/>
                </a:solidFill>
                <a:latin typeface="Arial Narrow" panose="020B0606020202030204" pitchFamily="34" charset="0"/>
              </a:rPr>
              <a:t>перезачет</a:t>
            </a:r>
            <a:r>
              <a:rPr lang="ru-RU" sz="1600" dirty="0">
                <a:solidFill>
                  <a:schemeClr val="bg1"/>
                </a:solidFill>
                <a:latin typeface="Arial Narrow" panose="020B0606020202030204" pitchFamily="34" charset="0"/>
              </a:rPr>
              <a:t> РО</a:t>
            </a:r>
          </a:p>
        </p:txBody>
      </p:sp>
    </p:spTree>
    <p:extLst>
      <p:ext uri="{BB962C8B-B14F-4D97-AF65-F5344CB8AC3E}">
        <p14:creationId xmlns:p14="http://schemas.microsoft.com/office/powerpoint/2010/main" val="365757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7"/>
            <a:ext cx="12192000" cy="85208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СИСТЕМА ПОДГОТОВКИ СПЕЦИАЛИСТОВ ФАРМАЦИИ В РК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A196D72-0A19-49B3-8A8D-C3C3D16A1B70}"/>
              </a:ext>
            </a:extLst>
          </p:cNvPr>
          <p:cNvSpPr/>
          <p:nvPr/>
        </p:nvSpPr>
        <p:spPr>
          <a:xfrm>
            <a:off x="385162" y="870338"/>
            <a:ext cx="655607" cy="558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031FA13-9B08-4BC6-8E0A-4061156071DE}"/>
              </a:ext>
            </a:extLst>
          </p:cNvPr>
          <p:cNvSpPr/>
          <p:nvPr/>
        </p:nvSpPr>
        <p:spPr>
          <a:xfrm>
            <a:off x="277784" y="5934975"/>
            <a:ext cx="595078" cy="58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44A09BF-A7B0-4CBB-87EF-F908AD118843}"/>
              </a:ext>
            </a:extLst>
          </p:cNvPr>
          <p:cNvSpPr/>
          <p:nvPr/>
        </p:nvSpPr>
        <p:spPr>
          <a:xfrm>
            <a:off x="325214" y="4797346"/>
            <a:ext cx="558356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22B0FFC-7D5B-43C6-9538-611560ABB0CC}"/>
              </a:ext>
            </a:extLst>
          </p:cNvPr>
          <p:cNvSpPr/>
          <p:nvPr/>
        </p:nvSpPr>
        <p:spPr>
          <a:xfrm>
            <a:off x="351226" y="3705786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9BB5D37-895B-4B52-8E27-C2BB338B4EE8}"/>
              </a:ext>
            </a:extLst>
          </p:cNvPr>
          <p:cNvSpPr txBox="1"/>
          <p:nvPr/>
        </p:nvSpPr>
        <p:spPr>
          <a:xfrm>
            <a:off x="0" y="1242204"/>
            <a:ext cx="369332" cy="52362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НАЦИОНАЛЬНАЯ  РАМКА  КВАЛИФИКАЦИЙ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8058AD3A-1C05-40DE-8C47-49EFCD513B4E}"/>
              </a:ext>
            </a:extLst>
          </p:cNvPr>
          <p:cNvSpPr/>
          <p:nvPr/>
        </p:nvSpPr>
        <p:spPr>
          <a:xfrm>
            <a:off x="341920" y="2558539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C000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6053D04-05E9-4665-823F-9450B4200D1F}"/>
              </a:ext>
            </a:extLst>
          </p:cNvPr>
          <p:cNvSpPr/>
          <p:nvPr/>
        </p:nvSpPr>
        <p:spPr>
          <a:xfrm>
            <a:off x="341920" y="1420910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7030A0"/>
                </a:solidFill>
                <a:latin typeface="Arial Narrow" panose="020B0606020202030204" pitchFamily="34" charset="0"/>
              </a:rPr>
              <a:t>08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FFBA7E-443B-4B4A-8F99-C26256ACE6B8}"/>
              </a:ext>
            </a:extLst>
          </p:cNvPr>
          <p:cNvSpPr txBox="1"/>
          <p:nvPr/>
        </p:nvSpPr>
        <p:spPr>
          <a:xfrm>
            <a:off x="293294" y="322291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Первый цикл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2D95BF-63E5-451E-89BB-EB42230EE65F}"/>
              </a:ext>
            </a:extLst>
          </p:cNvPr>
          <p:cNvSpPr txBox="1"/>
          <p:nvPr/>
        </p:nvSpPr>
        <p:spPr>
          <a:xfrm>
            <a:off x="288893" y="211892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Второй цикл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319DDDD-1297-4ED6-A5E0-99ED2EA224C9}"/>
              </a:ext>
            </a:extLst>
          </p:cNvPr>
          <p:cNvSpPr txBox="1"/>
          <p:nvPr/>
        </p:nvSpPr>
        <p:spPr>
          <a:xfrm>
            <a:off x="288892" y="984104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Третий цикл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255F8E2-7963-409B-A352-BFD8653EA6C5}"/>
              </a:ext>
            </a:extLst>
          </p:cNvPr>
          <p:cNvSpPr txBox="1"/>
          <p:nvPr/>
        </p:nvSpPr>
        <p:spPr>
          <a:xfrm>
            <a:off x="2444552" y="4995917"/>
            <a:ext cx="757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Прикладной бакалавриат</a:t>
            </a: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3,5 года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C73E44D6-B07F-46FC-9F10-9FFE0E8D0705}"/>
              </a:ext>
            </a:extLst>
          </p:cNvPr>
          <p:cNvSpPr/>
          <p:nvPr/>
        </p:nvSpPr>
        <p:spPr>
          <a:xfrm>
            <a:off x="3682792" y="858758"/>
            <a:ext cx="1105548" cy="43189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Arial Narrow" panose="020B0606020202030204" pitchFamily="34" charset="0"/>
              </a:rPr>
              <a:t>ДОКТОРАНТУРА 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3 года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49F64E27-4534-4A6E-97E7-DED28752B914}"/>
              </a:ext>
            </a:extLst>
          </p:cNvPr>
          <p:cNvSpPr/>
          <p:nvPr/>
        </p:nvSpPr>
        <p:spPr>
          <a:xfrm>
            <a:off x="1122243" y="5411415"/>
            <a:ext cx="946567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8C7481A3-5F04-4253-93C6-3C5875E3DF1D}"/>
              </a:ext>
            </a:extLst>
          </p:cNvPr>
          <p:cNvSpPr/>
          <p:nvPr/>
        </p:nvSpPr>
        <p:spPr>
          <a:xfrm>
            <a:off x="1122243" y="5848940"/>
            <a:ext cx="955337" cy="6294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xmlns="" id="{9CB21BF1-E986-4D37-923E-8CF4B7432EB4}"/>
              </a:ext>
            </a:extLst>
          </p:cNvPr>
          <p:cNvSpPr/>
          <p:nvPr/>
        </p:nvSpPr>
        <p:spPr>
          <a:xfrm>
            <a:off x="1146690" y="5512714"/>
            <a:ext cx="930890" cy="341879"/>
          </a:xfrm>
          <a:prstGeom prst="triangle">
            <a:avLst>
              <a:gd name="adj" fmla="val 10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1" name="Прямоугольный треугольник 50">
            <a:extLst>
              <a:ext uri="{FF2B5EF4-FFF2-40B4-BE49-F238E27FC236}">
                <a16:creationId xmlns:a16="http://schemas.microsoft.com/office/drawing/2014/main" xmlns="" id="{7054F7D6-6279-4EC9-8EEB-68C47270C6DF}"/>
              </a:ext>
            </a:extLst>
          </p:cNvPr>
          <p:cNvSpPr/>
          <p:nvPr/>
        </p:nvSpPr>
        <p:spPr>
          <a:xfrm rot="5400000">
            <a:off x="1425584" y="5099747"/>
            <a:ext cx="324577" cy="947914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00EAC22-75CA-42CB-91AB-DBC5EE79B73E}"/>
              </a:ext>
            </a:extLst>
          </p:cNvPr>
          <p:cNvSpPr txBox="1"/>
          <p:nvPr/>
        </p:nvSpPr>
        <p:spPr>
          <a:xfrm>
            <a:off x="1087096" y="5347420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E1437B-0DA3-44A8-B78E-3191E938DA99}"/>
              </a:ext>
            </a:extLst>
          </p:cNvPr>
          <p:cNvSpPr txBox="1"/>
          <p:nvPr/>
        </p:nvSpPr>
        <p:spPr>
          <a:xfrm>
            <a:off x="1192852" y="5812458"/>
            <a:ext cx="74341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ТИПО</a:t>
            </a:r>
          </a:p>
          <a:p>
            <a:pPr algn="ctr">
              <a:lnSpc>
                <a:spcPct val="80000"/>
              </a:lnSpc>
            </a:pP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 г.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BA4196D6-EBD1-4E57-9D87-5E3FBCF6F51E}"/>
              </a:ext>
            </a:extLst>
          </p:cNvPr>
          <p:cNvSpPr/>
          <p:nvPr/>
        </p:nvSpPr>
        <p:spPr>
          <a:xfrm>
            <a:off x="2354367" y="2818642"/>
            <a:ext cx="1091464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CB06FAC-BFAA-44E1-9E1D-0021CEEE2232}"/>
              </a:ext>
            </a:extLst>
          </p:cNvPr>
          <p:cNvSpPr/>
          <p:nvPr/>
        </p:nvSpPr>
        <p:spPr>
          <a:xfrm>
            <a:off x="2354367" y="3282576"/>
            <a:ext cx="1105806" cy="97799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Академический бакалавриат 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5 лет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2C6A1D7F-8760-45AF-995F-EF6656EAF01F}"/>
              </a:ext>
            </a:extLst>
          </p:cNvPr>
          <p:cNvSpPr/>
          <p:nvPr/>
        </p:nvSpPr>
        <p:spPr>
          <a:xfrm>
            <a:off x="3703919" y="1836019"/>
            <a:ext cx="1084420" cy="7546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МАГИСТРАТУРА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2 года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Прямоугольный треугольник 63">
            <a:extLst>
              <a:ext uri="{FF2B5EF4-FFF2-40B4-BE49-F238E27FC236}">
                <a16:creationId xmlns:a16="http://schemas.microsoft.com/office/drawing/2014/main" xmlns="" id="{8FF20F1C-34B5-400B-9159-9EAE746AB901}"/>
              </a:ext>
            </a:extLst>
          </p:cNvPr>
          <p:cNvSpPr/>
          <p:nvPr/>
        </p:nvSpPr>
        <p:spPr>
          <a:xfrm rot="5400000">
            <a:off x="4050931" y="1000693"/>
            <a:ext cx="388956" cy="1105548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Равнобедренный треугольник 64">
            <a:extLst>
              <a:ext uri="{FF2B5EF4-FFF2-40B4-BE49-F238E27FC236}">
                <a16:creationId xmlns:a16="http://schemas.microsoft.com/office/drawing/2014/main" xmlns="" id="{E84DF9C2-6D18-4700-A17D-45E5F3B2DBD5}"/>
              </a:ext>
            </a:extLst>
          </p:cNvPr>
          <p:cNvSpPr/>
          <p:nvPr/>
        </p:nvSpPr>
        <p:spPr>
          <a:xfrm>
            <a:off x="3646431" y="1449485"/>
            <a:ext cx="1141907" cy="388956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417D910C-4195-45A5-BC64-DF6992FEDA90}"/>
              </a:ext>
            </a:extLst>
          </p:cNvPr>
          <p:cNvSpPr txBox="1"/>
          <p:nvPr/>
        </p:nvSpPr>
        <p:spPr>
          <a:xfrm>
            <a:off x="3633605" y="1344368"/>
            <a:ext cx="51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EF90EB0D-D5EB-41C0-B898-F3726C3BC11D}"/>
              </a:ext>
            </a:extLst>
          </p:cNvPr>
          <p:cNvSpPr/>
          <p:nvPr/>
        </p:nvSpPr>
        <p:spPr>
          <a:xfrm>
            <a:off x="1907931" y="532583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69" name="Овал 68">
            <a:extLst>
              <a:ext uri="{FF2B5EF4-FFF2-40B4-BE49-F238E27FC236}">
                <a16:creationId xmlns:a16="http://schemas.microsoft.com/office/drawing/2014/main" xmlns="" id="{2A518C2E-7EE9-4C82-9FAC-D1864D2F40DA}"/>
              </a:ext>
            </a:extLst>
          </p:cNvPr>
          <p:cNvSpPr/>
          <p:nvPr/>
        </p:nvSpPr>
        <p:spPr>
          <a:xfrm>
            <a:off x="3263735" y="286915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xmlns="" id="{86EC13C0-F923-4687-A54F-129AB52B9616}"/>
              </a:ext>
            </a:extLst>
          </p:cNvPr>
          <p:cNvSpPr/>
          <p:nvPr/>
        </p:nvSpPr>
        <p:spPr>
          <a:xfrm>
            <a:off x="8320071" y="6232253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C78637AF-CCD1-405D-92AF-316CE92A2157}"/>
              </a:ext>
            </a:extLst>
          </p:cNvPr>
          <p:cNvSpPr txBox="1"/>
          <p:nvPr/>
        </p:nvSpPr>
        <p:spPr>
          <a:xfrm>
            <a:off x="8708042" y="6199036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сертификация специалистов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8979E954-9F89-4208-BF99-FA8102458279}"/>
              </a:ext>
            </a:extLst>
          </p:cNvPr>
          <p:cNvSpPr txBox="1"/>
          <p:nvPr/>
        </p:nvSpPr>
        <p:spPr>
          <a:xfrm>
            <a:off x="4580444" y="6167704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C035EEE-6399-4551-A87D-492D2DA3FDD8}"/>
              </a:ext>
            </a:extLst>
          </p:cNvPr>
          <p:cNvSpPr txBox="1"/>
          <p:nvPr/>
        </p:nvSpPr>
        <p:spPr>
          <a:xfrm>
            <a:off x="5020212" y="6183093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специализация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10C54B1-F9EC-47A9-ACA0-EA6DDE2E9A76}"/>
              </a:ext>
            </a:extLst>
          </p:cNvPr>
          <p:cNvSpPr txBox="1"/>
          <p:nvPr/>
        </p:nvSpPr>
        <p:spPr>
          <a:xfrm>
            <a:off x="7247794" y="1625258"/>
            <a:ext cx="47234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0" i="0" dirty="0">
                <a:solidFill>
                  <a:srgbClr val="444444"/>
                </a:solidFill>
                <a:effectLst/>
                <a:latin typeface="Arial Narrow" panose="020B0606020202030204" pitchFamily="34" charset="0"/>
              </a:rPr>
              <a:t>Номенклатура специальностей и специализаций в области здравоохранения.</a:t>
            </a:r>
          </a:p>
          <a:p>
            <a:pPr algn="l" fontAlgn="base"/>
            <a:r>
              <a:rPr lang="ru-RU" sz="1200" b="0" dirty="0">
                <a:solidFill>
                  <a:srgbClr val="666666"/>
                </a:solidFill>
                <a:effectLst/>
                <a:latin typeface="Arial Narrow" panose="020B0606020202030204" pitchFamily="34" charset="0"/>
              </a:rPr>
              <a:t>Приказ Министра здравоохранения Республики Казахстан от 21 декабря 2020 года № ҚР ДСМ-305/2020. Зарегистрирован в Министерстве юстиции Республики Казахстан 22 декабря 2020 года № 21856.</a:t>
            </a:r>
          </a:p>
        </p:txBody>
      </p:sp>
      <p:sp>
        <p:nvSpPr>
          <p:cNvPr id="42" name="Прямоугольный треугольник 41">
            <a:extLst>
              <a:ext uri="{FF2B5EF4-FFF2-40B4-BE49-F238E27FC236}">
                <a16:creationId xmlns:a16="http://schemas.microsoft.com/office/drawing/2014/main" xmlns="" id="{CAF60652-4050-4D5D-936F-ACD72A6F1F13}"/>
              </a:ext>
            </a:extLst>
          </p:cNvPr>
          <p:cNvSpPr/>
          <p:nvPr/>
        </p:nvSpPr>
        <p:spPr>
          <a:xfrm rot="5400000">
            <a:off x="2686409" y="2482034"/>
            <a:ext cx="423810" cy="1079587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4B4552DB-E7F1-4686-8079-B44C2438ADA2}"/>
              </a:ext>
            </a:extLst>
          </p:cNvPr>
          <p:cNvSpPr txBox="1"/>
          <p:nvPr/>
        </p:nvSpPr>
        <p:spPr>
          <a:xfrm>
            <a:off x="2377067" y="2730236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5EAC5EC-FCEE-4DC7-A10C-F594EF5DFB11}"/>
              </a:ext>
            </a:extLst>
          </p:cNvPr>
          <p:cNvSpPr txBox="1"/>
          <p:nvPr/>
        </p:nvSpPr>
        <p:spPr>
          <a:xfrm>
            <a:off x="2093257" y="5689347"/>
            <a:ext cx="1565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КВАЛИФИКАЦИЯ ФАРМАЦЕВТ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C9B9AE2-617D-4297-A73C-681571D2C55F}"/>
              </a:ext>
            </a:extLst>
          </p:cNvPr>
          <p:cNvSpPr txBox="1"/>
          <p:nvPr/>
        </p:nvSpPr>
        <p:spPr>
          <a:xfrm>
            <a:off x="3486301" y="3324191"/>
            <a:ext cx="15652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БАКАЛАВР ЗДРАВООХРАНЕНИЯ ПО ФАРМАЦИИ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F5184C7-74D0-471A-928C-AE3B49221D74}"/>
              </a:ext>
            </a:extLst>
          </p:cNvPr>
          <p:cNvSpPr txBox="1"/>
          <p:nvPr/>
        </p:nvSpPr>
        <p:spPr>
          <a:xfrm>
            <a:off x="4811197" y="1858496"/>
            <a:ext cx="1261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МАГИСТР ФАРМАЦИИ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7F3AB84A-2B28-420C-AF04-A40B353761E1}"/>
              </a:ext>
            </a:extLst>
          </p:cNvPr>
          <p:cNvSpPr txBox="1"/>
          <p:nvPr/>
        </p:nvSpPr>
        <p:spPr>
          <a:xfrm>
            <a:off x="4846428" y="874649"/>
            <a:ext cx="1426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ДОКТОР </a:t>
            </a:r>
            <a:r>
              <a:rPr lang="en-US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PHD</a:t>
            </a:r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 ФАРМАЦИИ</a:t>
            </a:r>
          </a:p>
        </p:txBody>
      </p:sp>
      <p:graphicFrame>
        <p:nvGraphicFramePr>
          <p:cNvPr id="70" name="Таблица 79">
            <a:extLst>
              <a:ext uri="{FF2B5EF4-FFF2-40B4-BE49-F238E27FC236}">
                <a16:creationId xmlns:a16="http://schemas.microsoft.com/office/drawing/2014/main" xmlns="" id="{92A5FD5A-4C08-4233-93B5-DB96A1580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22057"/>
              </p:ext>
            </p:extLst>
          </p:nvPr>
        </p:nvGraphicFramePr>
        <p:xfrm>
          <a:off x="7311507" y="2730236"/>
          <a:ext cx="4587199" cy="1701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429">
                  <a:extLst>
                    <a:ext uri="{9D8B030D-6E8A-4147-A177-3AD203B41FA5}">
                      <a16:colId xmlns:a16="http://schemas.microsoft.com/office/drawing/2014/main" xmlns="" val="2781934051"/>
                    </a:ext>
                  </a:extLst>
                </a:gridCol>
                <a:gridCol w="2555770">
                  <a:extLst>
                    <a:ext uri="{9D8B030D-6E8A-4147-A177-3AD203B41FA5}">
                      <a16:colId xmlns:a16="http://schemas.microsoft.com/office/drawing/2014/main" xmlns="" val="65223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Специальность высшего образования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Специализации 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248460"/>
                  </a:ext>
                </a:extLst>
              </a:tr>
              <a:tr h="311098">
                <a:tc rowSpan="4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 Narrow" panose="020B0606020202030204" pitchFamily="34" charset="0"/>
                        </a:rPr>
                        <a:t>Фармация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Менеджмент в фармации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45656258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Клиническая фармация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1940879033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Управление качеством в фармации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1992131224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Радиационная фармация</a:t>
                      </a:r>
                    </a:p>
                  </a:txBody>
                  <a:tcPr marL="47625" marR="47625" marT="28575" marB="28575" anchor="ctr"/>
                </a:tc>
                <a:extLst>
                  <a:ext uri="{0D108BD9-81ED-4DB2-BD59-A6C34878D82A}">
                    <a16:rowId xmlns:a16="http://schemas.microsoft.com/office/drawing/2014/main" xmlns="" val="3499214789"/>
                  </a:ext>
                </a:extLst>
              </a:tr>
            </a:tbl>
          </a:graphicData>
        </a:graphic>
      </p:graphicFrame>
      <p:sp>
        <p:nvSpPr>
          <p:cNvPr id="71" name="Стрелка: вверх 70">
            <a:extLst>
              <a:ext uri="{FF2B5EF4-FFF2-40B4-BE49-F238E27FC236}">
                <a16:creationId xmlns:a16="http://schemas.microsoft.com/office/drawing/2014/main" xmlns="" id="{44A3C28D-A44C-4C91-B589-B5186941170C}"/>
              </a:ext>
            </a:extLst>
          </p:cNvPr>
          <p:cNvSpPr/>
          <p:nvPr/>
        </p:nvSpPr>
        <p:spPr>
          <a:xfrm>
            <a:off x="6473636" y="3662640"/>
            <a:ext cx="773027" cy="2631119"/>
          </a:xfrm>
          <a:prstGeom prst="upArrow">
            <a:avLst>
              <a:gd name="adj1" fmla="val 7672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93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1B35B4-8FF0-4815-9D11-651F26728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7"/>
            <a:ext cx="12192000" cy="85208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СИСТЕМА ПОДГОТОВКИ </a:t>
            </a:r>
            <a:r>
              <a:rPr lang="ru-RU" sz="2400" dirty="0">
                <a:effectLst/>
                <a:latin typeface="Arial Narrow" panose="020B0606020202030204" pitchFamily="34" charset="0"/>
              </a:rPr>
              <a:t>СПЕЦИАЛИСТОВ ОБЩЕСТВЕННОГО ЗДОРОВЬЯ И ИНЫХ СПЕЦИАЛИСТОВ ЗДРАВООХРАНЕНИЯ </a:t>
            </a:r>
            <a:r>
              <a:rPr lang="ru-RU" sz="2400" dirty="0"/>
              <a:t>В РК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A196D72-0A19-49B3-8A8D-C3C3D16A1B70}"/>
              </a:ext>
            </a:extLst>
          </p:cNvPr>
          <p:cNvSpPr/>
          <p:nvPr/>
        </p:nvSpPr>
        <p:spPr>
          <a:xfrm>
            <a:off x="385162" y="870338"/>
            <a:ext cx="655607" cy="5584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031FA13-9B08-4BC6-8E0A-4061156071DE}"/>
              </a:ext>
            </a:extLst>
          </p:cNvPr>
          <p:cNvSpPr/>
          <p:nvPr/>
        </p:nvSpPr>
        <p:spPr>
          <a:xfrm>
            <a:off x="277784" y="5934975"/>
            <a:ext cx="595078" cy="58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44A09BF-A7B0-4CBB-87EF-F908AD118843}"/>
              </a:ext>
            </a:extLst>
          </p:cNvPr>
          <p:cNvSpPr/>
          <p:nvPr/>
        </p:nvSpPr>
        <p:spPr>
          <a:xfrm>
            <a:off x="325214" y="4797346"/>
            <a:ext cx="558356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22B0FFC-7D5B-43C6-9538-611560ABB0CC}"/>
              </a:ext>
            </a:extLst>
          </p:cNvPr>
          <p:cNvSpPr/>
          <p:nvPr/>
        </p:nvSpPr>
        <p:spPr>
          <a:xfrm>
            <a:off x="351226" y="3705786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9BB5D37-895B-4B52-8E27-C2BB338B4EE8}"/>
              </a:ext>
            </a:extLst>
          </p:cNvPr>
          <p:cNvSpPr txBox="1"/>
          <p:nvPr/>
        </p:nvSpPr>
        <p:spPr>
          <a:xfrm>
            <a:off x="0" y="1242204"/>
            <a:ext cx="369332" cy="52362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Arial Narrow" panose="020B0606020202030204" pitchFamily="34" charset="0"/>
              </a:rPr>
              <a:t>НАЦИОНАЛЬНАЯ  РАМКА  КВАЛИФИКАЦИЙ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8058AD3A-1C05-40DE-8C47-49EFCD513B4E}"/>
              </a:ext>
            </a:extLst>
          </p:cNvPr>
          <p:cNvSpPr/>
          <p:nvPr/>
        </p:nvSpPr>
        <p:spPr>
          <a:xfrm>
            <a:off x="341920" y="2558539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FFC000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6053D04-05E9-4665-823F-9450B4200D1F}"/>
              </a:ext>
            </a:extLst>
          </p:cNvPr>
          <p:cNvSpPr/>
          <p:nvPr/>
        </p:nvSpPr>
        <p:spPr>
          <a:xfrm>
            <a:off x="341920" y="1420910"/>
            <a:ext cx="530942" cy="550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7030A0"/>
                </a:solidFill>
                <a:latin typeface="Arial Narrow" panose="020B0606020202030204" pitchFamily="34" charset="0"/>
              </a:rPr>
              <a:t>08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8FFBA7E-443B-4B4A-8F99-C26256ACE6B8}"/>
              </a:ext>
            </a:extLst>
          </p:cNvPr>
          <p:cNvSpPr txBox="1"/>
          <p:nvPr/>
        </p:nvSpPr>
        <p:spPr>
          <a:xfrm>
            <a:off x="293294" y="322291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Первый цикл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D2D95BF-63E5-451E-89BB-EB42230EE65F}"/>
              </a:ext>
            </a:extLst>
          </p:cNvPr>
          <p:cNvSpPr txBox="1"/>
          <p:nvPr/>
        </p:nvSpPr>
        <p:spPr>
          <a:xfrm>
            <a:off x="288893" y="2118921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Второй цикл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319DDDD-1297-4ED6-A5E0-99ED2EA224C9}"/>
              </a:ext>
            </a:extLst>
          </p:cNvPr>
          <p:cNvSpPr txBox="1"/>
          <p:nvPr/>
        </p:nvSpPr>
        <p:spPr>
          <a:xfrm>
            <a:off x="288892" y="984104"/>
            <a:ext cx="6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 Narrow" panose="020B0606020202030204" pitchFamily="34" charset="0"/>
              </a:rPr>
              <a:t>Третий цикл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255F8E2-7963-409B-A352-BFD8653EA6C5}"/>
              </a:ext>
            </a:extLst>
          </p:cNvPr>
          <p:cNvSpPr txBox="1"/>
          <p:nvPr/>
        </p:nvSpPr>
        <p:spPr>
          <a:xfrm>
            <a:off x="2444552" y="4995917"/>
            <a:ext cx="757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Прикладной бакалавриат</a:t>
            </a: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3,5 года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C73E44D6-B07F-46FC-9F10-9FFE0E8D0705}"/>
              </a:ext>
            </a:extLst>
          </p:cNvPr>
          <p:cNvSpPr/>
          <p:nvPr/>
        </p:nvSpPr>
        <p:spPr>
          <a:xfrm>
            <a:off x="3682792" y="858758"/>
            <a:ext cx="1105548" cy="43189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Arial Narrow" panose="020B0606020202030204" pitchFamily="34" charset="0"/>
              </a:rPr>
              <a:t>ДОКТОРАНТУРА </a:t>
            </a:r>
          </a:p>
          <a:p>
            <a:pPr algn="ctr"/>
            <a:r>
              <a:rPr lang="ru-RU" sz="1000" dirty="0">
                <a:latin typeface="Arial Narrow" panose="020B0606020202030204" pitchFamily="34" charset="0"/>
              </a:rPr>
              <a:t>3 года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49F64E27-4534-4A6E-97E7-DED28752B914}"/>
              </a:ext>
            </a:extLst>
          </p:cNvPr>
          <p:cNvSpPr/>
          <p:nvPr/>
        </p:nvSpPr>
        <p:spPr>
          <a:xfrm>
            <a:off x="1122243" y="5411415"/>
            <a:ext cx="946567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8C7481A3-5F04-4253-93C6-3C5875E3DF1D}"/>
              </a:ext>
            </a:extLst>
          </p:cNvPr>
          <p:cNvSpPr/>
          <p:nvPr/>
        </p:nvSpPr>
        <p:spPr>
          <a:xfrm>
            <a:off x="1122243" y="5848940"/>
            <a:ext cx="955337" cy="62949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xmlns="" id="{9CB21BF1-E986-4D37-923E-8CF4B7432EB4}"/>
              </a:ext>
            </a:extLst>
          </p:cNvPr>
          <p:cNvSpPr/>
          <p:nvPr/>
        </p:nvSpPr>
        <p:spPr>
          <a:xfrm>
            <a:off x="1146690" y="5512714"/>
            <a:ext cx="930890" cy="341879"/>
          </a:xfrm>
          <a:prstGeom prst="triangle">
            <a:avLst>
              <a:gd name="adj" fmla="val 10000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1" name="Прямоугольный треугольник 50">
            <a:extLst>
              <a:ext uri="{FF2B5EF4-FFF2-40B4-BE49-F238E27FC236}">
                <a16:creationId xmlns:a16="http://schemas.microsoft.com/office/drawing/2014/main" xmlns="" id="{7054F7D6-6279-4EC9-8EEB-68C47270C6DF}"/>
              </a:ext>
            </a:extLst>
          </p:cNvPr>
          <p:cNvSpPr/>
          <p:nvPr/>
        </p:nvSpPr>
        <p:spPr>
          <a:xfrm rot="5400000">
            <a:off x="1425584" y="5099747"/>
            <a:ext cx="324577" cy="947914"/>
          </a:xfrm>
          <a:prstGeom prst="rt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000EAC22-75CA-42CB-91AB-DBC5EE79B73E}"/>
              </a:ext>
            </a:extLst>
          </p:cNvPr>
          <p:cNvSpPr txBox="1"/>
          <p:nvPr/>
        </p:nvSpPr>
        <p:spPr>
          <a:xfrm>
            <a:off x="1087096" y="5347420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E1437B-0DA3-44A8-B78E-3191E938DA99}"/>
              </a:ext>
            </a:extLst>
          </p:cNvPr>
          <p:cNvSpPr txBox="1"/>
          <p:nvPr/>
        </p:nvSpPr>
        <p:spPr>
          <a:xfrm>
            <a:off x="1192852" y="5812458"/>
            <a:ext cx="743412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ТИПО</a:t>
            </a:r>
          </a:p>
          <a:p>
            <a:pPr algn="ctr">
              <a:lnSpc>
                <a:spcPct val="80000"/>
              </a:lnSpc>
            </a:pPr>
            <a:endParaRPr lang="ru-RU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1200" dirty="0">
                <a:solidFill>
                  <a:schemeClr val="bg1"/>
                </a:solidFill>
                <a:latin typeface="Arial Narrow" panose="020B0606020202030204" pitchFamily="34" charset="0"/>
              </a:rPr>
              <a:t>3 г.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xmlns="" id="{BA4196D6-EBD1-4E57-9D87-5E3FBCF6F51E}"/>
              </a:ext>
            </a:extLst>
          </p:cNvPr>
          <p:cNvSpPr/>
          <p:nvPr/>
        </p:nvSpPr>
        <p:spPr>
          <a:xfrm>
            <a:off x="2354367" y="2818642"/>
            <a:ext cx="1091464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CB06FAC-BFAA-44E1-9E1D-0021CEEE2232}"/>
              </a:ext>
            </a:extLst>
          </p:cNvPr>
          <p:cNvSpPr/>
          <p:nvPr/>
        </p:nvSpPr>
        <p:spPr>
          <a:xfrm>
            <a:off x="2354367" y="3282576"/>
            <a:ext cx="1105806" cy="97799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Академический бакалавриат 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4 года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xmlns="" id="{2C6A1D7F-8760-45AF-995F-EF6656EAF01F}"/>
              </a:ext>
            </a:extLst>
          </p:cNvPr>
          <p:cNvSpPr/>
          <p:nvPr/>
        </p:nvSpPr>
        <p:spPr>
          <a:xfrm>
            <a:off x="3703919" y="1836019"/>
            <a:ext cx="1084420" cy="7546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МАГИСТРАТУРА</a:t>
            </a:r>
          </a:p>
          <a:p>
            <a:pPr algn="ctr"/>
            <a:r>
              <a:rPr lang="ru-RU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2 года</a:t>
            </a:r>
            <a:endParaRPr lang="ru-RU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Прямоугольный треугольник 63">
            <a:extLst>
              <a:ext uri="{FF2B5EF4-FFF2-40B4-BE49-F238E27FC236}">
                <a16:creationId xmlns:a16="http://schemas.microsoft.com/office/drawing/2014/main" xmlns="" id="{8FF20F1C-34B5-400B-9159-9EAE746AB901}"/>
              </a:ext>
            </a:extLst>
          </p:cNvPr>
          <p:cNvSpPr/>
          <p:nvPr/>
        </p:nvSpPr>
        <p:spPr>
          <a:xfrm rot="5400000">
            <a:off x="4050931" y="1000693"/>
            <a:ext cx="388956" cy="1105548"/>
          </a:xfrm>
          <a:prstGeom prst="rt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Равнобедренный треугольник 64">
            <a:extLst>
              <a:ext uri="{FF2B5EF4-FFF2-40B4-BE49-F238E27FC236}">
                <a16:creationId xmlns:a16="http://schemas.microsoft.com/office/drawing/2014/main" xmlns="" id="{E84DF9C2-6D18-4700-A17D-45E5F3B2DBD5}"/>
              </a:ext>
            </a:extLst>
          </p:cNvPr>
          <p:cNvSpPr/>
          <p:nvPr/>
        </p:nvSpPr>
        <p:spPr>
          <a:xfrm>
            <a:off x="3646431" y="1449485"/>
            <a:ext cx="1141907" cy="388956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417D910C-4195-45A5-BC64-DF6992FEDA90}"/>
              </a:ext>
            </a:extLst>
          </p:cNvPr>
          <p:cNvSpPr txBox="1"/>
          <p:nvPr/>
        </p:nvSpPr>
        <p:spPr>
          <a:xfrm>
            <a:off x="3633605" y="1344368"/>
            <a:ext cx="51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67" name="Овал 66">
            <a:extLst>
              <a:ext uri="{FF2B5EF4-FFF2-40B4-BE49-F238E27FC236}">
                <a16:creationId xmlns:a16="http://schemas.microsoft.com/office/drawing/2014/main" xmlns="" id="{EF90EB0D-D5EB-41C0-B898-F3726C3BC11D}"/>
              </a:ext>
            </a:extLst>
          </p:cNvPr>
          <p:cNvSpPr/>
          <p:nvPr/>
        </p:nvSpPr>
        <p:spPr>
          <a:xfrm>
            <a:off x="1907931" y="532583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69" name="Овал 68">
            <a:extLst>
              <a:ext uri="{FF2B5EF4-FFF2-40B4-BE49-F238E27FC236}">
                <a16:creationId xmlns:a16="http://schemas.microsoft.com/office/drawing/2014/main" xmlns="" id="{2A518C2E-7EE9-4C82-9FAC-D1864D2F40DA}"/>
              </a:ext>
            </a:extLst>
          </p:cNvPr>
          <p:cNvSpPr/>
          <p:nvPr/>
        </p:nvSpPr>
        <p:spPr>
          <a:xfrm>
            <a:off x="3263735" y="2869158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xmlns="" id="{86EC13C0-F923-4687-A54F-129AB52B9616}"/>
              </a:ext>
            </a:extLst>
          </p:cNvPr>
          <p:cNvSpPr/>
          <p:nvPr/>
        </p:nvSpPr>
        <p:spPr>
          <a:xfrm>
            <a:off x="8320071" y="6232253"/>
            <a:ext cx="258283" cy="3053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 Narrow" panose="020B0606020202030204" pitchFamily="34" charset="0"/>
              </a:rPr>
              <a:t>С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C78637AF-CCD1-405D-92AF-316CE92A2157}"/>
              </a:ext>
            </a:extLst>
          </p:cNvPr>
          <p:cNvSpPr txBox="1"/>
          <p:nvPr/>
        </p:nvSpPr>
        <p:spPr>
          <a:xfrm>
            <a:off x="8708042" y="6199036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сертификация специалистов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8979E954-9F89-4208-BF99-FA8102458279}"/>
              </a:ext>
            </a:extLst>
          </p:cNvPr>
          <p:cNvSpPr txBox="1"/>
          <p:nvPr/>
        </p:nvSpPr>
        <p:spPr>
          <a:xfrm>
            <a:off x="4580444" y="6167704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0C035EEE-6399-4551-A87D-492D2DA3FDD8}"/>
              </a:ext>
            </a:extLst>
          </p:cNvPr>
          <p:cNvSpPr txBox="1"/>
          <p:nvPr/>
        </p:nvSpPr>
        <p:spPr>
          <a:xfrm>
            <a:off x="5020212" y="6183093"/>
            <a:ext cx="388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специализация</a:t>
            </a:r>
          </a:p>
        </p:txBody>
      </p:sp>
      <p:graphicFrame>
        <p:nvGraphicFramePr>
          <p:cNvPr id="79" name="Таблица 79">
            <a:extLst>
              <a:ext uri="{FF2B5EF4-FFF2-40B4-BE49-F238E27FC236}">
                <a16:creationId xmlns:a16="http://schemas.microsoft.com/office/drawing/2014/main" xmlns="" id="{DD2CE028-EE90-40E2-BAA4-452EED740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960850"/>
              </p:ext>
            </p:extLst>
          </p:nvPr>
        </p:nvGraphicFramePr>
        <p:xfrm>
          <a:off x="7253575" y="1928741"/>
          <a:ext cx="4587199" cy="419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907">
                  <a:extLst>
                    <a:ext uri="{9D8B030D-6E8A-4147-A177-3AD203B41FA5}">
                      <a16:colId xmlns:a16="http://schemas.microsoft.com/office/drawing/2014/main" xmlns="" val="2781934051"/>
                    </a:ext>
                  </a:extLst>
                </a:gridCol>
                <a:gridCol w="2790292">
                  <a:extLst>
                    <a:ext uri="{9D8B030D-6E8A-4147-A177-3AD203B41FA5}">
                      <a16:colId xmlns:a16="http://schemas.microsoft.com/office/drawing/2014/main" xmlns="" val="65223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Специальность высшего образования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Сертифицируемые специализации в магистратуре и СК (12)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248460"/>
                  </a:ext>
                </a:extLst>
              </a:tr>
              <a:tr h="311098">
                <a:tc rowSpan="12"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i="0" kern="1200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Общественное здоровье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Общественное здравоохранение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Медико-профилактическое дело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Гигиена-эпидемиология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Радиационная гигиена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45656258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Промышленная гигиена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662390995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Лабораторное дело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05155281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Дезинфекционное дело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173329717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Паразитология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621085719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Бактериология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287065172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Микробиология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204294176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Вирусология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857844660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Гигиена труда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054133608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Гигиена детей и подростков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40879033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Гигиена питания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92131224"/>
                  </a:ext>
                </a:extLst>
              </a:tr>
              <a:tr h="311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Коммунальная гигиена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499214789"/>
                  </a:ext>
                </a:extLst>
              </a:tr>
            </a:tbl>
          </a:graphicData>
        </a:graphic>
      </p:graphicFrame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10C54B1-F9EC-47A9-ACA0-EA6DDE2E9A76}"/>
              </a:ext>
            </a:extLst>
          </p:cNvPr>
          <p:cNvSpPr txBox="1"/>
          <p:nvPr/>
        </p:nvSpPr>
        <p:spPr>
          <a:xfrm>
            <a:off x="7247794" y="913078"/>
            <a:ext cx="47234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sz="1200" b="0" i="0" dirty="0">
                <a:solidFill>
                  <a:srgbClr val="444444"/>
                </a:solidFill>
                <a:effectLst/>
                <a:latin typeface="Arial Narrow" panose="020B0606020202030204" pitchFamily="34" charset="0"/>
              </a:rPr>
              <a:t>Номенклатура специальностей и специализаций в области здравоохранения.</a:t>
            </a:r>
          </a:p>
          <a:p>
            <a:pPr algn="l" fontAlgn="base"/>
            <a:r>
              <a:rPr lang="ru-RU" sz="1200" b="0" dirty="0">
                <a:solidFill>
                  <a:srgbClr val="666666"/>
                </a:solidFill>
                <a:effectLst/>
                <a:latin typeface="Arial Narrow" panose="020B0606020202030204" pitchFamily="34" charset="0"/>
              </a:rPr>
              <a:t>Приказ Министра здравоохранения Республики Казахстан от 21 декабря 2020 года № ҚР ДСМ-305/2020. Зарегистрирован в Министерстве юстиции Республики Казахстан 22 декабря 2020 года № 21856.</a:t>
            </a:r>
          </a:p>
        </p:txBody>
      </p:sp>
      <p:sp>
        <p:nvSpPr>
          <p:cNvPr id="42" name="Прямоугольный треугольник 41">
            <a:extLst>
              <a:ext uri="{FF2B5EF4-FFF2-40B4-BE49-F238E27FC236}">
                <a16:creationId xmlns:a16="http://schemas.microsoft.com/office/drawing/2014/main" xmlns="" id="{CAF60652-4050-4D5D-936F-ACD72A6F1F13}"/>
              </a:ext>
            </a:extLst>
          </p:cNvPr>
          <p:cNvSpPr/>
          <p:nvPr/>
        </p:nvSpPr>
        <p:spPr>
          <a:xfrm rot="5400000">
            <a:off x="2686409" y="2482034"/>
            <a:ext cx="423810" cy="1079587"/>
          </a:xfrm>
          <a:prstGeom prst="rt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4B4552DB-E7F1-4686-8079-B44C2438ADA2}"/>
              </a:ext>
            </a:extLst>
          </p:cNvPr>
          <p:cNvSpPr txBox="1"/>
          <p:nvPr/>
        </p:nvSpPr>
        <p:spPr>
          <a:xfrm>
            <a:off x="2377067" y="2730236"/>
            <a:ext cx="548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СК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5EAC5EC-FCEE-4DC7-A10C-F594EF5DFB11}"/>
              </a:ext>
            </a:extLst>
          </p:cNvPr>
          <p:cNvSpPr txBox="1"/>
          <p:nvPr/>
        </p:nvSpPr>
        <p:spPr>
          <a:xfrm>
            <a:off x="2093257" y="5689347"/>
            <a:ext cx="15652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КВАЛИФИКАЦИЯ ГИГИЕНИСТ-ЭПИДЕМИОЛОГ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BC9B9AE2-617D-4297-A73C-681571D2C55F}"/>
              </a:ext>
            </a:extLst>
          </p:cNvPr>
          <p:cNvSpPr txBox="1"/>
          <p:nvPr/>
        </p:nvSpPr>
        <p:spPr>
          <a:xfrm>
            <a:off x="1100070" y="3497612"/>
            <a:ext cx="1565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БАКАЛАВР ЗДРАВООХРАНЕНИЯ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F5184C7-74D0-471A-928C-AE3B49221D74}"/>
              </a:ext>
            </a:extLst>
          </p:cNvPr>
          <p:cNvSpPr txBox="1"/>
          <p:nvPr/>
        </p:nvSpPr>
        <p:spPr>
          <a:xfrm>
            <a:off x="4811197" y="1858496"/>
            <a:ext cx="1261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МАГИСТР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7F3AB84A-2B28-420C-AF04-A40B353761E1}"/>
              </a:ext>
            </a:extLst>
          </p:cNvPr>
          <p:cNvSpPr txBox="1"/>
          <p:nvPr/>
        </p:nvSpPr>
        <p:spPr>
          <a:xfrm>
            <a:off x="4846428" y="874649"/>
            <a:ext cx="14261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ДОКТОР </a:t>
            </a:r>
            <a:r>
              <a:rPr lang="en-US" sz="1000" i="1" dirty="0">
                <a:solidFill>
                  <a:srgbClr val="002060"/>
                </a:solidFill>
                <a:latin typeface="Arial Narrow" panose="020B0606020202030204" pitchFamily="34" charset="0"/>
              </a:rPr>
              <a:t>PHD</a:t>
            </a:r>
            <a:endParaRPr lang="ru-RU" sz="1000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1" name="Таблица 79">
            <a:extLst>
              <a:ext uri="{FF2B5EF4-FFF2-40B4-BE49-F238E27FC236}">
                <a16:creationId xmlns:a16="http://schemas.microsoft.com/office/drawing/2014/main" xmlns="" id="{76B035F4-EA06-44A1-9729-CE3C477F1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57206"/>
              </p:ext>
            </p:extLst>
          </p:nvPr>
        </p:nvGraphicFramePr>
        <p:xfrm>
          <a:off x="3840040" y="2489805"/>
          <a:ext cx="3319440" cy="2634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9440">
                  <a:extLst>
                    <a:ext uri="{9D8B030D-6E8A-4147-A177-3AD203B41FA5}">
                      <a16:colId xmlns:a16="http://schemas.microsoft.com/office/drawing/2014/main" xmlns="" val="652236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err="1">
                          <a:latin typeface="Arial Narrow" panose="020B0606020202030204" pitchFamily="34" charset="0"/>
                        </a:rPr>
                        <a:t>Несертифицируемые</a:t>
                      </a:r>
                      <a:r>
                        <a:rPr lang="ru-RU" sz="1200" dirty="0">
                          <a:latin typeface="Arial Narrow" panose="020B0606020202030204" pitchFamily="34" charset="0"/>
                        </a:rPr>
                        <a:t> специализации в магистратуре и СК (12)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248460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Медицинская техника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45656258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IT 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 здравоохранении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204294176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Биоэтика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2857844660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Биоинформатика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054133608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Биоинженерия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40879033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Психология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1992131224"/>
                  </a:ext>
                </a:extLst>
              </a:tr>
              <a:tr h="311098"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Медиация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xmlns="" val="3499214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91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28"/>
          <p:cNvGrpSpPr>
            <a:grpSpLocks/>
          </p:cNvGrpSpPr>
          <p:nvPr/>
        </p:nvGrpSpPr>
        <p:grpSpPr bwMode="auto">
          <a:xfrm>
            <a:off x="1544299" y="204929"/>
            <a:ext cx="6659840" cy="6255550"/>
            <a:chOff x="321606" y="172616"/>
            <a:chExt cx="7393290" cy="6126558"/>
          </a:xfrm>
        </p:grpSpPr>
        <p:grpSp>
          <p:nvGrpSpPr>
            <p:cNvPr id="12298" name="Группа 32"/>
            <p:cNvGrpSpPr>
              <a:grpSpLocks/>
            </p:cNvGrpSpPr>
            <p:nvPr/>
          </p:nvGrpSpPr>
          <p:grpSpPr bwMode="auto">
            <a:xfrm>
              <a:off x="2481263" y="1196552"/>
              <a:ext cx="4306659" cy="2691655"/>
              <a:chOff x="611560" y="981285"/>
              <a:chExt cx="4307758" cy="2690528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332044" y="2677477"/>
                <a:ext cx="3587261" cy="9946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rgbClr val="4472C4">
                        <a:lumMod val="50000"/>
                      </a:srgbClr>
                    </a:solidFill>
                    <a:latin typeface="Arial" panose="020B0604020202020204" pitchFamily="34" charset="0"/>
                    <a:cs typeface="Arial" pitchFamily="34" charset="0"/>
                  </a:rPr>
                  <a:t>Оценка и подтверждение квалификаций</a:t>
                </a:r>
              </a:p>
            </p:txBody>
          </p:sp>
          <p:grpSp>
            <p:nvGrpSpPr>
              <p:cNvPr id="12316" name="Группа 31"/>
              <p:cNvGrpSpPr>
                <a:grpSpLocks/>
              </p:cNvGrpSpPr>
              <p:nvPr/>
            </p:nvGrpSpPr>
            <p:grpSpPr bwMode="auto">
              <a:xfrm>
                <a:off x="611560" y="1052694"/>
                <a:ext cx="719320" cy="2088274"/>
                <a:chOff x="323528" y="1052694"/>
                <a:chExt cx="1007048" cy="2088274"/>
              </a:xfrm>
            </p:grpSpPr>
            <p:sp>
              <p:nvSpPr>
                <p:cNvPr id="9" name="Выгнутая влево стрелка 8"/>
                <p:cNvSpPr/>
                <p:nvPr/>
              </p:nvSpPr>
              <p:spPr>
                <a:xfrm>
                  <a:off x="322838" y="2205026"/>
                  <a:ext cx="1006900" cy="935577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400">
                    <a:solidFill>
                      <a:srgbClr val="4472C4">
                        <a:lumMod val="50000"/>
                      </a:srgbClr>
                    </a:solidFill>
                    <a:latin typeface="Arial" panose="020B0604020202020204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Выгнутая влево стрелка 9"/>
                <p:cNvSpPr/>
                <p:nvPr/>
              </p:nvSpPr>
              <p:spPr>
                <a:xfrm>
                  <a:off x="322838" y="1648653"/>
                  <a:ext cx="1006900" cy="935577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400">
                    <a:solidFill>
                      <a:srgbClr val="4472C4">
                        <a:lumMod val="50000"/>
                      </a:srgbClr>
                    </a:solidFill>
                    <a:latin typeface="Arial" panose="020B0604020202020204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Выгнутая влево стрелка 10"/>
                <p:cNvSpPr/>
                <p:nvPr/>
              </p:nvSpPr>
              <p:spPr>
                <a:xfrm>
                  <a:off x="322838" y="1053428"/>
                  <a:ext cx="1006900" cy="935577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400">
                    <a:solidFill>
                      <a:srgbClr val="4472C4">
                        <a:lumMod val="50000"/>
                      </a:srgbClr>
                    </a:solidFill>
                    <a:latin typeface="Arial" panose="020B0604020202020204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" name="Прямоугольник 4"/>
              <p:cNvSpPr/>
              <p:nvPr/>
            </p:nvSpPr>
            <p:spPr>
              <a:xfrm>
                <a:off x="1330282" y="2149078"/>
                <a:ext cx="973055" cy="40096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marL="285750" indent="-285750"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prstClr val="white"/>
                    </a:solidFill>
                    <a:latin typeface="Arial" panose="020B0604020202020204" pitchFamily="34" charset="0"/>
                    <a:cs typeface="Arial" pitchFamily="34" charset="0"/>
                  </a:rPr>
                  <a:t>ПС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1330282" y="1577164"/>
                <a:ext cx="973055" cy="39940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marL="285750" indent="-285750"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rgbClr val="4472C4">
                        <a:lumMod val="50000"/>
                      </a:srgbClr>
                    </a:solidFill>
                    <a:latin typeface="Arial" panose="020B0604020202020204" pitchFamily="34" charset="0"/>
                    <a:cs typeface="Arial" pitchFamily="34" charset="0"/>
                  </a:rPr>
                  <a:t>ОРК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330282" y="981939"/>
                <a:ext cx="973055" cy="39940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marL="285750" indent="-285750"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rgbClr val="4472C4">
                        <a:lumMod val="50000"/>
                      </a:srgbClr>
                    </a:solidFill>
                    <a:latin typeface="Arial" panose="020B0604020202020204" pitchFamily="34" charset="0"/>
                    <a:cs typeface="Arial" pitchFamily="34" charset="0"/>
                  </a:rPr>
                  <a:t>НРК</a:t>
                </a: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3201564" y="4129493"/>
              <a:ext cx="4016355" cy="3078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ts val="1200"/>
                </a:spcAft>
                <a:defRPr/>
              </a:pPr>
              <a:r>
                <a:rPr lang="ru-RU" sz="1400" b="1" dirty="0">
                  <a:solidFill>
                    <a:srgbClr val="4472C4">
                      <a:lumMod val="50000"/>
                    </a:srgbClr>
                  </a:solidFill>
                  <a:latin typeface="Arial" panose="020B0604020202020204" pitchFamily="34" charset="0"/>
                  <a:cs typeface="Arial" pitchFamily="34" charset="0"/>
                </a:rPr>
                <a:t>Образовательные программы</a:t>
              </a:r>
            </a:p>
          </p:txBody>
        </p:sp>
        <p:cxnSp>
          <p:nvCxnSpPr>
            <p:cNvPr id="14" name="Прямая соединительная линия 13"/>
            <p:cNvCxnSpPr>
              <a:cxnSpLocks/>
            </p:cNvCxnSpPr>
            <p:nvPr/>
          </p:nvCxnSpPr>
          <p:spPr>
            <a:xfrm flipV="1">
              <a:off x="395931" y="2192256"/>
              <a:ext cx="3776678" cy="12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5931" y="1596780"/>
              <a:ext cx="36004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cxnSpLocks/>
            </p:cNvCxnSpPr>
            <p:nvPr/>
          </p:nvCxnSpPr>
          <p:spPr>
            <a:xfrm>
              <a:off x="395931" y="2765964"/>
              <a:ext cx="377667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51295" y="1773581"/>
              <a:ext cx="2232875" cy="4617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anose="020B0604020202020204" pitchFamily="34" charset="0"/>
                  <a:cs typeface="Arial" pitchFamily="34" charset="0"/>
                </a:rPr>
                <a:t>Отраслевые министерства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438" y="2329075"/>
              <a:ext cx="2232875" cy="4617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anose="020B0604020202020204" pitchFamily="34" charset="0"/>
                  <a:cs typeface="Arial" pitchFamily="34" charset="0"/>
                </a:rPr>
                <a:t>Профессиональное сообщество, НПП, НПЗ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1606" y="1144635"/>
              <a:ext cx="2121848" cy="4521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anose="020B0604020202020204" pitchFamily="34" charset="0"/>
                  <a:cs typeface="Arial" pitchFamily="34" charset="0"/>
                </a:rPr>
                <a:t>Центр Болонского процесса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4209" y="3963910"/>
              <a:ext cx="3385439" cy="4521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itchFamily="34" charset="0"/>
                  <a:cs typeface="Arial" pitchFamily="34" charset="0"/>
                </a:rPr>
                <a:t>ВУЗы при участии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itchFamily="34" charset="0"/>
                  <a:cs typeface="Arial" pitchFamily="34" charset="0"/>
                </a:rPr>
                <a:t>работодателей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1295" y="4879056"/>
              <a:ext cx="3313184" cy="4521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itchFamily="34" charset="0"/>
                  <a:cs typeface="Arial" pitchFamily="34" charset="0"/>
                </a:rPr>
                <a:t>ВУЗы при участии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itchFamily="34" charset="0"/>
                  <a:cs typeface="Arial" pitchFamily="34" charset="0"/>
                </a:rPr>
                <a:t>работодателей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76241" y="172616"/>
              <a:ext cx="6213982" cy="974896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2000" b="1" dirty="0">
                  <a:solidFill>
                    <a:prstClr val="white"/>
                  </a:solidFill>
                  <a:latin typeface="Arial Narrow" panose="020B0606020202030204" pitchFamily="34" charset="0"/>
                  <a:cs typeface="Arial" pitchFamily="34" charset="0"/>
                </a:rPr>
                <a:t>Национальная система квалификаций</a:t>
              </a:r>
              <a:endParaRPr lang="ru-RU" sz="2000" dirty="0">
                <a:solidFill>
                  <a:prstClr val="white"/>
                </a:solidFill>
                <a:latin typeface="Arial Narrow" panose="020B0606020202030204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192751" y="4845461"/>
              <a:ext cx="4421691" cy="633003"/>
            </a:xfrm>
            <a:prstGeom prst="rect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Оценка результатов обучения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(присвоение академических  степеней, профессиональных квалификаций)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199802" y="5963358"/>
              <a:ext cx="4515094" cy="2712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anose="020B0604020202020204" pitchFamily="34" charset="0"/>
                  <a:cs typeface="Arial" pitchFamily="34" charset="0"/>
                </a:rPr>
                <a:t>Признание профессиональных квалификаций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5931" y="5847029"/>
              <a:ext cx="2236707" cy="4521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anose="020B0604020202020204" pitchFamily="34" charset="0"/>
                  <a:cs typeface="Arial" pitchFamily="34" charset="0"/>
                </a:rPr>
                <a:t>Профессиональное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latin typeface="Arial" panose="020B0604020202020204" pitchFamily="34" charset="0"/>
                  <a:cs typeface="Arial" pitchFamily="34" charset="0"/>
                </a:rPr>
                <a:t>сообщество</a:t>
              </a:r>
            </a:p>
          </p:txBody>
        </p:sp>
        <p:cxnSp>
          <p:nvCxnSpPr>
            <p:cNvPr id="27" name="Прямая соединительная линия 26"/>
            <p:cNvCxnSpPr>
              <a:cxnSpLocks/>
            </p:cNvCxnSpPr>
            <p:nvPr/>
          </p:nvCxnSpPr>
          <p:spPr>
            <a:xfrm>
              <a:off x="484047" y="6234646"/>
              <a:ext cx="720007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cxnSpLocks/>
            </p:cNvCxnSpPr>
            <p:nvPr/>
          </p:nvCxnSpPr>
          <p:spPr>
            <a:xfrm>
              <a:off x="532731" y="5478465"/>
              <a:ext cx="70760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Стрелка углом вверх 1"/>
            <p:cNvSpPr/>
            <p:nvPr/>
          </p:nvSpPr>
          <p:spPr>
            <a:xfrm flipV="1">
              <a:off x="6812582" y="2456566"/>
              <a:ext cx="289022" cy="1620065"/>
            </a:xfrm>
            <a:prstGeom prst="bentUpArrow">
              <a:avLst>
                <a:gd name="adj1" fmla="val 10234"/>
                <a:gd name="adj2" fmla="val 36074"/>
                <a:gd name="adj3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43" name="Стрелка углом вверх 42"/>
          <p:cNvSpPr/>
          <p:nvPr/>
        </p:nvSpPr>
        <p:spPr>
          <a:xfrm flipV="1">
            <a:off x="7696200" y="2476500"/>
            <a:ext cx="654050" cy="3553639"/>
          </a:xfrm>
          <a:prstGeom prst="bentUpArrow">
            <a:avLst>
              <a:gd name="adj1" fmla="val 2786"/>
              <a:gd name="adj2" fmla="val 7414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6" name="Стрелка углом вверх 35"/>
          <p:cNvSpPr/>
          <p:nvPr/>
        </p:nvSpPr>
        <p:spPr>
          <a:xfrm flipV="1">
            <a:off x="5180013" y="2473326"/>
            <a:ext cx="2976562" cy="2449513"/>
          </a:xfrm>
          <a:prstGeom prst="bentUpArrow">
            <a:avLst>
              <a:gd name="adj1" fmla="val 2786"/>
              <a:gd name="adj2" fmla="val 5206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>
            <a:cxnSpLocks/>
          </p:cNvCxnSpPr>
          <p:nvPr/>
        </p:nvCxnSpPr>
        <p:spPr>
          <a:xfrm flipV="1">
            <a:off x="1677926" y="4559439"/>
            <a:ext cx="609499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трелка вниз 32"/>
          <p:cNvSpPr/>
          <p:nvPr/>
        </p:nvSpPr>
        <p:spPr>
          <a:xfrm rot="5400000">
            <a:off x="7946230" y="3994346"/>
            <a:ext cx="460375" cy="77787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Стрелка вниз 36"/>
          <p:cNvSpPr/>
          <p:nvPr/>
        </p:nvSpPr>
        <p:spPr>
          <a:xfrm rot="5400000">
            <a:off x="8095457" y="5011493"/>
            <a:ext cx="460375" cy="43418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трелка вниз 37"/>
          <p:cNvSpPr/>
          <p:nvPr/>
        </p:nvSpPr>
        <p:spPr>
          <a:xfrm rot="5400000">
            <a:off x="8191040" y="6032911"/>
            <a:ext cx="460375" cy="38893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 rot="10800000" flipV="1">
            <a:off x="8565355" y="2416175"/>
            <a:ext cx="1923257" cy="425318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Согласованная концепция: </a:t>
            </a:r>
          </a:p>
          <a:p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стандартная классификация образования (МСКО) - классификатор направлений подготовки кадров с высшим и послевузовским образованием (2018);</a:t>
            </a:r>
          </a:p>
          <a:p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Международная стандартная классификации занятий (МСКЗ)  - национальный классификатор занятий (2017);</a:t>
            </a:r>
          </a:p>
          <a:p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стандартная отраслевая классификация всех видов экономической деятельности (МСОК) - . </a:t>
            </a:r>
          </a:p>
        </p:txBody>
      </p:sp>
    </p:spTree>
    <p:extLst>
      <p:ext uri="{BB962C8B-B14F-4D97-AF65-F5344CB8AC3E}">
        <p14:creationId xmlns:p14="http://schemas.microsoft.com/office/powerpoint/2010/main" val="154557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B2FCE-3A3E-4AAE-9905-4930E1D1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</a:rPr>
              <a:t>Обеспечение вертикальной интеграции ступеней образования и </a:t>
            </a:r>
            <a:br>
              <a:rPr lang="ru-RU" sz="3000" dirty="0">
                <a:solidFill>
                  <a:schemeClr val="bg1"/>
                </a:solidFill>
              </a:rPr>
            </a:br>
            <a:r>
              <a:rPr lang="ru-RU" sz="3000" dirty="0">
                <a:solidFill>
                  <a:schemeClr val="bg1"/>
                </a:solidFill>
              </a:rPr>
              <a:t>горизонтальной координации образовательных структур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8A543E2-BA34-4AC0-943A-D8EFBE9627DB}"/>
              </a:ext>
            </a:extLst>
          </p:cNvPr>
          <p:cNvCxnSpPr/>
          <p:nvPr/>
        </p:nvCxnSpPr>
        <p:spPr>
          <a:xfrm>
            <a:off x="838200" y="1343818"/>
            <a:ext cx="0" cy="4833145"/>
          </a:xfrm>
          <a:prstGeom prst="line">
            <a:avLst/>
          </a:prstGeom>
          <a:ln w="444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E0FFCAF2-7D38-42EE-B09B-2D1FAC68AA49}"/>
              </a:ext>
            </a:extLst>
          </p:cNvPr>
          <p:cNvSpPr/>
          <p:nvPr/>
        </p:nvSpPr>
        <p:spPr>
          <a:xfrm>
            <a:off x="786516" y="1727035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5042C16E-BB3A-425E-A11F-4AD7D42DF405}"/>
              </a:ext>
            </a:extLst>
          </p:cNvPr>
          <p:cNvSpPr/>
          <p:nvPr/>
        </p:nvSpPr>
        <p:spPr>
          <a:xfrm>
            <a:off x="783975" y="2646702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0BD497ED-482C-4244-AF24-7E0B337D76E9}"/>
              </a:ext>
            </a:extLst>
          </p:cNvPr>
          <p:cNvSpPr/>
          <p:nvPr/>
        </p:nvSpPr>
        <p:spPr>
          <a:xfrm>
            <a:off x="775381" y="4728442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86034BD-7104-427B-A428-05642F306F5B}"/>
              </a:ext>
            </a:extLst>
          </p:cNvPr>
          <p:cNvSpPr/>
          <p:nvPr/>
        </p:nvSpPr>
        <p:spPr>
          <a:xfrm>
            <a:off x="786516" y="3983846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F4519B9-300F-40A7-8DD6-3DF9BF344E82}"/>
              </a:ext>
            </a:extLst>
          </p:cNvPr>
          <p:cNvSpPr txBox="1"/>
          <p:nvPr/>
        </p:nvSpPr>
        <p:spPr>
          <a:xfrm>
            <a:off x="1086761" y="4601809"/>
            <a:ext cx="9854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Введен реестр образовательных программ высшего и послевузовского образования (2019), вводится каталог программ дополнительного образования (2021)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7B38D0-CC0C-4F5A-B616-570653F76A3A}"/>
              </a:ext>
            </a:extLst>
          </p:cNvPr>
          <p:cNvSpPr txBox="1"/>
          <p:nvPr/>
        </p:nvSpPr>
        <p:spPr>
          <a:xfrm>
            <a:off x="1071158" y="5301765"/>
            <a:ext cx="985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На всех уровнях подготовки будет предусмотрена возможность </a:t>
            </a:r>
            <a:r>
              <a:rPr lang="ru-RU" dirty="0" err="1">
                <a:latin typeface="Arial Narrow" panose="020B0606020202030204" pitchFamily="34" charset="0"/>
              </a:rPr>
              <a:t>микроквалификаций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9C89471-88E2-4DC0-841C-8C5412DF6259}"/>
              </a:ext>
            </a:extLst>
          </p:cNvPr>
          <p:cNvSpPr txBox="1"/>
          <p:nvPr/>
        </p:nvSpPr>
        <p:spPr>
          <a:xfrm>
            <a:off x="1086761" y="3808984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Расширен спектр сертификационных курсов, позволяющих специализироваться или расширить квалификацию.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B472F6F-3EBE-4111-A0C1-30611D60C54B}"/>
              </a:ext>
            </a:extLst>
          </p:cNvPr>
          <p:cNvSpPr txBox="1"/>
          <p:nvPr/>
        </p:nvSpPr>
        <p:spPr>
          <a:xfrm>
            <a:off x="1168840" y="1536211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Вертикальная интеграция: </a:t>
            </a:r>
            <a:r>
              <a:rPr lang="ru-RU" i="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государственные общеобязательные стандарты и требования к компетенциям выпускника исключают дублирование аналогичных результатов обучения на последующих уровнях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D10447C-9B77-4DF9-B775-F27BE8C5CB53}"/>
              </a:ext>
            </a:extLst>
          </p:cNvPr>
          <p:cNvSpPr txBox="1"/>
          <p:nvPr/>
        </p:nvSpPr>
        <p:spPr>
          <a:xfrm>
            <a:off x="1086764" y="3085038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Горизонтальная координация: повышение квалификации на любом этапе профессиональной деятельности, на базе любого образовательного уровня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2B29605-987F-43FE-8ADB-24170CA3C488}"/>
              </a:ext>
            </a:extLst>
          </p:cNvPr>
          <p:cNvSpPr txBox="1"/>
          <p:nvPr/>
        </p:nvSpPr>
        <p:spPr>
          <a:xfrm>
            <a:off x="1071157" y="5793681"/>
            <a:ext cx="985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Планируется дальнейшее развитие институтов непрерывного образования при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</a:rPr>
              <a:t>медицинских вузах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0CA8F5-17D7-499F-B709-33604A342C99}"/>
              </a:ext>
            </a:extLst>
          </p:cNvPr>
          <p:cNvSpPr txBox="1"/>
          <p:nvPr/>
        </p:nvSpPr>
        <p:spPr>
          <a:xfrm>
            <a:off x="1086765" y="2374935"/>
            <a:ext cx="9854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Планируется разработка и внедрение каталогов компетенций выпускников образовательных программ всех уровней подготовки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xmlns="" id="{5B727B2B-1C21-433A-909F-BB0FA23BA384}"/>
              </a:ext>
            </a:extLst>
          </p:cNvPr>
          <p:cNvSpPr/>
          <p:nvPr/>
        </p:nvSpPr>
        <p:spPr>
          <a:xfrm>
            <a:off x="775380" y="5438724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2A504085-3225-4DB4-A47E-544794FAC816}"/>
              </a:ext>
            </a:extLst>
          </p:cNvPr>
          <p:cNvSpPr/>
          <p:nvPr/>
        </p:nvSpPr>
        <p:spPr>
          <a:xfrm>
            <a:off x="786516" y="3315274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5CBAAA47-1B62-46CB-9523-D5A885360191}"/>
              </a:ext>
            </a:extLst>
          </p:cNvPr>
          <p:cNvSpPr/>
          <p:nvPr/>
        </p:nvSpPr>
        <p:spPr>
          <a:xfrm>
            <a:off x="787994" y="5930640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94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6B2FCE-3A3E-4AAE-9905-4930E1D1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chemeClr val="bg1"/>
                </a:solidFill>
              </a:rPr>
              <a:t>Развитие системы сертификации и присвоения квалификации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8A543E2-BA34-4AC0-943A-D8EFBE9627DB}"/>
              </a:ext>
            </a:extLst>
          </p:cNvPr>
          <p:cNvCxnSpPr/>
          <p:nvPr/>
        </p:nvCxnSpPr>
        <p:spPr>
          <a:xfrm>
            <a:off x="838200" y="1343818"/>
            <a:ext cx="0" cy="4833145"/>
          </a:xfrm>
          <a:prstGeom prst="line">
            <a:avLst/>
          </a:prstGeom>
          <a:ln w="444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E0FFCAF2-7D38-42EE-B09B-2D1FAC68AA49}"/>
              </a:ext>
            </a:extLst>
          </p:cNvPr>
          <p:cNvSpPr/>
          <p:nvPr/>
        </p:nvSpPr>
        <p:spPr>
          <a:xfrm>
            <a:off x="784740" y="1662284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5042C16E-BB3A-425E-A11F-4AD7D42DF405}"/>
              </a:ext>
            </a:extLst>
          </p:cNvPr>
          <p:cNvSpPr/>
          <p:nvPr/>
        </p:nvSpPr>
        <p:spPr>
          <a:xfrm>
            <a:off x="784740" y="2485767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0BD497ED-482C-4244-AF24-7E0B337D76E9}"/>
              </a:ext>
            </a:extLst>
          </p:cNvPr>
          <p:cNvSpPr/>
          <p:nvPr/>
        </p:nvSpPr>
        <p:spPr>
          <a:xfrm>
            <a:off x="786973" y="4665632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86034BD-7104-427B-A428-05642F306F5B}"/>
              </a:ext>
            </a:extLst>
          </p:cNvPr>
          <p:cNvSpPr/>
          <p:nvPr/>
        </p:nvSpPr>
        <p:spPr>
          <a:xfrm>
            <a:off x="784741" y="4012624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F4519B9-300F-40A7-8DD6-3DF9BF344E82}"/>
              </a:ext>
            </a:extLst>
          </p:cNvPr>
          <p:cNvSpPr txBox="1"/>
          <p:nvPr/>
        </p:nvSpPr>
        <p:spPr>
          <a:xfrm>
            <a:off x="1086764" y="3877126"/>
            <a:ext cx="985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На этапе утверждения отраслевая рамка квалификации и 40 профессиональных стандартов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7B38D0-CC0C-4F5A-B616-570653F76A3A}"/>
              </a:ext>
            </a:extLst>
          </p:cNvPr>
          <p:cNvSpPr txBox="1"/>
          <p:nvPr/>
        </p:nvSpPr>
        <p:spPr>
          <a:xfrm>
            <a:off x="1086761" y="4299382"/>
            <a:ext cx="9854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Применение профессиональных стандартов, отраслевых рамок квалификаций и национальной рамки квалификаций будет интегрировано с механизмами признания квалификаций и навыков для обеспечения полноценного функционирования национальной системы квалификаций.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B472F6F-3EBE-4111-A0C1-30611D60C54B}"/>
              </a:ext>
            </a:extLst>
          </p:cNvPr>
          <p:cNvSpPr txBox="1"/>
          <p:nvPr/>
        </p:nvSpPr>
        <p:spPr>
          <a:xfrm>
            <a:off x="1086774" y="1525326"/>
            <a:ext cx="985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Утвержден перечень регулируемых профессий (2021г)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6D10447C-9B77-4DF9-B775-F27BE8C5CB53}"/>
              </a:ext>
            </a:extLst>
          </p:cNvPr>
          <p:cNvSpPr txBox="1"/>
          <p:nvPr/>
        </p:nvSpPr>
        <p:spPr>
          <a:xfrm>
            <a:off x="1086765" y="3085038"/>
            <a:ext cx="10313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Внедрена сертификация выпускников медицинских образовательных программ (2019), выпускников фармацевтических ОП, сестринского дела и общественного здоровья (2020) по результатам независимой оценки. 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2B29605-987F-43FE-8ADB-24170CA3C488}"/>
              </a:ext>
            </a:extLst>
          </p:cNvPr>
          <p:cNvSpPr txBox="1"/>
          <p:nvPr/>
        </p:nvSpPr>
        <p:spPr>
          <a:xfrm>
            <a:off x="1086760" y="5404220"/>
            <a:ext cx="10736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Формируется модель НПР, </a:t>
            </a:r>
            <a:r>
              <a:rPr lang="ru-RU" b="0" i="0" dirty="0"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основанная на опыте кредитной (накопительной) системы обучения, предполагающая добавление новых профессиональных компетенций к уже имеющимся, а также приобретение навыков через неформальное образование с привлечением экспертов профессиональных сообществ и объединений работодателей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20CA8F5-17D7-499F-B709-33604A342C99}"/>
              </a:ext>
            </a:extLst>
          </p:cNvPr>
          <p:cNvSpPr txBox="1"/>
          <p:nvPr/>
        </p:nvSpPr>
        <p:spPr>
          <a:xfrm>
            <a:off x="1086762" y="2076166"/>
            <a:ext cx="9854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Кодексом РК от 7 июля 2020 года № 360-VI ЗРК </a:t>
            </a:r>
            <a:r>
              <a:rPr lang="ru-RU" sz="1800" b="0" i="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О ЗДОРОВЬЕ НАРОДА И СИСТЕМЕ ЗДРАВООХРАНЕНИЯ регламентирована сертификация медицинских, фармацевтических работников </a:t>
            </a:r>
            <a:r>
              <a:rPr lang="ru-RU" b="0" i="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специалистов санитарно-эпидемиологической службы.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Сертификат </a:t>
            </a:r>
            <a:r>
              <a:rPr lang="ru-RU" sz="1800" b="0" i="0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специалиста подтверждается каждые 5 лет.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2A504085-3225-4DB4-A47E-544794FAC816}"/>
              </a:ext>
            </a:extLst>
          </p:cNvPr>
          <p:cNvSpPr/>
          <p:nvPr/>
        </p:nvSpPr>
        <p:spPr>
          <a:xfrm>
            <a:off x="791735" y="3360495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5CBAAA47-1B62-46CB-9523-D5A885360191}"/>
              </a:ext>
            </a:extLst>
          </p:cNvPr>
          <p:cNvSpPr/>
          <p:nvPr/>
        </p:nvSpPr>
        <p:spPr>
          <a:xfrm>
            <a:off x="784740" y="5770470"/>
            <a:ext cx="103365" cy="95415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410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2068</Words>
  <Application>Microsoft Office PowerPoint</Application>
  <PresentationFormat>Произвольный</PresentationFormat>
  <Paragraphs>375</Paragraphs>
  <Slides>15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Система непрерывного  профессионального образования в сфере подготовки кадров здравоохранения Казахстана </vt:lpstr>
      <vt:lpstr>СИСТЕМА ПОДГОТОВКИ КАДРОВ ЗДРАВООХРАНЕНИЯ В РЕСПУБЛИКЕ КАЗАХСТАН </vt:lpstr>
      <vt:lpstr>СИСТЕМА ПОДГОТОВКИ СПЕЦИАЛИСТОВ СЕСТРИНСКОГО ДЕЛА В РК</vt:lpstr>
      <vt:lpstr>СИСТЕМА ПОДГОТОВКИ ВРАЧЕЙ В РК </vt:lpstr>
      <vt:lpstr>СИСТЕМА ПОДГОТОВКИ СПЕЦИАЛИСТОВ ФАРМАЦИИ В РК</vt:lpstr>
      <vt:lpstr>СИСТЕМА ПОДГОТОВКИ СПЕЦИАЛИСТОВ ОБЩЕСТВЕННОГО ЗДОРОВЬЯ И ИНЫХ СПЕЦИАЛИСТОВ ЗДРАВООХРАНЕНИЯ В РК</vt:lpstr>
      <vt:lpstr>Презентация PowerPoint</vt:lpstr>
      <vt:lpstr>Обеспечение вертикальной интеграции ступеней образования и  горизонтальной координации образовательных структур</vt:lpstr>
      <vt:lpstr>Развитие системы сертификации и присвоения квалификации</vt:lpstr>
      <vt:lpstr>Формирования механизма признания всех видов,  типов и форм образования</vt:lpstr>
      <vt:lpstr>Развитие человеческого капитала в системе здравоохранения</vt:lpstr>
      <vt:lpstr>Презентация PowerPoint</vt:lpstr>
      <vt:lpstr>Презентация PowerPoint</vt:lpstr>
      <vt:lpstr>          ПЕРЕЧЕНЬ НОРМАТИВНЫХ ПРАВОВЫХ АКТОВ</vt:lpstr>
      <vt:lpstr>Предложения: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непрерывного медицинского и фармацевтического образования в Казахстане</dc:title>
  <dc:creator>Botagoz Turdaliyeva</dc:creator>
  <cp:lastModifiedBy>Кенджабаева Райхан Солтонаевна</cp:lastModifiedBy>
  <cp:revision>21</cp:revision>
  <dcterms:created xsi:type="dcterms:W3CDTF">2021-09-15T09:30:40Z</dcterms:created>
  <dcterms:modified xsi:type="dcterms:W3CDTF">2021-11-23T14:52:07Z</dcterms:modified>
</cp:coreProperties>
</file>